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6"/>
  </p:notesMasterIdLst>
  <p:handoutMasterIdLst>
    <p:handoutMasterId r:id="rId27"/>
  </p:handoutMasterIdLst>
  <p:sldIdLst>
    <p:sldId id="430" r:id="rId2"/>
    <p:sldId id="425" r:id="rId3"/>
    <p:sldId id="427" r:id="rId4"/>
    <p:sldId id="429" r:id="rId5"/>
    <p:sldId id="416" r:id="rId6"/>
    <p:sldId id="417" r:id="rId7"/>
    <p:sldId id="418" r:id="rId8"/>
    <p:sldId id="408" r:id="rId9"/>
    <p:sldId id="409" r:id="rId10"/>
    <p:sldId id="410" r:id="rId11"/>
    <p:sldId id="411" r:id="rId12"/>
    <p:sldId id="412" r:id="rId13"/>
    <p:sldId id="413" r:id="rId14"/>
    <p:sldId id="414" r:id="rId15"/>
    <p:sldId id="415" r:id="rId16"/>
    <p:sldId id="381" r:id="rId17"/>
    <p:sldId id="392" r:id="rId18"/>
    <p:sldId id="419" r:id="rId19"/>
    <p:sldId id="420" r:id="rId20"/>
    <p:sldId id="421" r:id="rId21"/>
    <p:sldId id="422" r:id="rId22"/>
    <p:sldId id="423" r:id="rId23"/>
    <p:sldId id="398" r:id="rId24"/>
    <p:sldId id="431" r:id="rId2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FB8900"/>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3" autoAdjust="0"/>
    <p:restoredTop sz="94974" autoAdjust="0"/>
  </p:normalViewPr>
  <p:slideViewPr>
    <p:cSldViewPr snapToGrid="0">
      <p:cViewPr varScale="1">
        <p:scale>
          <a:sx n="60" d="100"/>
          <a:sy n="60" d="100"/>
        </p:scale>
        <p:origin x="-156" y="-9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notesViewPr>
    <p:cSldViewPr snapToGrid="0">
      <p:cViewPr varScale="1">
        <p:scale>
          <a:sx n="57" d="100"/>
          <a:sy n="57" d="100"/>
        </p:scale>
        <p:origin x="1810"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15/01/2018</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15/01/2018</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IE" b="1" dirty="0"/>
              <a:t>Optimism:</a:t>
            </a:r>
            <a:r>
              <a:rPr lang="en-IE" dirty="0"/>
              <a:t> Are you an </a:t>
            </a:r>
            <a:r>
              <a:rPr lang="en-IE" b="1" u="sng" dirty="0"/>
              <a:t>optimistic thinker?</a:t>
            </a:r>
            <a:r>
              <a:rPr lang="en-IE" dirty="0"/>
              <a:t>  Optimism is truly an asset, and it will help get you through the tough times that many entrepreneurs experience as they find a business model that works for them.</a:t>
            </a:r>
          </a:p>
          <a:p>
            <a:pPr lvl="0" fontAlgn="base"/>
            <a:r>
              <a:rPr lang="en-IE" b="1" dirty="0"/>
              <a:t>Vision:</a:t>
            </a:r>
            <a:r>
              <a:rPr lang="en-IE" dirty="0"/>
              <a:t> Can you easily see where things can be improved? Can you quickly grasp the "big picture," and explain this to others? And can you create a compelling vision of the future, and then </a:t>
            </a:r>
            <a:r>
              <a:rPr lang="en-IE" b="1" u="sng" dirty="0"/>
              <a:t>inspire other people</a:t>
            </a:r>
            <a:r>
              <a:rPr lang="en-IE" dirty="0"/>
              <a:t>  to engage with that vision?</a:t>
            </a:r>
          </a:p>
          <a:p>
            <a:pPr lvl="0" fontAlgn="base"/>
            <a:r>
              <a:rPr lang="en-IE" b="1" dirty="0"/>
              <a:t>Initiative:</a:t>
            </a:r>
            <a:r>
              <a:rPr lang="en-IE" dirty="0"/>
              <a:t> Do you have </a:t>
            </a:r>
            <a:r>
              <a:rPr lang="en-IE" b="1" u="sng" dirty="0"/>
              <a:t>initiative</a:t>
            </a:r>
            <a:r>
              <a:rPr lang="en-IE" dirty="0"/>
              <a:t> , and instinctively start problem-solving or business improvement projects?</a:t>
            </a:r>
          </a:p>
          <a:p>
            <a:pPr lvl="0" fontAlgn="base"/>
            <a:r>
              <a:rPr lang="en-IE" b="1" dirty="0"/>
              <a:t>Desire for Control:</a:t>
            </a:r>
            <a:r>
              <a:rPr lang="en-IE" dirty="0"/>
              <a:t> Do you enjoy being in charge and making decisions? Are you </a:t>
            </a:r>
            <a:r>
              <a:rPr lang="en-IE" b="1" u="sng" dirty="0"/>
              <a:t>motivated to lead</a:t>
            </a:r>
            <a:r>
              <a:rPr lang="en-IE" dirty="0"/>
              <a:t>  others?</a:t>
            </a:r>
          </a:p>
          <a:p>
            <a:pPr lvl="0" fontAlgn="base"/>
            <a:r>
              <a:rPr lang="en-IE" b="1" dirty="0"/>
              <a:t>Drive and Persistence:</a:t>
            </a:r>
            <a:r>
              <a:rPr lang="en-IE" dirty="0"/>
              <a:t> Are you </a:t>
            </a:r>
            <a:r>
              <a:rPr lang="en-IE" b="1" u="sng" dirty="0"/>
              <a:t>self-motivated</a:t>
            </a:r>
            <a:r>
              <a:rPr lang="en-IE" dirty="0"/>
              <a:t>  and energetic? And are you prepared to work hard, for a very long time, to realize your goals?</a:t>
            </a:r>
          </a:p>
          <a:p>
            <a:pPr lvl="0" fontAlgn="base"/>
            <a:r>
              <a:rPr lang="en-IE" b="1" dirty="0"/>
              <a:t>Risk Tolerance: </a:t>
            </a:r>
            <a:r>
              <a:rPr lang="en-IE" dirty="0"/>
              <a:t>Are you able to take risks, and </a:t>
            </a:r>
            <a:r>
              <a:rPr lang="en-IE" b="1" u="sng" dirty="0"/>
              <a:t>make decisions</a:t>
            </a:r>
            <a:r>
              <a:rPr lang="en-IE" dirty="0"/>
              <a:t>  when facts are uncertain?</a:t>
            </a:r>
          </a:p>
          <a:p>
            <a:pPr lvl="0" fontAlgn="base"/>
            <a:r>
              <a:rPr lang="en-IE" b="1" dirty="0"/>
              <a:t>Resilience:</a:t>
            </a:r>
            <a:r>
              <a:rPr lang="en-IE" dirty="0"/>
              <a:t> Are you </a:t>
            </a:r>
            <a:r>
              <a:rPr lang="en-IE" b="1" u="sng" dirty="0"/>
              <a:t>resilient</a:t>
            </a:r>
            <a:r>
              <a:rPr lang="en-IE" dirty="0"/>
              <a:t> , so that you can pick yourself up when things don't go as planned? And do you learn and grow from your mistakes and failures? (If you avoid taking action because you're afraid of failing, our article on </a:t>
            </a:r>
            <a:r>
              <a:rPr lang="en-IE" b="1" u="sng" dirty="0"/>
              <a:t>Overcoming Fear of Failure</a:t>
            </a:r>
            <a:r>
              <a:rPr lang="en-IE" dirty="0"/>
              <a:t>  can help you face your fears and move forward.)</a:t>
            </a:r>
          </a:p>
        </p:txBody>
      </p:sp>
      <p:sp>
        <p:nvSpPr>
          <p:cNvPr id="4" name="Slide Number Placeholder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p14="http://schemas.microsoft.com/office/powerpoint/2010/main" val="1217242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ntrepreneur.com/article/24232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ecd.org/site/cfecpr/38320458.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unctad.org/en/docs/ciimem1d9_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entrepreneur.com/article/243059"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www.lynda.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mallbusinessbc.ca/article/five-benefits-networki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a:t>Modulo N </a:t>
            </a:r>
            <a:r>
              <a:rPr lang="en-US" sz="2800" b="1" dirty="0">
                <a:solidFill>
                  <a:schemeClr val="tx1"/>
                </a:solidFill>
              </a:rPr>
              <a:t>6: </a:t>
            </a:r>
            <a:r>
              <a:rPr lang="en-IE" sz="2800" b="1" dirty="0">
                <a:solidFill>
                  <a:srgbClr val="336600"/>
                </a:solidFill>
              </a:rPr>
              <a:t> </a:t>
            </a:r>
            <a:r>
              <a:rPr lang="en-IE" sz="2800" b="1" dirty="0" err="1">
                <a:solidFill>
                  <a:srgbClr val="336600"/>
                </a:solidFill>
              </a:rPr>
              <a:t>Costruire</a:t>
            </a:r>
            <a:r>
              <a:rPr lang="en-IE" sz="2800" b="1" dirty="0">
                <a:solidFill>
                  <a:srgbClr val="336600"/>
                </a:solidFill>
              </a:rPr>
              <a:t> </a:t>
            </a:r>
            <a:r>
              <a:rPr lang="en-IE" sz="2800" b="1" dirty="0" err="1">
                <a:solidFill>
                  <a:srgbClr val="336600"/>
                </a:solidFill>
              </a:rPr>
              <a:t>Competenze</a:t>
            </a:r>
            <a:r>
              <a:rPr lang="en-IE" sz="2800" b="1" dirty="0">
                <a:solidFill>
                  <a:srgbClr val="336600"/>
                </a:solidFill>
              </a:rPr>
              <a:t> </a:t>
            </a:r>
            <a:r>
              <a:rPr lang="en-IE" sz="2800" b="1" dirty="0" err="1">
                <a:solidFill>
                  <a:srgbClr val="336600"/>
                </a:solidFill>
              </a:rPr>
              <a:t>nelle</a:t>
            </a:r>
            <a:r>
              <a:rPr lang="en-IE" sz="2800" b="1" dirty="0">
                <a:solidFill>
                  <a:srgbClr val="336600"/>
                </a:solidFill>
              </a:rPr>
              <a:t> </a:t>
            </a:r>
            <a:r>
              <a:rPr lang="en-IE" sz="2800" b="1" dirty="0" err="1">
                <a:solidFill>
                  <a:srgbClr val="336600"/>
                </a:solidFill>
              </a:rPr>
              <a:t>Microimprese</a:t>
            </a:r>
            <a:r>
              <a:rPr lang="en-IE" sz="2800" b="1" dirty="0">
                <a:solidFill>
                  <a:srgbClr val="336600"/>
                </a:solidFill>
              </a:rPr>
              <a:t> </a:t>
            </a:r>
            <a:r>
              <a:rPr lang="en-IE" sz="2800" b="1" dirty="0" err="1">
                <a:solidFill>
                  <a:srgbClr val="336600"/>
                </a:solidFill>
              </a:rPr>
              <a:t>rurali</a:t>
            </a:r>
            <a:r>
              <a:rPr lang="en-IE" sz="2800" b="1" dirty="0">
                <a:solidFill>
                  <a:srgbClr val="336600"/>
                </a:solidFill>
              </a:rPr>
              <a:t> </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nchor="t">
            <a:spAutoFit/>
          </a:bodyPr>
          <a:lstStyle/>
          <a:p>
            <a:r>
              <a:rPr lang="en-US" dirty="0" err="1"/>
              <a:t>Elaborato</a:t>
            </a:r>
            <a:r>
              <a:rPr lang="en-US" dirty="0"/>
              <a:t> dal Consorzio di </a:t>
            </a:r>
            <a:r>
              <a:rPr lang="en-US" dirty="0" err="1"/>
              <a:t>Progetto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788" y="1276350"/>
            <a:ext cx="5056907" cy="1143000"/>
          </a:xfrm>
        </p:spPr>
        <p:txBody>
          <a:bodyPr/>
          <a:lstStyle/>
          <a:p>
            <a:pPr algn="l"/>
            <a:r>
              <a:rPr lang="en-IE" sz="3200" b="1" dirty="0" err="1">
                <a:solidFill>
                  <a:srgbClr val="C00000"/>
                </a:solidFill>
              </a:rPr>
              <a:t>Abilità</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br>
              <a:rPr lang="en-US" dirty="0">
                <a:solidFill>
                  <a:schemeClr val="tx1"/>
                </a:solidFill>
                <a:latin typeface="+mj-ea"/>
                <a:cs typeface="+mj-ea"/>
              </a:rPr>
            </a:br>
            <a:r>
              <a:rPr lang="en-IE" sz="3200" b="1" dirty="0" err="1">
                <a:solidFill>
                  <a:srgbClr val="C00000"/>
                </a:solidFill>
              </a:rPr>
              <a:t>dell'Imprenditore</a:t>
            </a:r>
            <a:r>
              <a:rPr lang="en-IE" sz="3200" b="1" dirty="0">
                <a:solidFill>
                  <a:srgbClr val="C00000"/>
                </a:solidFill>
              </a:rPr>
              <a:t> </a:t>
            </a:r>
          </a:p>
        </p:txBody>
      </p:sp>
      <p:sp>
        <p:nvSpPr>
          <p:cNvPr id="3" name="Content Placeholder 2"/>
          <p:cNvSpPr>
            <a:spLocks noGrp="1"/>
          </p:cNvSpPr>
          <p:nvPr>
            <p:ph idx="1"/>
          </p:nvPr>
        </p:nvSpPr>
        <p:spPr>
          <a:xfrm>
            <a:off x="514920" y="2482850"/>
            <a:ext cx="4006280" cy="3744913"/>
          </a:xfrm>
        </p:spPr>
        <p:txBody>
          <a:bodyPr/>
          <a:lstStyle/>
          <a:p>
            <a:pPr marL="0" indent="0">
              <a:buNone/>
            </a:pPr>
            <a:r>
              <a:rPr lang="en-IE" sz="2800" dirty="0"/>
              <a:t>"Entrepreneurs </a:t>
            </a:r>
            <a:r>
              <a:rPr lang="en-IE" sz="2800" dirty="0" err="1"/>
              <a:t>Magasine</a:t>
            </a:r>
            <a:r>
              <a:rPr lang="en-IE" sz="2800" dirty="0"/>
              <a:t>" </a:t>
            </a:r>
            <a:r>
              <a:rPr lang="en-IE" sz="2800" dirty="0" err="1"/>
              <a:t>suggerisce</a:t>
            </a:r>
            <a:r>
              <a:rPr lang="en-IE" sz="2800" dirty="0"/>
              <a:t> le 17 </a:t>
            </a:r>
            <a:r>
              <a:rPr lang="en-IE" sz="2800" dirty="0" err="1"/>
              <a:t>abilità</a:t>
            </a:r>
            <a:r>
              <a:rPr lang="en-IE" sz="2800" dirty="0"/>
              <a:t> </a:t>
            </a:r>
            <a:r>
              <a:rPr lang="en-IE" sz="2800" dirty="0" err="1"/>
              <a:t>richieste</a:t>
            </a:r>
            <a:r>
              <a:rPr lang="en-IE" sz="2800" dirty="0"/>
              <a:t> per </a:t>
            </a:r>
            <a:r>
              <a:rPr lang="en-IE" sz="2800" dirty="0" err="1"/>
              <a:t>avere</a:t>
            </a:r>
            <a:r>
              <a:rPr lang="en-IE" sz="2800" dirty="0"/>
              <a:t> </a:t>
            </a:r>
            <a:r>
              <a:rPr lang="en-IE" sz="2800" dirty="0" err="1"/>
              <a:t>successo</a:t>
            </a:r>
            <a:r>
              <a:rPr lang="en-IE" sz="2800" dirty="0"/>
              <a:t> come</a:t>
            </a:r>
          </a:p>
          <a:p>
            <a:pPr marL="0" indent="0">
              <a:buNone/>
            </a:pPr>
            <a:r>
              <a:rPr lang="en-IE" sz="2800"/>
              <a:t>imprenditore</a:t>
            </a:r>
            <a:r>
              <a:rPr lang="en-IE" sz="2800" dirty="0"/>
              <a:t>. </a:t>
            </a:r>
            <a:r>
              <a:rPr lang="en-IE" sz="2800" dirty="0" err="1"/>
              <a:t>Vedi</a:t>
            </a:r>
            <a:r>
              <a:rPr lang="en-IE" sz="2800" dirty="0"/>
              <a:t>  </a:t>
            </a:r>
            <a:r>
              <a:rPr lang="en-IE" sz="2800" dirty="0">
                <a:hlinkClick r:id="rId2"/>
              </a:rPr>
              <a:t>https://www.entrepreneur.com/article/242327</a:t>
            </a:r>
            <a:r>
              <a:rPr lang="en-IE" sz="2800" dirty="0"/>
              <a:t>) </a:t>
            </a:r>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pic>
        <p:nvPicPr>
          <p:cNvPr id="5" name="Picture 4"/>
          <p:cNvPicPr>
            <a:picLocks noChangeAspect="1"/>
          </p:cNvPicPr>
          <p:nvPr/>
        </p:nvPicPr>
        <p:blipFill>
          <a:blip r:embed="rId3"/>
          <a:stretch>
            <a:fillRect/>
          </a:stretch>
        </p:blipFill>
        <p:spPr>
          <a:xfrm>
            <a:off x="5101619" y="1143000"/>
            <a:ext cx="6912960" cy="4922134"/>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26968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087854"/>
            <a:ext cx="10972800" cy="1143000"/>
          </a:xfrm>
        </p:spPr>
        <p:txBody>
          <a:bodyPr/>
          <a:lstStyle/>
          <a:p>
            <a:pPr algn="l"/>
            <a:r>
              <a:rPr lang="en-IE" sz="3200" b="1" dirty="0" err="1">
                <a:solidFill>
                  <a:srgbClr val="C00000"/>
                </a:solidFill>
              </a:rPr>
              <a:t>Abilità</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r>
              <a:rPr lang="en-IE" sz="3200" b="1" dirty="0" err="1">
                <a:solidFill>
                  <a:srgbClr val="C00000"/>
                </a:solidFill>
              </a:rPr>
              <a:t>dell'Imprenditore</a:t>
            </a:r>
            <a:r>
              <a:rPr lang="en-IE" sz="3200" b="1" dirty="0">
                <a:solidFill>
                  <a:srgbClr val="C00000"/>
                </a:solidFill>
              </a:rPr>
              <a:t> 1-4</a:t>
            </a:r>
          </a:p>
        </p:txBody>
      </p:sp>
      <p:sp>
        <p:nvSpPr>
          <p:cNvPr id="3" name="Content Placeholder 2"/>
          <p:cNvSpPr>
            <a:spLocks noGrp="1"/>
          </p:cNvSpPr>
          <p:nvPr>
            <p:ph idx="1"/>
          </p:nvPr>
        </p:nvSpPr>
        <p:spPr>
          <a:xfrm>
            <a:off x="583246" y="2152231"/>
            <a:ext cx="10972800" cy="3949025"/>
          </a:xfrm>
        </p:spPr>
        <p:txBody>
          <a:bodyPr/>
          <a:lstStyle/>
          <a:p>
            <a:pPr>
              <a:lnSpc>
                <a:spcPct val="150000"/>
              </a:lnSpc>
            </a:pPr>
            <a:r>
              <a:rPr lang="en-IE" b="1" dirty="0"/>
              <a:t>1. </a:t>
            </a:r>
            <a:r>
              <a:rPr lang="en-IE" b="1" err="1"/>
              <a:t>Capacità</a:t>
            </a:r>
            <a:r>
              <a:rPr lang="en-IE" b="1" dirty="0"/>
              <a:t> di </a:t>
            </a:r>
            <a:r>
              <a:rPr lang="en-IE" b="1" dirty="0" err="1"/>
              <a:t>gestione</a:t>
            </a:r>
            <a:r>
              <a:rPr lang="en-IE" b="1" dirty="0"/>
              <a:t> del </a:t>
            </a:r>
            <a:r>
              <a:rPr lang="en-IE" b="1" dirty="0" err="1"/>
              <a:t>denaro</a:t>
            </a:r>
            <a:r>
              <a:rPr lang="en-IE" b="1" dirty="0"/>
              <a:t> </a:t>
            </a:r>
            <a:endParaRPr lang="it-IT" dirty="0"/>
          </a:p>
          <a:p>
            <a:pPr>
              <a:lnSpc>
                <a:spcPct val="150000"/>
              </a:lnSpc>
            </a:pPr>
            <a:r>
              <a:rPr lang="en-IE" b="1" dirty="0"/>
              <a:t>2. </a:t>
            </a:r>
            <a:r>
              <a:rPr lang="en-IE" b="1" dirty="0" err="1"/>
              <a:t>Abilità</a:t>
            </a:r>
            <a:r>
              <a:rPr lang="en-IE" b="1" dirty="0"/>
              <a:t> di </a:t>
            </a:r>
            <a:r>
              <a:rPr lang="en-IE" b="1" dirty="0" err="1"/>
              <a:t>guadagno</a:t>
            </a:r>
          </a:p>
          <a:p>
            <a:pPr>
              <a:lnSpc>
                <a:spcPct val="150000"/>
              </a:lnSpc>
            </a:pPr>
            <a:r>
              <a:rPr lang="en-IE" b="1" dirty="0"/>
              <a:t>3: </a:t>
            </a:r>
            <a:r>
              <a:rPr lang="en-IE" b="1" dirty="0" err="1"/>
              <a:t>Abilità</a:t>
            </a:r>
            <a:r>
              <a:rPr lang="en-IE" b="1" dirty="0"/>
              <a:t> </a:t>
            </a:r>
            <a:r>
              <a:rPr lang="en-IE" b="1" dirty="0" err="1"/>
              <a:t>nel</a:t>
            </a:r>
            <a:r>
              <a:rPr lang="en-IE" b="1" dirty="0"/>
              <a:t> </a:t>
            </a:r>
            <a:r>
              <a:rPr lang="en-IE" b="1" dirty="0" err="1"/>
              <a:t>gestire</a:t>
            </a:r>
            <a:r>
              <a:rPr lang="en-IE" b="1" dirty="0"/>
              <a:t> lo stress.</a:t>
            </a:r>
            <a:endParaRPr lang="it-IT" dirty="0"/>
          </a:p>
          <a:p>
            <a:pPr>
              <a:lnSpc>
                <a:spcPct val="150000"/>
              </a:lnSpc>
            </a:pPr>
            <a:r>
              <a:rPr lang="en-IE" b="1" dirty="0"/>
              <a:t>4. </a:t>
            </a:r>
            <a:r>
              <a:rPr lang="en-IE" b="1" dirty="0" err="1"/>
              <a:t>Capacità</a:t>
            </a:r>
            <a:r>
              <a:rPr lang="en-IE" b="1" dirty="0"/>
              <a:t> di </a:t>
            </a:r>
            <a:r>
              <a:rPr lang="en-IE" b="1" dirty="0" err="1"/>
              <a:t>essere</a:t>
            </a:r>
            <a:r>
              <a:rPr lang="en-IE" b="1" dirty="0"/>
              <a:t> </a:t>
            </a:r>
            <a:r>
              <a:rPr lang="en-IE" b="1" dirty="0" err="1"/>
              <a:t>produttivo</a:t>
            </a:r>
            <a:r>
              <a:rPr lang="en-IE" b="1" dirty="0"/>
              <a:t>.</a:t>
            </a:r>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1379956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072088"/>
            <a:ext cx="10972800" cy="1143000"/>
          </a:xfrm>
        </p:spPr>
        <p:txBody>
          <a:bodyPr/>
          <a:lstStyle/>
          <a:p>
            <a:pPr algn="l"/>
            <a:r>
              <a:rPr lang="en-IE" sz="3200" b="1" dirty="0" err="1">
                <a:solidFill>
                  <a:srgbClr val="C00000"/>
                </a:solidFill>
              </a:rPr>
              <a:t>Abilità</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r>
              <a:rPr lang="en-IE" sz="3200" b="1" dirty="0" err="1">
                <a:solidFill>
                  <a:srgbClr val="C00000"/>
                </a:solidFill>
              </a:rPr>
              <a:t>dell'Imprenditore</a:t>
            </a:r>
            <a:r>
              <a:rPr lang="en-IE" sz="3200" b="1" dirty="0">
                <a:solidFill>
                  <a:srgbClr val="C00000"/>
                </a:solidFill>
              </a:rPr>
              <a:t> 5-9</a:t>
            </a:r>
          </a:p>
        </p:txBody>
      </p:sp>
      <p:sp>
        <p:nvSpPr>
          <p:cNvPr id="3" name="Content Placeholder 2"/>
          <p:cNvSpPr>
            <a:spLocks noGrp="1"/>
          </p:cNvSpPr>
          <p:nvPr>
            <p:ph idx="1"/>
          </p:nvPr>
        </p:nvSpPr>
        <p:spPr>
          <a:xfrm>
            <a:off x="614777" y="2111313"/>
            <a:ext cx="10972800" cy="4068763"/>
          </a:xfrm>
        </p:spPr>
        <p:txBody>
          <a:bodyPr/>
          <a:lstStyle/>
          <a:p>
            <a:pPr>
              <a:lnSpc>
                <a:spcPct val="150000"/>
              </a:lnSpc>
            </a:pPr>
            <a:r>
              <a:rPr lang="en-IE" b="1" dirty="0"/>
              <a:t>5. </a:t>
            </a:r>
            <a:r>
              <a:rPr lang="en-IE" b="1" err="1"/>
              <a:t>Abilità</a:t>
            </a:r>
            <a:r>
              <a:rPr lang="en-IE" b="1" dirty="0"/>
              <a:t> </a:t>
            </a:r>
            <a:r>
              <a:rPr lang="en-IE" b="1" err="1"/>
              <a:t>nel</a:t>
            </a:r>
            <a:r>
              <a:rPr lang="en-IE" b="1" dirty="0"/>
              <a:t> </a:t>
            </a:r>
            <a:r>
              <a:rPr lang="en-IE" b="1" dirty="0" err="1"/>
              <a:t>farsi</a:t>
            </a:r>
            <a:r>
              <a:rPr lang="en-IE" b="1" dirty="0"/>
              <a:t> amici </a:t>
            </a:r>
            <a:r>
              <a:rPr lang="en-IE" b="1" dirty="0" err="1"/>
              <a:t>altri</a:t>
            </a:r>
            <a:r>
              <a:rPr lang="en-IE" b="1" dirty="0"/>
              <a:t> </a:t>
            </a:r>
            <a:r>
              <a:rPr lang="en-IE" b="1" dirty="0" err="1"/>
              <a:t>imprenditori</a:t>
            </a:r>
            <a:r>
              <a:rPr lang="en-IE" b="1" dirty="0"/>
              <a:t> </a:t>
            </a:r>
            <a:endParaRPr lang="it-IT" dirty="0"/>
          </a:p>
          <a:p>
            <a:pPr>
              <a:lnSpc>
                <a:spcPct val="150000"/>
              </a:lnSpc>
            </a:pPr>
            <a:r>
              <a:rPr lang="en-IE" b="1" dirty="0"/>
              <a:t>6. </a:t>
            </a:r>
            <a:r>
              <a:rPr lang="en-IE" b="1" dirty="0" err="1"/>
              <a:t>Capacità</a:t>
            </a:r>
            <a:r>
              <a:rPr lang="en-IE" b="1" dirty="0"/>
              <a:t> di </a:t>
            </a:r>
            <a:r>
              <a:rPr lang="en-IE" b="1" dirty="0" err="1"/>
              <a:t>identificare</a:t>
            </a:r>
            <a:r>
              <a:rPr lang="en-IE" b="1" dirty="0"/>
              <a:t> </a:t>
            </a:r>
            <a:r>
              <a:rPr lang="en-IE" b="1" dirty="0" err="1"/>
              <a:t>punti</a:t>
            </a:r>
            <a:r>
              <a:rPr lang="en-IE" b="1" dirty="0"/>
              <a:t> di </a:t>
            </a:r>
            <a:r>
              <a:rPr lang="en-IE" b="1" dirty="0" err="1"/>
              <a:t>forza</a:t>
            </a:r>
            <a:r>
              <a:rPr lang="en-IE" b="1" dirty="0"/>
              <a:t> e </a:t>
            </a:r>
            <a:r>
              <a:rPr lang="en-IE" b="1" dirty="0" err="1"/>
              <a:t>debolezza</a:t>
            </a:r>
            <a:r>
              <a:rPr lang="en-IE" b="1" dirty="0"/>
              <a:t> </a:t>
            </a:r>
            <a:endParaRPr lang="it-IT"/>
          </a:p>
          <a:p>
            <a:pPr>
              <a:lnSpc>
                <a:spcPct val="150000"/>
              </a:lnSpc>
            </a:pPr>
            <a:r>
              <a:rPr lang="en-IE" b="1" dirty="0"/>
              <a:t>7. </a:t>
            </a:r>
            <a:r>
              <a:rPr lang="en-IE" b="1" err="1"/>
              <a:t>Capacità</a:t>
            </a:r>
            <a:r>
              <a:rPr lang="en-IE" b="1" dirty="0"/>
              <a:t> di </a:t>
            </a:r>
            <a:r>
              <a:rPr lang="en-IE" b="1" err="1"/>
              <a:t>assumere</a:t>
            </a:r>
            <a:r>
              <a:rPr lang="en-IE" b="1" dirty="0"/>
              <a:t> le </a:t>
            </a:r>
            <a:r>
              <a:rPr lang="en-IE" b="1" dirty="0" err="1"/>
              <a:t>persone</a:t>
            </a:r>
            <a:r>
              <a:rPr lang="en-IE" b="1" dirty="0"/>
              <a:t> </a:t>
            </a:r>
            <a:r>
              <a:rPr lang="en-IE" b="1" dirty="0" err="1"/>
              <a:t>giuste</a:t>
            </a:r>
            <a:r>
              <a:rPr lang="en-IE" b="1" dirty="0"/>
              <a:t> </a:t>
            </a:r>
          </a:p>
          <a:p>
            <a:pPr>
              <a:lnSpc>
                <a:spcPct val="150000"/>
              </a:lnSpc>
            </a:pPr>
            <a:r>
              <a:rPr lang="en-IE" b="1" dirty="0"/>
              <a:t>8. </a:t>
            </a:r>
            <a:r>
              <a:rPr lang="en-IE" b="1" dirty="0" err="1"/>
              <a:t>Capacità</a:t>
            </a:r>
            <a:r>
              <a:rPr lang="en-IE" b="1" dirty="0"/>
              <a:t> di </a:t>
            </a:r>
            <a:r>
              <a:rPr lang="en-IE" b="1" dirty="0" err="1"/>
              <a:t>formare</a:t>
            </a:r>
            <a:r>
              <a:rPr lang="en-IE" b="1" dirty="0"/>
              <a:t> </a:t>
            </a:r>
            <a:r>
              <a:rPr lang="en-IE" b="1" dirty="0" err="1"/>
              <a:t>il</a:t>
            </a:r>
            <a:r>
              <a:rPr lang="en-IE" b="1" dirty="0"/>
              <a:t> </a:t>
            </a:r>
            <a:r>
              <a:rPr lang="en-IE" b="1" dirty="0" err="1"/>
              <a:t>nuovo</a:t>
            </a:r>
            <a:r>
              <a:rPr lang="en-IE" b="1" dirty="0"/>
              <a:t> staff </a:t>
            </a:r>
            <a:endParaRPr lang="en-IE" dirty="0"/>
          </a:p>
          <a:p>
            <a:pPr>
              <a:lnSpc>
                <a:spcPct val="150000"/>
              </a:lnSpc>
            </a:pPr>
            <a:r>
              <a:rPr lang="en-IE" b="1" dirty="0"/>
              <a:t>9. </a:t>
            </a:r>
            <a:r>
              <a:rPr lang="en-IE" b="1" dirty="0" err="1"/>
              <a:t>Capacità</a:t>
            </a:r>
            <a:r>
              <a:rPr lang="en-IE" b="1" dirty="0"/>
              <a:t> di </a:t>
            </a:r>
            <a:r>
              <a:rPr lang="en-IE" b="1" dirty="0" err="1"/>
              <a:t>gestire</a:t>
            </a:r>
            <a:r>
              <a:rPr lang="en-IE" b="1" dirty="0"/>
              <a:t> lo staff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3215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67" y="1072088"/>
            <a:ext cx="10972800" cy="1143000"/>
          </a:xfrm>
        </p:spPr>
        <p:txBody>
          <a:bodyPr/>
          <a:lstStyle/>
          <a:p>
            <a:pPr algn="l"/>
            <a:r>
              <a:rPr lang="en-IE" sz="3200" b="1" dirty="0" err="1">
                <a:solidFill>
                  <a:srgbClr val="C00000"/>
                </a:solidFill>
              </a:rPr>
              <a:t>Abilità</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r>
              <a:rPr lang="en-IE" sz="3200" b="1" dirty="0" err="1">
                <a:solidFill>
                  <a:srgbClr val="C00000"/>
                </a:solidFill>
              </a:rPr>
              <a:t>dell'Imprenditore</a:t>
            </a:r>
            <a:r>
              <a:rPr lang="en-IE" sz="3200" b="1" dirty="0">
                <a:solidFill>
                  <a:srgbClr val="C00000"/>
                </a:solidFill>
              </a:rPr>
              <a:t> 10-14</a:t>
            </a:r>
          </a:p>
        </p:txBody>
      </p:sp>
      <p:sp>
        <p:nvSpPr>
          <p:cNvPr id="3" name="Content Placeholder 2"/>
          <p:cNvSpPr>
            <a:spLocks noGrp="1"/>
          </p:cNvSpPr>
          <p:nvPr>
            <p:ph idx="1"/>
          </p:nvPr>
        </p:nvSpPr>
        <p:spPr>
          <a:xfrm>
            <a:off x="599012" y="1994575"/>
            <a:ext cx="10972800" cy="4525963"/>
          </a:xfrm>
        </p:spPr>
        <p:txBody>
          <a:bodyPr/>
          <a:lstStyle/>
          <a:p>
            <a:pPr>
              <a:lnSpc>
                <a:spcPct val="150000"/>
              </a:lnSpc>
            </a:pPr>
            <a:r>
              <a:rPr lang="en-IE" b="1" dirty="0"/>
              <a:t>10. </a:t>
            </a:r>
            <a:r>
              <a:rPr lang="en-IE" b="1" dirty="0" err="1"/>
              <a:t>Capacità</a:t>
            </a:r>
            <a:r>
              <a:rPr lang="en-IE" b="1" dirty="0"/>
              <a:t> di </a:t>
            </a:r>
            <a:r>
              <a:rPr lang="en-IE" b="1" dirty="0" err="1"/>
              <a:t>condurre</a:t>
            </a:r>
            <a:r>
              <a:rPr lang="en-IE" b="1" dirty="0"/>
              <a:t> </a:t>
            </a:r>
            <a:r>
              <a:rPr lang="en-IE" b="1" dirty="0" err="1"/>
              <a:t>una</a:t>
            </a:r>
            <a:r>
              <a:rPr lang="en-IE" b="1" dirty="0"/>
              <a:t> SEO di base.</a:t>
            </a:r>
          </a:p>
          <a:p>
            <a:pPr>
              <a:lnSpc>
                <a:spcPct val="150000"/>
              </a:lnSpc>
            </a:pPr>
            <a:r>
              <a:rPr lang="en-IE" b="1" dirty="0"/>
              <a:t>11. </a:t>
            </a:r>
            <a:r>
              <a:rPr lang="en-IE" b="1" dirty="0" err="1"/>
              <a:t>Capacità</a:t>
            </a:r>
            <a:r>
              <a:rPr lang="en-IE" b="1" dirty="0"/>
              <a:t> di </a:t>
            </a:r>
            <a:r>
              <a:rPr lang="en-IE" b="1" dirty="0" err="1"/>
              <a:t>dividere</a:t>
            </a:r>
            <a:r>
              <a:rPr lang="en-IE" b="1" dirty="0"/>
              <a:t> </a:t>
            </a:r>
            <a:r>
              <a:rPr lang="en-IE" b="1" dirty="0" err="1"/>
              <a:t>il</a:t>
            </a:r>
            <a:r>
              <a:rPr lang="en-IE" b="1" dirty="0"/>
              <a:t> </a:t>
            </a:r>
            <a:r>
              <a:rPr lang="en-IE" b="1" dirty="0" err="1"/>
              <a:t>lavoro</a:t>
            </a:r>
            <a:r>
              <a:rPr lang="en-IE" b="1" dirty="0"/>
              <a:t>.</a:t>
            </a:r>
          </a:p>
          <a:p>
            <a:pPr>
              <a:lnSpc>
                <a:spcPct val="150000"/>
              </a:lnSpc>
            </a:pPr>
            <a:r>
              <a:rPr lang="en-IE" b="1" dirty="0"/>
              <a:t>12. </a:t>
            </a:r>
            <a:r>
              <a:rPr lang="en-IE" b="1" dirty="0" err="1"/>
              <a:t>Capacità</a:t>
            </a:r>
            <a:r>
              <a:rPr lang="en-IE" b="1" dirty="0"/>
              <a:t> di </a:t>
            </a:r>
            <a:r>
              <a:rPr lang="en-IE" b="1" dirty="0" err="1"/>
              <a:t>connettersi</a:t>
            </a:r>
            <a:r>
              <a:rPr lang="en-IE" b="1" dirty="0"/>
              <a:t> </a:t>
            </a:r>
            <a:r>
              <a:rPr lang="en-IE" b="1" dirty="0" err="1"/>
              <a:t>tramite</a:t>
            </a:r>
            <a:r>
              <a:rPr lang="en-IE" b="1" dirty="0"/>
              <a:t> </a:t>
            </a:r>
            <a:r>
              <a:rPr lang="en-IE" b="1" dirty="0" err="1"/>
              <a:t>il</a:t>
            </a:r>
            <a:r>
              <a:rPr lang="en-IE" b="1" dirty="0"/>
              <a:t> social networking.</a:t>
            </a:r>
          </a:p>
          <a:p>
            <a:pPr>
              <a:lnSpc>
                <a:spcPct val="150000"/>
              </a:lnSpc>
            </a:pPr>
            <a:r>
              <a:rPr lang="en-IE" b="1" dirty="0"/>
              <a:t>13. </a:t>
            </a:r>
            <a:r>
              <a:rPr lang="en-IE" b="1" dirty="0" err="1"/>
              <a:t>Abilità</a:t>
            </a:r>
            <a:r>
              <a:rPr lang="en-IE" b="1" dirty="0"/>
              <a:t> </a:t>
            </a:r>
            <a:r>
              <a:rPr lang="en-IE" b="1" dirty="0" err="1"/>
              <a:t>nel</a:t>
            </a:r>
            <a:r>
              <a:rPr lang="en-IE" b="1" dirty="0"/>
              <a:t> </a:t>
            </a:r>
            <a:r>
              <a:rPr lang="en-IE" b="1" dirty="0" err="1"/>
              <a:t>focalizzarsi</a:t>
            </a:r>
            <a:r>
              <a:rPr lang="en-IE" b="1" dirty="0"/>
              <a:t> sui </a:t>
            </a:r>
            <a:r>
              <a:rPr lang="en-IE" b="1" dirty="0" err="1"/>
              <a:t>prori</a:t>
            </a:r>
            <a:r>
              <a:rPr lang="en-IE" b="1" dirty="0"/>
              <a:t> </a:t>
            </a:r>
            <a:r>
              <a:rPr lang="en-IE" b="1" dirty="0" err="1"/>
              <a:t>clienti</a:t>
            </a:r>
            <a:r>
              <a:rPr lang="en-IE" b="1" dirty="0"/>
              <a:t>.</a:t>
            </a:r>
          </a:p>
          <a:p>
            <a:pPr>
              <a:lnSpc>
                <a:spcPct val="150000"/>
              </a:lnSpc>
            </a:pPr>
            <a:r>
              <a:rPr lang="en-IE" b="1" dirty="0"/>
              <a:t>14. </a:t>
            </a:r>
            <a:r>
              <a:rPr lang="en-IE" b="1" dirty="0" err="1"/>
              <a:t>Capacità</a:t>
            </a:r>
            <a:r>
              <a:rPr lang="en-IE" b="1" dirty="0"/>
              <a:t> di </a:t>
            </a:r>
            <a:r>
              <a:rPr lang="en-IE" b="1" dirty="0" err="1"/>
              <a:t>chiudere</a:t>
            </a:r>
            <a:r>
              <a:rPr lang="en-IE" b="1" dirty="0"/>
              <a:t> </a:t>
            </a:r>
            <a:r>
              <a:rPr lang="en-IE" b="1" dirty="0" err="1"/>
              <a:t>una</a:t>
            </a:r>
            <a:r>
              <a:rPr lang="en-IE" b="1" dirty="0"/>
              <a:t> </a:t>
            </a:r>
            <a:r>
              <a:rPr lang="en-IE" b="1" dirty="0" err="1"/>
              <a:t>vendita</a:t>
            </a:r>
            <a:r>
              <a:rPr lang="en-IE" b="1"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855943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err="1">
                <a:solidFill>
                  <a:srgbClr val="C00000"/>
                </a:solidFill>
              </a:rPr>
              <a:t>Abilità</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r>
              <a:rPr lang="en-IE" sz="3200" b="1" dirty="0" err="1">
                <a:solidFill>
                  <a:srgbClr val="C00000"/>
                </a:solidFill>
              </a:rPr>
              <a:t>dell'Imprenditore</a:t>
            </a:r>
            <a:r>
              <a:rPr lang="en-IE" sz="3200" b="1" dirty="0">
                <a:solidFill>
                  <a:srgbClr val="C00000"/>
                </a:solidFill>
              </a:rPr>
              <a:t> 15-17</a:t>
            </a:r>
          </a:p>
        </p:txBody>
      </p:sp>
      <p:sp>
        <p:nvSpPr>
          <p:cNvPr id="3" name="Content Placeholder 2"/>
          <p:cNvSpPr>
            <a:spLocks noGrp="1"/>
          </p:cNvSpPr>
          <p:nvPr>
            <p:ph idx="1"/>
          </p:nvPr>
        </p:nvSpPr>
        <p:spPr>
          <a:xfrm>
            <a:off x="662074" y="2357196"/>
            <a:ext cx="10972800" cy="3523356"/>
          </a:xfrm>
        </p:spPr>
        <p:txBody>
          <a:bodyPr/>
          <a:lstStyle/>
          <a:p>
            <a:pPr>
              <a:lnSpc>
                <a:spcPct val="150000"/>
              </a:lnSpc>
            </a:pPr>
            <a:r>
              <a:rPr lang="en-IE" b="1" dirty="0"/>
              <a:t>15. </a:t>
            </a:r>
            <a:r>
              <a:rPr lang="en-IE" b="1" dirty="0" err="1"/>
              <a:t>Abiità</a:t>
            </a:r>
            <a:r>
              <a:rPr lang="en-IE" b="1" dirty="0"/>
              <a:t> di </a:t>
            </a:r>
            <a:r>
              <a:rPr lang="en-IE" b="1" dirty="0" err="1"/>
              <a:t>individuare</a:t>
            </a:r>
            <a:r>
              <a:rPr lang="en-IE" b="1" dirty="0"/>
              <a:t> </a:t>
            </a:r>
            <a:r>
              <a:rPr lang="en-IE" b="1" dirty="0" err="1"/>
              <a:t>nuovi</a:t>
            </a:r>
            <a:r>
              <a:rPr lang="en-IE" b="1" dirty="0"/>
              <a:t> trends.</a:t>
            </a:r>
          </a:p>
          <a:p>
            <a:pPr>
              <a:lnSpc>
                <a:spcPct val="150000"/>
              </a:lnSpc>
            </a:pPr>
            <a:r>
              <a:rPr lang="en-IE" b="1" dirty="0"/>
              <a:t>16. </a:t>
            </a:r>
            <a:r>
              <a:rPr lang="en-IE" b="1" dirty="0" err="1"/>
              <a:t>Abilità</a:t>
            </a:r>
            <a:r>
              <a:rPr lang="en-IE" b="1" dirty="0"/>
              <a:t> di </a:t>
            </a:r>
            <a:r>
              <a:rPr lang="en-IE" b="1" dirty="0" err="1"/>
              <a:t>gestire</a:t>
            </a:r>
            <a:r>
              <a:rPr lang="en-IE" b="1" dirty="0"/>
              <a:t> le </a:t>
            </a:r>
            <a:r>
              <a:rPr lang="en-IE" b="1" dirty="0" err="1"/>
              <a:t>sconfitte</a:t>
            </a:r>
            <a:r>
              <a:rPr lang="en-IE" b="1" dirty="0"/>
              <a:t> .</a:t>
            </a:r>
          </a:p>
          <a:p>
            <a:pPr>
              <a:lnSpc>
                <a:spcPct val="150000"/>
              </a:lnSpc>
            </a:pPr>
            <a:r>
              <a:rPr lang="en-IE" b="1" dirty="0"/>
              <a:t>17. Desiderio di </a:t>
            </a:r>
            <a:r>
              <a:rPr lang="en-IE" b="1" dirty="0" err="1"/>
              <a:t>migliorare</a:t>
            </a:r>
            <a:r>
              <a:rPr lang="en-IE" b="1" dirty="0"/>
              <a:t> </a:t>
            </a:r>
            <a:r>
              <a:rPr lang="en-IE" b="1" dirty="0" err="1"/>
              <a:t>il</a:t>
            </a:r>
            <a:r>
              <a:rPr lang="en-IE" b="1" dirty="0"/>
              <a:t> </a:t>
            </a:r>
            <a:r>
              <a:rPr lang="en-IE" b="1" dirty="0" err="1"/>
              <a:t>proprio</a:t>
            </a:r>
            <a:r>
              <a:rPr lang="en-IE" b="1" dirty="0"/>
              <a:t> </a:t>
            </a:r>
            <a:r>
              <a:rPr lang="en-IE" b="1" dirty="0" err="1"/>
              <a:t>mondo</a:t>
            </a:r>
            <a:r>
              <a:rPr lang="en-IE" b="1"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986886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26667" y="1906917"/>
            <a:ext cx="11185003" cy="1840485"/>
          </a:xfrm>
          <a:prstGeom prst="rect">
            <a:avLst/>
          </a:prstGeom>
        </p:spPr>
      </p:pic>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extBox 5"/>
          <p:cNvSpPr txBox="1"/>
          <p:nvPr/>
        </p:nvSpPr>
        <p:spPr>
          <a:xfrm>
            <a:off x="1034337" y="3668574"/>
            <a:ext cx="9502815" cy="2554545"/>
          </a:xfrm>
          <a:prstGeom prst="rect">
            <a:avLst/>
          </a:prstGeom>
          <a:noFill/>
        </p:spPr>
        <p:txBody>
          <a:bodyPr wrap="square" rtlCol="0" anchor="t">
            <a:spAutoFit/>
          </a:bodyPr>
          <a:lstStyle/>
          <a:p>
            <a:pPr marL="514350" indent="-514350">
              <a:buFont typeface="+mj-lt"/>
              <a:buAutoNum type="arabicPeriod"/>
            </a:pPr>
            <a:r>
              <a:rPr lang="en-IE" sz="3200" b="1" dirty="0" err="1"/>
              <a:t>Sei</a:t>
            </a:r>
            <a:r>
              <a:rPr lang="en-IE" sz="3200" b="1" dirty="0"/>
              <a:t> </a:t>
            </a:r>
            <a:r>
              <a:rPr lang="en-IE" sz="3200" b="1" dirty="0" err="1"/>
              <a:t>d'accordo</a:t>
            </a:r>
            <a:r>
              <a:rPr lang="en-IE" sz="3200" b="1" dirty="0"/>
              <a:t> con </a:t>
            </a:r>
            <a:r>
              <a:rPr lang="en-IE" sz="3200" b="1" dirty="0" err="1"/>
              <a:t>questo</a:t>
            </a:r>
            <a:r>
              <a:rPr lang="en-IE" sz="3200" b="1" dirty="0"/>
              <a:t> </a:t>
            </a:r>
            <a:r>
              <a:rPr lang="en-IE" sz="3200" b="1" dirty="0" err="1"/>
              <a:t>elenco</a:t>
            </a:r>
            <a:r>
              <a:rPr lang="en-IE" sz="3200" b="1" dirty="0"/>
              <a:t>? </a:t>
            </a:r>
            <a:r>
              <a:rPr lang="en-IE" sz="3200" b="1" dirty="0" err="1"/>
              <a:t>Vuoi</a:t>
            </a:r>
            <a:r>
              <a:rPr lang="en-IE" sz="3200" b="1" dirty="0"/>
              <a:t> </a:t>
            </a:r>
            <a:r>
              <a:rPr lang="en-IE" sz="3200" b="1" dirty="0" err="1"/>
              <a:t>aggiungere</a:t>
            </a:r>
            <a:r>
              <a:rPr lang="en-IE" sz="3200" b="1" dirty="0"/>
              <a:t> o </a:t>
            </a:r>
            <a:r>
              <a:rPr lang="en-IE" sz="3200" b="1" dirty="0" err="1"/>
              <a:t>eliminare</a:t>
            </a:r>
            <a:r>
              <a:rPr lang="en-IE" sz="3200" b="1" dirty="0"/>
              <a:t> </a:t>
            </a:r>
            <a:r>
              <a:rPr lang="en-IE" sz="3200" b="1" dirty="0" err="1"/>
              <a:t>qualche</a:t>
            </a:r>
            <a:r>
              <a:rPr lang="en-IE" sz="3200" b="1" dirty="0"/>
              <a:t> voce? </a:t>
            </a:r>
          </a:p>
          <a:p>
            <a:pPr marL="514350" indent="-514350">
              <a:buFont typeface="+mj-lt"/>
              <a:buAutoNum type="arabicPeriod"/>
            </a:pPr>
            <a:r>
              <a:rPr lang="en-IE" sz="3200" b="1" dirty="0" err="1"/>
              <a:t>Vuoi</a:t>
            </a:r>
            <a:r>
              <a:rPr lang="en-IE" sz="3200" b="1" dirty="0"/>
              <a:t> </a:t>
            </a:r>
            <a:r>
              <a:rPr lang="en-IE" sz="3200" b="1" dirty="0" err="1"/>
              <a:t>dirci</a:t>
            </a:r>
            <a:r>
              <a:rPr lang="en-IE" sz="3200" b="1" dirty="0"/>
              <a:t> se </a:t>
            </a:r>
            <a:r>
              <a:rPr lang="en-IE" sz="3200" b="1" dirty="0" err="1"/>
              <a:t>possiamo</a:t>
            </a:r>
            <a:r>
              <a:rPr lang="en-IE" sz="3200" b="1" dirty="0"/>
              <a:t> </a:t>
            </a:r>
            <a:r>
              <a:rPr lang="en-IE" sz="3200" b="1" dirty="0" err="1"/>
              <a:t>aiutarti</a:t>
            </a:r>
            <a:r>
              <a:rPr lang="en-IE" sz="3200" b="1" dirty="0"/>
              <a:t> </a:t>
            </a:r>
            <a:r>
              <a:rPr lang="en-IE" sz="3200" b="1" dirty="0" err="1"/>
              <a:t>attraverso</a:t>
            </a:r>
            <a:r>
              <a:rPr lang="en-IE" sz="3200" b="1" dirty="0"/>
              <a:t> </a:t>
            </a:r>
            <a:r>
              <a:rPr lang="en-IE" sz="3200" b="1" dirty="0" err="1"/>
              <a:t>i</a:t>
            </a:r>
            <a:r>
              <a:rPr lang="en-IE" sz="3200" b="1" dirty="0"/>
              <a:t> </a:t>
            </a:r>
            <a:r>
              <a:rPr lang="en-IE" sz="3200" b="1" dirty="0" err="1"/>
              <a:t>corsi</a:t>
            </a:r>
            <a:r>
              <a:rPr lang="en-IE" sz="3200" b="1" dirty="0"/>
              <a:t> online in </a:t>
            </a:r>
            <a:r>
              <a:rPr lang="en-IE" sz="3200" b="1" dirty="0" err="1"/>
              <a:t>qualcuno</a:t>
            </a:r>
            <a:r>
              <a:rPr lang="en-IE" sz="3200" b="1" dirty="0"/>
              <a:t> </a:t>
            </a:r>
            <a:r>
              <a:rPr lang="en-IE" sz="3200" b="1" dirty="0" err="1"/>
              <a:t>dei</a:t>
            </a:r>
            <a:r>
              <a:rPr lang="en-IE" sz="3200" b="1" dirty="0"/>
              <a:t> </a:t>
            </a:r>
            <a:r>
              <a:rPr lang="en-IE" sz="3200" b="1" dirty="0" err="1"/>
              <a:t>punti</a:t>
            </a:r>
            <a:r>
              <a:rPr lang="en-IE" sz="3200" b="1" dirty="0"/>
              <a:t> </a:t>
            </a:r>
            <a:r>
              <a:rPr lang="en-IE" sz="3200" b="1" dirty="0" err="1"/>
              <a:t>elencati</a:t>
            </a:r>
            <a:r>
              <a:rPr lang="en-IE" sz="3200" b="1" dirty="0"/>
              <a:t>? </a:t>
            </a:r>
          </a:p>
          <a:p>
            <a:pPr marL="514350" indent="-514350">
              <a:buFont typeface="+mj-lt"/>
              <a:buAutoNum type="arabicPeriod"/>
            </a:pPr>
            <a:r>
              <a:rPr lang="en-IE" sz="3200" b="1" dirty="0" err="1"/>
              <a:t>Rispondi</a:t>
            </a:r>
            <a:r>
              <a:rPr lang="en-IE" sz="3200" b="1" dirty="0"/>
              <a:t> </a:t>
            </a:r>
            <a:r>
              <a:rPr lang="en-IE" sz="3200" b="1" dirty="0" err="1"/>
              <a:t>su</a:t>
            </a:r>
            <a:r>
              <a:rPr lang="en-IE" sz="3200" b="1" dirty="0"/>
              <a:t> </a:t>
            </a:r>
            <a:r>
              <a:rPr lang="en-IE" sz="3200" b="1" dirty="0">
                <a:solidFill>
                  <a:srgbClr val="0B0AFD"/>
                </a:solidFill>
              </a:rPr>
              <a:t>…..@micro.eu</a:t>
            </a:r>
          </a:p>
        </p:txBody>
      </p:sp>
      <p:sp>
        <p:nvSpPr>
          <p:cNvPr id="7" name="Rectangle 6"/>
          <p:cNvSpPr/>
          <p:nvPr/>
        </p:nvSpPr>
        <p:spPr>
          <a:xfrm>
            <a:off x="642788" y="1453252"/>
            <a:ext cx="3299301" cy="584775"/>
          </a:xfrm>
          <a:prstGeom prst="rect">
            <a:avLst/>
          </a:prstGeom>
        </p:spPr>
        <p:txBody>
          <a:bodyPr wrap="none" anchor="t">
            <a:spAutoFit/>
          </a:bodyPr>
          <a:lstStyle/>
          <a:p>
            <a:r>
              <a:rPr lang="en-IE" sz="3200" b="1" dirty="0">
                <a:solidFill>
                  <a:srgbClr val="C00000"/>
                </a:solidFill>
              </a:rPr>
              <a:t>Il </a:t>
            </a:r>
            <a:r>
              <a:rPr lang="en-IE" sz="3200" b="1" dirty="0" err="1">
                <a:solidFill>
                  <a:srgbClr val="C00000"/>
                </a:solidFill>
              </a:rPr>
              <a:t>tuo</a:t>
            </a:r>
            <a:r>
              <a:rPr lang="en-IE" sz="3200" b="1" dirty="0">
                <a:solidFill>
                  <a:srgbClr val="C00000"/>
                </a:solidFill>
              </a:rPr>
              <a:t> Feedback</a:t>
            </a:r>
            <a:endParaRPr lang="en-IE" sz="3200" dirty="0">
              <a:solidFill>
                <a:srgbClr val="C00000"/>
              </a:solidFill>
            </a:endParaRPr>
          </a:p>
        </p:txBody>
      </p:sp>
      <p:sp>
        <p:nvSpPr>
          <p:cNvPr id="8" name="Title 1"/>
          <p:cNvSpPr>
            <a:spLocks noGrp="1"/>
          </p:cNvSpPr>
          <p:nvPr>
            <p:ph type="title"/>
          </p:nvPr>
        </p:nvSpPr>
        <p:spPr>
          <a:xfrm>
            <a:off x="1041779" y="0"/>
            <a:ext cx="10972800" cy="1143000"/>
          </a:xfrm>
        </p:spPr>
        <p:txBody>
          <a:bodyPr/>
          <a:lstStyle/>
          <a:p>
            <a:pPr algn="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a:endParaRPr lang="en-US" sz="2800" b="1" dirty="0">
              <a:solidFill>
                <a:srgbClr val="0B0AFD"/>
              </a:solidFill>
            </a:endParaRPr>
          </a:p>
        </p:txBody>
      </p:sp>
    </p:spTree>
    <p:extLst>
      <p:ext uri="{BB962C8B-B14F-4D97-AF65-F5344CB8AC3E}">
        <p14:creationId xmlns:p14="http://schemas.microsoft.com/office/powerpoint/2010/main" val="204451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182450"/>
            <a:ext cx="10972800" cy="1143000"/>
          </a:xfrm>
        </p:spPr>
        <p:txBody>
          <a:bodyPr/>
          <a:lstStyle/>
          <a:p>
            <a:pPr algn="l"/>
            <a:r>
              <a:rPr lang="en-IE" sz="3200" b="1" dirty="0">
                <a:solidFill>
                  <a:srgbClr val="C00000"/>
                </a:solidFill>
              </a:rPr>
              <a:t> </a:t>
            </a:r>
            <a:r>
              <a:rPr lang="en-IE" sz="3200" b="1" dirty="0" err="1">
                <a:solidFill>
                  <a:srgbClr val="C00000"/>
                </a:solidFill>
              </a:rPr>
              <a:t>Cos'è</a:t>
            </a:r>
            <a:r>
              <a:rPr lang="en-IE" sz="3200" b="1" dirty="0">
                <a:solidFill>
                  <a:srgbClr val="C00000"/>
                </a:solidFill>
              </a:rPr>
              <a:t> </a:t>
            </a:r>
            <a:r>
              <a:rPr lang="en-IE" sz="3200" b="1" dirty="0" err="1">
                <a:solidFill>
                  <a:srgbClr val="C00000"/>
                </a:solidFill>
              </a:rPr>
              <a:t>il</a:t>
            </a:r>
            <a:r>
              <a:rPr lang="en-IE" sz="3200" b="1" dirty="0">
                <a:solidFill>
                  <a:srgbClr val="C00000"/>
                </a:solidFill>
              </a:rPr>
              <a:t> Capacity Building?</a:t>
            </a:r>
          </a:p>
        </p:txBody>
      </p:sp>
      <p:sp>
        <p:nvSpPr>
          <p:cNvPr id="3" name="Content Placeholder 2"/>
          <p:cNvSpPr>
            <a:spLocks noGrp="1"/>
          </p:cNvSpPr>
          <p:nvPr>
            <p:ph idx="1"/>
          </p:nvPr>
        </p:nvSpPr>
        <p:spPr>
          <a:xfrm>
            <a:off x="609600" y="2682009"/>
            <a:ext cx="10972800" cy="3610626"/>
          </a:xfrm>
        </p:spPr>
        <p:txBody>
          <a:bodyPr/>
          <a:lstStyle/>
          <a:p>
            <a:pPr marL="0" indent="0" algn="ctr">
              <a:lnSpc>
                <a:spcPct val="150000"/>
              </a:lnSpc>
              <a:buNone/>
            </a:pPr>
            <a:r>
              <a:rPr lang="en-IE" b="1" dirty="0"/>
              <a:t>Il Capacity building è </a:t>
            </a:r>
            <a:r>
              <a:rPr lang="en-IE" b="1" dirty="0" err="1"/>
              <a:t>il</a:t>
            </a:r>
            <a:r>
              <a:rPr lang="en-IE" b="1" dirty="0"/>
              <a:t> </a:t>
            </a:r>
            <a:r>
              <a:rPr lang="en-IE" b="1" dirty="0" err="1"/>
              <a:t>processo</a:t>
            </a:r>
            <a:r>
              <a:rPr lang="en-IE" b="1" dirty="0"/>
              <a:t> di </a:t>
            </a:r>
            <a:r>
              <a:rPr lang="en-IE" b="1" dirty="0" err="1"/>
              <a:t>sviluppo</a:t>
            </a:r>
            <a:r>
              <a:rPr lang="en-IE" b="1" dirty="0"/>
              <a:t> e </a:t>
            </a:r>
            <a:r>
              <a:rPr lang="en-IE" b="1" dirty="0" err="1"/>
              <a:t>fortificazione</a:t>
            </a:r>
            <a:r>
              <a:rPr lang="en-IE" b="1" dirty="0"/>
              <a:t> di </a:t>
            </a:r>
            <a:r>
              <a:rPr lang="en-IE" b="1" dirty="0" err="1"/>
              <a:t>competenze</a:t>
            </a:r>
            <a:r>
              <a:rPr lang="en-IE" b="1" dirty="0"/>
              <a:t>, </a:t>
            </a:r>
            <a:r>
              <a:rPr lang="en-IE" b="1" dirty="0" err="1"/>
              <a:t>abiità</a:t>
            </a:r>
            <a:r>
              <a:rPr lang="en-IE" b="1" dirty="0"/>
              <a:t>, </a:t>
            </a:r>
            <a:r>
              <a:rPr lang="en-IE" b="1" dirty="0" err="1"/>
              <a:t>processi</a:t>
            </a:r>
            <a:r>
              <a:rPr lang="en-IE" b="1" dirty="0"/>
              <a:t> e </a:t>
            </a:r>
            <a:r>
              <a:rPr lang="en-IE" b="1" dirty="0" err="1"/>
              <a:t>risorse</a:t>
            </a:r>
            <a:r>
              <a:rPr lang="en-IE" b="1" dirty="0"/>
              <a:t> di cui </a:t>
            </a:r>
            <a:r>
              <a:rPr lang="en-IE" b="1" dirty="0" err="1"/>
              <a:t>organizzazioni</a:t>
            </a:r>
            <a:r>
              <a:rPr lang="en-IE" b="1" dirty="0"/>
              <a:t> e </a:t>
            </a:r>
            <a:r>
              <a:rPr lang="en-IE" b="1" dirty="0" err="1"/>
              <a:t>comunità</a:t>
            </a:r>
            <a:r>
              <a:rPr lang="en-IE" b="1" dirty="0"/>
              <a:t> </a:t>
            </a:r>
            <a:r>
              <a:rPr lang="en-IE" b="1" dirty="0" err="1"/>
              <a:t>necessitano</a:t>
            </a:r>
            <a:r>
              <a:rPr lang="en-IE" b="1" dirty="0"/>
              <a:t> per </a:t>
            </a:r>
            <a:r>
              <a:rPr lang="en-IE" b="1" dirty="0" err="1"/>
              <a:t>sopravvivere</a:t>
            </a:r>
            <a:r>
              <a:rPr lang="en-IE" b="1" dirty="0"/>
              <a:t>, </a:t>
            </a:r>
            <a:r>
              <a:rPr lang="en-IE" b="1" dirty="0" err="1"/>
              <a:t>adattarsi</a:t>
            </a:r>
            <a:r>
              <a:rPr lang="en-IE" b="1" dirty="0"/>
              <a:t> e </a:t>
            </a:r>
            <a:r>
              <a:rPr lang="en-IE" b="1" dirty="0" err="1"/>
              <a:t>prosperare</a:t>
            </a:r>
            <a:r>
              <a:rPr lang="en-IE" b="1" dirty="0"/>
              <a:t> in un </a:t>
            </a:r>
            <a:r>
              <a:rPr lang="en-IE" b="1" dirty="0" err="1"/>
              <a:t>mondo</a:t>
            </a:r>
            <a:r>
              <a:rPr lang="en-IE" b="1" dirty="0"/>
              <a:t> in </a:t>
            </a:r>
            <a:r>
              <a:rPr lang="en-IE" b="1" dirty="0" err="1"/>
              <a:t>rapida</a:t>
            </a:r>
            <a:r>
              <a:rPr lang="en-IE" b="1" dirty="0"/>
              <a:t> </a:t>
            </a:r>
            <a:r>
              <a:rPr lang="en-IE" b="1" dirty="0" err="1"/>
              <a:t>evoluzione</a:t>
            </a:r>
            <a:r>
              <a:rPr lang="en-IE" b="1" dirty="0"/>
              <a:t>.  </a:t>
            </a:r>
            <a:endParaRPr lang="it-IT"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IE" sz="1800" b="1" i="0" u="none" strike="noStrike" kern="1200" cap="none" spc="0" baseline="0" noProof="0" dirty="0" err="1">
              <a:solidFill>
                <a:srgbClr val="CC6600"/>
              </a:solidFill>
              <a:latin typeface="+mj-lt"/>
              <a:ea typeface="+mj-ea"/>
              <a:cs typeface="+mj-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61" y="1103620"/>
            <a:ext cx="10972800" cy="1143000"/>
          </a:xfrm>
        </p:spPr>
        <p:txBody>
          <a:bodyPr/>
          <a:lstStyle/>
          <a:p>
            <a:pPr algn="l"/>
            <a:r>
              <a:rPr lang="en-US" sz="3200" b="1" dirty="0">
                <a:solidFill>
                  <a:srgbClr val="C00000"/>
                </a:solidFill>
              </a:rPr>
              <a:t>Network </a:t>
            </a:r>
            <a:r>
              <a:rPr lang="en-IE" sz="3200" b="1" dirty="0">
                <a:solidFill>
                  <a:srgbClr val="C00000"/>
                </a:solidFill>
              </a:rPr>
              <a:t>Capacity </a:t>
            </a:r>
            <a:r>
              <a:rPr lang="en-US" sz="3200" b="1" dirty="0">
                <a:solidFill>
                  <a:srgbClr val="C00000"/>
                </a:solidFill>
              </a:rPr>
              <a:t>Analysis?</a:t>
            </a:r>
            <a:endParaRPr lang="en-IE" sz="3200" b="1" dirty="0">
              <a:solidFill>
                <a:srgbClr val="C00000"/>
              </a:solidFill>
            </a:endParaRPr>
          </a:p>
        </p:txBody>
      </p:sp>
      <p:sp>
        <p:nvSpPr>
          <p:cNvPr id="3" name="Content Placeholder 2"/>
          <p:cNvSpPr>
            <a:spLocks noGrp="1"/>
          </p:cNvSpPr>
          <p:nvPr>
            <p:ph idx="1"/>
          </p:nvPr>
        </p:nvSpPr>
        <p:spPr>
          <a:xfrm>
            <a:off x="2372811" y="2404670"/>
            <a:ext cx="7627716" cy="3764666"/>
          </a:xfrm>
        </p:spPr>
        <p:txBody>
          <a:bodyPr/>
          <a:lstStyle/>
          <a:p>
            <a:pPr marL="457200" indent="-457200">
              <a:buFont typeface="+mj-lt"/>
              <a:buAutoNum type="arabicPeriod"/>
            </a:pPr>
            <a:r>
              <a:rPr lang="en-US" sz="2400" b="1" dirty="0" err="1"/>
              <a:t>Partecipo</a:t>
            </a:r>
            <a:r>
              <a:rPr lang="en-US" sz="2400" b="1" dirty="0"/>
              <a:t> a </a:t>
            </a:r>
            <a:r>
              <a:rPr lang="en-US" sz="2400" b="1" dirty="0" err="1"/>
              <a:t>incontri</a:t>
            </a:r>
            <a:r>
              <a:rPr lang="en-US" sz="2400" b="1" dirty="0"/>
              <a:t> </a:t>
            </a:r>
            <a:r>
              <a:rPr lang="en-US" sz="2400" b="1" dirty="0" err="1"/>
              <a:t>regolari</a:t>
            </a:r>
            <a:r>
              <a:rPr lang="en-US" sz="2400" b="1" dirty="0"/>
              <a:t> ?</a:t>
            </a:r>
          </a:p>
          <a:p>
            <a:pPr marL="0" indent="0">
              <a:buNone/>
            </a:pPr>
            <a:endParaRPr lang="en-US" sz="2400" b="1" dirty="0"/>
          </a:p>
          <a:p>
            <a:pPr marL="457200" indent="-457200">
              <a:buFont typeface="+mj-lt"/>
              <a:buAutoNum type="arabicPeriod" startAt="2"/>
            </a:pPr>
            <a:r>
              <a:rPr lang="en-US" sz="2400" b="1" dirty="0" err="1"/>
              <a:t>Sono</a:t>
            </a:r>
            <a:r>
              <a:rPr lang="en-US" sz="2400" b="1" dirty="0"/>
              <a:t> al </a:t>
            </a:r>
            <a:r>
              <a:rPr lang="en-US" sz="2400" b="1" dirty="0" err="1"/>
              <a:t>passo</a:t>
            </a:r>
            <a:r>
              <a:rPr lang="en-US" sz="2400" b="1" dirty="0"/>
              <a:t> con le </a:t>
            </a:r>
            <a:r>
              <a:rPr lang="en-US" sz="2400" b="1" dirty="0" err="1"/>
              <a:t>novità</a:t>
            </a:r>
            <a:r>
              <a:rPr lang="en-US" sz="2400" b="1" dirty="0"/>
              <a:t>/newsletter?</a:t>
            </a:r>
          </a:p>
          <a:p>
            <a:pPr marL="0" indent="0">
              <a:buNone/>
            </a:pPr>
            <a:endParaRPr lang="en-US" sz="2400" b="1" dirty="0"/>
          </a:p>
          <a:p>
            <a:pPr marL="457200" indent="-457200">
              <a:buFont typeface="+mj-lt"/>
              <a:buAutoNum type="arabicPeriod" startAt="3"/>
            </a:pPr>
            <a:r>
              <a:rPr lang="en-US" sz="2400" b="1" dirty="0" err="1"/>
              <a:t>Sono</a:t>
            </a:r>
            <a:r>
              <a:rPr lang="en-US" sz="2400" b="1" dirty="0"/>
              <a:t> </a:t>
            </a:r>
            <a:r>
              <a:rPr lang="en-US" sz="2400" b="1" dirty="0" err="1"/>
              <a:t>attivamente</a:t>
            </a:r>
            <a:r>
              <a:rPr lang="en-US" sz="2400" b="1" dirty="0"/>
              <a:t> </a:t>
            </a:r>
            <a:r>
              <a:rPr lang="en-US" sz="2400" b="1" dirty="0" err="1"/>
              <a:t>coinvolto</a:t>
            </a:r>
            <a:r>
              <a:rPr lang="en-US" sz="2400" b="1" dirty="0"/>
              <a:t> in </a:t>
            </a:r>
            <a:r>
              <a:rPr lang="en-US" sz="2400" b="1" dirty="0" err="1"/>
              <a:t>attività</a:t>
            </a:r>
            <a:r>
              <a:rPr lang="en-US" sz="2400" b="1" dirty="0"/>
              <a:t> come  Forums, Workshops, Mentoring?</a:t>
            </a:r>
          </a:p>
          <a:p>
            <a:pPr marL="457200" lvl="1" indent="0">
              <a:buNone/>
            </a:pPr>
            <a:endParaRPr lang="en-US" sz="2400" b="1" dirty="0"/>
          </a:p>
          <a:p>
            <a:pPr marL="457200" indent="-457200">
              <a:buFont typeface="+mj-lt"/>
              <a:buAutoNum type="arabicPeriod" startAt="3"/>
            </a:pPr>
            <a:r>
              <a:rPr lang="en-IE" sz="2400" b="1" dirty="0"/>
              <a:t>Come </a:t>
            </a:r>
            <a:r>
              <a:rPr lang="en-IE" sz="2400" b="1" dirty="0" err="1"/>
              <a:t>posso</a:t>
            </a:r>
            <a:r>
              <a:rPr lang="en-IE" sz="2400" b="1" dirty="0"/>
              <a:t> </a:t>
            </a:r>
            <a:r>
              <a:rPr lang="en-IE" sz="2400" b="1" dirty="0" err="1"/>
              <a:t>migliorare</a:t>
            </a:r>
            <a:r>
              <a:rPr lang="en-IE" sz="2400" b="1" dirty="0"/>
              <a:t> le </a:t>
            </a:r>
            <a:r>
              <a:rPr lang="en-IE" sz="2400" b="1" dirty="0" err="1"/>
              <a:t>mie</a:t>
            </a:r>
            <a:r>
              <a:rPr lang="en-IE" sz="2400" b="1" dirty="0"/>
              <a:t> </a:t>
            </a:r>
            <a:r>
              <a:rPr lang="en-IE" sz="2400" b="1" dirty="0" err="1"/>
              <a:t>capacità</a:t>
            </a:r>
            <a:r>
              <a:rPr lang="en-IE" sz="2400" b="1" dirty="0"/>
              <a:t> </a:t>
            </a:r>
            <a:r>
              <a:rPr lang="en-IE" sz="2400" b="1" dirty="0" err="1"/>
              <a:t>personali</a:t>
            </a:r>
            <a:r>
              <a:rPr lang="en-IE" sz="2400" b="1" dirty="0"/>
              <a:t>?</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2137179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166647" y="2196301"/>
            <a:ext cx="10200291" cy="4286132"/>
          </a:xfrm>
          <a:prstGeom prst="rect">
            <a:avLst/>
          </a:prstGeom>
        </p:spPr>
      </p:pic>
      <p:sp>
        <p:nvSpPr>
          <p:cNvPr id="2" name="Title 1"/>
          <p:cNvSpPr>
            <a:spLocks noGrp="1"/>
          </p:cNvSpPr>
          <p:nvPr>
            <p:ph type="title"/>
          </p:nvPr>
        </p:nvSpPr>
        <p:spPr>
          <a:xfrm>
            <a:off x="694927" y="867130"/>
            <a:ext cx="10972800" cy="1143000"/>
          </a:xfrm>
        </p:spPr>
        <p:txBody>
          <a:bodyPr/>
          <a:lstStyle/>
          <a:p>
            <a:pPr algn="l"/>
            <a:r>
              <a:rPr lang="en-IE" sz="3200" b="1" dirty="0" err="1">
                <a:solidFill>
                  <a:srgbClr val="C00000"/>
                </a:solidFill>
              </a:rPr>
              <a:t>Creare</a:t>
            </a:r>
            <a:r>
              <a:rPr lang="en-IE" sz="3200" b="1" dirty="0">
                <a:solidFill>
                  <a:srgbClr val="C00000"/>
                </a:solidFill>
              </a:rPr>
              <a:t> </a:t>
            </a:r>
            <a:r>
              <a:rPr lang="en-IE" sz="3200" b="1" dirty="0" err="1">
                <a:solidFill>
                  <a:srgbClr val="C00000"/>
                </a:solidFill>
              </a:rPr>
              <a:t>una</a:t>
            </a:r>
            <a:r>
              <a:rPr lang="en-IE" sz="3200" b="1" dirty="0">
                <a:solidFill>
                  <a:srgbClr val="C00000"/>
                </a:solidFill>
              </a:rPr>
              <a:t> Strategia di </a:t>
            </a:r>
            <a:r>
              <a:rPr lang="en-IE" sz="3200" b="1" dirty="0" err="1">
                <a:solidFill>
                  <a:srgbClr val="C00000"/>
                </a:solidFill>
              </a:rPr>
              <a:t>Imprese</a:t>
            </a:r>
            <a:r>
              <a:rPr lang="en-IE" sz="3200" b="1" dirty="0">
                <a:solidFill>
                  <a:srgbClr val="C00000"/>
                </a:solidFill>
              </a:rPr>
              <a:t> Locale</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7" name="Rectangle 6"/>
          <p:cNvSpPr/>
          <p:nvPr/>
        </p:nvSpPr>
        <p:spPr>
          <a:xfrm>
            <a:off x="686086" y="1918554"/>
            <a:ext cx="10257936" cy="369332"/>
          </a:xfrm>
          <a:prstGeom prst="rect">
            <a:avLst/>
          </a:prstGeom>
        </p:spPr>
        <p:txBody>
          <a:bodyPr wrap="none" anchor="t">
            <a:spAutoFit/>
          </a:bodyPr>
          <a:lstStyle/>
          <a:p>
            <a:r>
              <a:rPr lang="en-IE" dirty="0"/>
              <a:t>Dylan Jones-Evans </a:t>
            </a:r>
            <a:r>
              <a:rPr lang="en-IE" dirty="0" err="1"/>
              <a:t>nel</a:t>
            </a:r>
            <a:r>
              <a:rPr lang="en-IE" dirty="0"/>
              <a:t> report OECD (see </a:t>
            </a:r>
            <a:r>
              <a:rPr lang="en-IE" dirty="0">
                <a:hlinkClick r:id="rId3"/>
              </a:rPr>
              <a:t>http://www.oecd.org/site/cfecpr/38320458.pdf</a:t>
            </a:r>
            <a:r>
              <a:rPr lang="en-IE" dirty="0"/>
              <a:t>)  </a:t>
            </a:r>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3220270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898662"/>
            <a:ext cx="10972800" cy="1143000"/>
          </a:xfrm>
        </p:spPr>
        <p:txBody>
          <a:bodyPr/>
          <a:lstStyle/>
          <a:p>
            <a:pPr algn="l"/>
            <a:r>
              <a:rPr lang="en-IE" sz="3200" b="1" dirty="0" err="1">
                <a:solidFill>
                  <a:srgbClr val="C00000"/>
                </a:solidFill>
              </a:rPr>
              <a:t>Educazione</a:t>
            </a:r>
            <a:r>
              <a:rPr lang="en-IE" sz="3200" b="1" dirty="0">
                <a:solidFill>
                  <a:srgbClr val="C00000"/>
                </a:solidFill>
              </a:rPr>
              <a:t> </a:t>
            </a:r>
            <a:r>
              <a:rPr lang="en-IE" sz="3200" b="1" dirty="0" err="1">
                <a:solidFill>
                  <a:srgbClr val="C00000"/>
                </a:solidFill>
              </a:rPr>
              <a:t>Imprenditoriale</a:t>
            </a:r>
            <a:r>
              <a:rPr lang="en-IE" sz="3200" b="1" dirty="0">
                <a:solidFill>
                  <a:srgbClr val="C00000"/>
                </a:solidFill>
              </a:rPr>
              <a:t> </a:t>
            </a:r>
          </a:p>
        </p:txBody>
      </p:sp>
      <p:sp>
        <p:nvSpPr>
          <p:cNvPr id="3" name="Content Placeholder 2"/>
          <p:cNvSpPr>
            <a:spLocks noGrp="1"/>
          </p:cNvSpPr>
          <p:nvPr>
            <p:ph idx="1"/>
          </p:nvPr>
        </p:nvSpPr>
        <p:spPr>
          <a:xfrm>
            <a:off x="677839" y="1805401"/>
            <a:ext cx="10972800" cy="4739097"/>
          </a:xfrm>
        </p:spPr>
        <p:txBody>
          <a:bodyPr/>
          <a:lstStyle/>
          <a:p>
            <a:pPr>
              <a:buNone/>
            </a:pPr>
            <a:r>
              <a:rPr lang="it" dirty="0">
                <a:latin typeface="Consolas"/>
              </a:rPr>
              <a:t>Le</a:t>
            </a:r>
            <a:r>
              <a:rPr lang="it" dirty="0">
                <a:latin typeface="Century Gothic"/>
              </a:rPr>
              <a:t> principali politiche e aree di programma dell'UNCTAD per l'educazione all'imprenditorialità sono</a:t>
            </a:r>
            <a:endParaRPr lang="it" dirty="0"/>
          </a:p>
          <a:p>
            <a:pPr marL="514350" indent="-514350">
              <a:buAutoNum type="arabicPeriod"/>
            </a:pPr>
            <a:r>
              <a:rPr lang="en-IE" dirty="0" err="1"/>
              <a:t>Incorporare</a:t>
            </a:r>
            <a:r>
              <a:rPr lang="en-IE" dirty="0"/>
              <a:t> </a:t>
            </a:r>
            <a:r>
              <a:rPr lang="en-IE" dirty="0" err="1"/>
              <a:t>l'imprenditorialità</a:t>
            </a:r>
            <a:r>
              <a:rPr lang="en-IE" dirty="0"/>
              <a:t> </a:t>
            </a:r>
            <a:r>
              <a:rPr lang="en-IE" dirty="0" err="1"/>
              <a:t>nei</a:t>
            </a:r>
            <a:r>
              <a:rPr lang="en-IE" dirty="0"/>
              <a:t> </a:t>
            </a:r>
            <a:r>
              <a:rPr lang="en-IE" dirty="0" err="1"/>
              <a:t>corsi</a:t>
            </a:r>
            <a:r>
              <a:rPr lang="en-IE" dirty="0"/>
              <a:t> di </a:t>
            </a:r>
            <a:r>
              <a:rPr lang="en-IE" dirty="0" err="1"/>
              <a:t>formazione</a:t>
            </a:r>
            <a:r>
              <a:rPr lang="en-IE" dirty="0"/>
              <a:t> </a:t>
            </a:r>
          </a:p>
          <a:p>
            <a:pPr marL="514350" indent="-514350">
              <a:buFont typeface="+mj-lt"/>
              <a:buAutoNum type="arabicPeriod"/>
            </a:pPr>
            <a:r>
              <a:rPr lang="en-IE" dirty="0"/>
              <a:t> </a:t>
            </a:r>
            <a:r>
              <a:rPr lang="en-IE" dirty="0" err="1"/>
              <a:t>L'educazione</a:t>
            </a:r>
            <a:r>
              <a:rPr lang="en-IE" dirty="0"/>
              <a:t> </a:t>
            </a:r>
            <a:r>
              <a:rPr lang="en-IE" dirty="0" err="1"/>
              <a:t>all'imprenditorialità</a:t>
            </a:r>
            <a:r>
              <a:rPr lang="en-IE" dirty="0"/>
              <a:t> è un curriculum </a:t>
            </a:r>
            <a:r>
              <a:rPr lang="en-IE" dirty="0" err="1"/>
              <a:t>su</a:t>
            </a:r>
            <a:r>
              <a:rPr lang="en-IE" dirty="0"/>
              <a:t> </a:t>
            </a:r>
            <a:r>
              <a:rPr lang="en-IE" dirty="0" err="1"/>
              <a:t>misura</a:t>
            </a:r>
            <a:r>
              <a:rPr lang="en-IE" dirty="0"/>
              <a:t> per </a:t>
            </a:r>
            <a:r>
              <a:rPr lang="en-IE" dirty="0" err="1"/>
              <a:t>l'ambiente</a:t>
            </a:r>
            <a:r>
              <a:rPr lang="en-IE" dirty="0"/>
              <a:t> locale e </a:t>
            </a:r>
          </a:p>
          <a:p>
            <a:pPr marL="514350" indent="-514350">
              <a:buFont typeface="+mj-lt"/>
              <a:buAutoNum type="arabicPeriod"/>
            </a:pPr>
            <a:r>
              <a:rPr lang="en-IE" dirty="0" err="1"/>
              <a:t>Gli</a:t>
            </a:r>
            <a:r>
              <a:rPr lang="en-IE" dirty="0"/>
              <a:t> </a:t>
            </a:r>
            <a:r>
              <a:rPr lang="en-IE" dirty="0" err="1"/>
              <a:t>insegnanti</a:t>
            </a:r>
            <a:r>
              <a:rPr lang="en-IE" dirty="0"/>
              <a:t> </a:t>
            </a:r>
            <a:r>
              <a:rPr lang="en-IE" dirty="0" err="1"/>
              <a:t>sono</a:t>
            </a:r>
            <a:r>
              <a:rPr lang="en-IE" dirty="0"/>
              <a:t> la </a:t>
            </a:r>
            <a:r>
              <a:rPr lang="en-IE" dirty="0" err="1"/>
              <a:t>chiave</a:t>
            </a:r>
            <a:r>
              <a:rPr lang="en-IE" dirty="0"/>
              <a:t> per </a:t>
            </a:r>
            <a:r>
              <a:rPr lang="en-IE" dirty="0" err="1"/>
              <a:t>l'educazione</a:t>
            </a:r>
            <a:r>
              <a:rPr lang="en-IE" dirty="0"/>
              <a:t> </a:t>
            </a:r>
            <a:r>
              <a:rPr lang="en-IE" dirty="0" err="1"/>
              <a:t>imprenditoriale</a:t>
            </a:r>
            <a:r>
              <a:rPr lang="en-IE" dirty="0"/>
              <a:t> </a:t>
            </a:r>
          </a:p>
          <a:p>
            <a:pPr marL="0" indent="0">
              <a:buNone/>
            </a:pPr>
            <a:endParaRPr lang="en-IE" sz="2400" dirty="0"/>
          </a:p>
          <a:p>
            <a:pPr marL="0" indent="0">
              <a:buNone/>
            </a:pPr>
            <a:r>
              <a:rPr lang="en-IE" sz="2400" dirty="0"/>
              <a:t>(</a:t>
            </a:r>
            <a:r>
              <a:rPr lang="en-IE" sz="2400" dirty="0">
                <a:hlinkClick r:id="rId2"/>
              </a:rPr>
              <a:t>http://unctad.org/en/docs/ciimem1d9_en.pdf</a:t>
            </a:r>
            <a:r>
              <a:rPr lang="en-IE" sz="2400"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665364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IE" sz="1800" b="1" dirty="0" err="1">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378409323"/>
              </p:ext>
            </p:extLst>
          </p:nvPr>
        </p:nvGraphicFramePr>
        <p:xfrm>
          <a:off x="780288" y="2356207"/>
          <a:ext cx="10338816" cy="3781249"/>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4036">
                <a:tc>
                  <a:txBody>
                    <a:bodyPr/>
                    <a:lstStyle/>
                    <a:p>
                      <a:pPr algn="ctr"/>
                      <a:r>
                        <a:rPr lang="en-IE" sz="2400" b="1" dirty="0">
                          <a:solidFill>
                            <a:srgbClr val="000000"/>
                          </a:solidFill>
                        </a:rPr>
                        <a:t>Quante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a:solidFill>
                            <a:srgbClr val="000000"/>
                          </a:solidFill>
                          <a:latin typeface="+mn-lt"/>
                          <a:ea typeface="+mn-ea"/>
                          <a:cs typeface="+mn-cs"/>
                        </a:rPr>
                        <a:t>24 </a:t>
                      </a:r>
                      <a:r>
                        <a:rPr lang="en-IE" sz="2400" b="1" dirty="0">
                          <a:solidFill>
                            <a:srgbClr val="000000"/>
                          </a:solidFill>
                        </a:rPr>
                        <a:t>slides in </a:t>
                      </a:r>
                      <a:r>
                        <a:rPr lang="en-IE" sz="2400" b="1" dirty="0" err="1">
                          <a:solidFill>
                            <a:srgbClr val="000000"/>
                          </a:solidFill>
                        </a:rPr>
                        <a:t>totale</a:t>
                      </a:r>
                      <a:endParaRPr lang="en-IE" sz="2400" b="1" dirty="0" err="1">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err="1">
                          <a:solidFill>
                            <a:srgbClr val="000000"/>
                          </a:solidFill>
                        </a:rPr>
                        <a:t>Quanto</a:t>
                      </a:r>
                      <a:r>
                        <a:rPr lang="en-IE" sz="2400" b="1" dirty="0">
                          <a:solidFill>
                            <a:srgbClr val="000000"/>
                          </a:solidFill>
                        </a:rPr>
                        <a:t> tempo è </a:t>
                      </a:r>
                      <a:r>
                        <a:rPr lang="en-IE" sz="2400" b="1" dirty="0" err="1">
                          <a:solidFill>
                            <a:srgbClr val="000000"/>
                          </a:solidFill>
                        </a:rPr>
                        <a:t>necessario</a:t>
                      </a:r>
                      <a:r>
                        <a:rPr lang="en-IE" sz="2400" b="1" dirty="0">
                          <a:solidFill>
                            <a:srgbClr val="000000"/>
                          </a:solidFill>
                        </a:rPr>
                        <a:t> </a:t>
                      </a:r>
                      <a:r>
                        <a:rPr lang="en-IE" sz="2400" b="1" dirty="0" err="1">
                          <a:solidFill>
                            <a:srgbClr val="000000"/>
                          </a:solidFill>
                        </a:rPr>
                        <a:t>alla</a:t>
                      </a:r>
                      <a:r>
                        <a:rPr lang="en-IE" sz="2400" b="1" dirty="0">
                          <a:solidFill>
                            <a:srgbClr val="000000"/>
                          </a:solidFill>
                        </a:rPr>
                        <a:t> </a:t>
                      </a:r>
                      <a:r>
                        <a:rPr lang="en-IE" sz="2400" b="1" dirty="0" err="1">
                          <a:solidFill>
                            <a:srgbClr val="000000"/>
                          </a:solidFill>
                        </a:rPr>
                        <a:t>lettura</a:t>
                      </a:r>
                      <a:r>
                        <a:rPr lang="en-IE" sz="2400" b="1" dirty="0">
                          <a:solidFill>
                            <a:srgbClr val="000000"/>
                          </a:solidFill>
                        </a:rPr>
                        <a:t> e </a:t>
                      </a:r>
                      <a:r>
                        <a:rPr lang="en-IE" sz="2400" b="1" dirty="0" err="1">
                          <a:solidFill>
                            <a:srgbClr val="000000"/>
                          </a:solidFill>
                        </a:rPr>
                        <a:t>all'ascolto</a:t>
                      </a:r>
                      <a:r>
                        <a:rPr lang="en-IE" sz="2400" b="1" dirty="0">
                          <a:solidFill>
                            <a:srgbClr val="000000"/>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rgbClr val="000000"/>
                          </a:solidFill>
                          <a:latin typeface="+mn-lt"/>
                          <a:ea typeface="+mn-ea"/>
                          <a:cs typeface="+mn-cs"/>
                        </a:rPr>
                        <a:t>15</a:t>
                      </a:r>
                      <a:r>
                        <a:rPr lang="en-IE" sz="2400" b="1" dirty="0"/>
                        <a:t> </a:t>
                      </a:r>
                      <a:r>
                        <a:rPr lang="en-IE" sz="2400" b="1" dirty="0" err="1"/>
                        <a:t>minuti</a:t>
                      </a:r>
                      <a:r>
                        <a:rPr lang="en-IE" sz="2400" b="1" dirty="0"/>
                        <a:t> (</a:t>
                      </a:r>
                      <a:r>
                        <a:rPr lang="en-IE" sz="2400" b="1" dirty="0" err="1"/>
                        <a:t>escluso</a:t>
                      </a:r>
                      <a:r>
                        <a:rPr lang="en-IE" sz="2400" b="1" dirty="0"/>
                        <a:t> </a:t>
                      </a:r>
                      <a:r>
                        <a:rPr lang="en-IE" sz="2400" b="1" dirty="0" err="1"/>
                        <a:t>l'approfondimento</a:t>
                      </a:r>
                      <a:r>
                        <a:rPr lang="en-IE" sz="2400" b="1" dirty="0"/>
                        <a:t> </a:t>
                      </a:r>
                      <a:r>
                        <a:rPr lang="en-IE" sz="2400" b="1" dirty="0" err="1"/>
                        <a:t>dei</a:t>
                      </a:r>
                      <a:r>
                        <a:rPr lang="en-IE" sz="2400" b="1" dirty="0"/>
                        <a:t> links </a:t>
                      </a:r>
                      <a:r>
                        <a:rPr lang="en-IE" sz="2400" b="1" dirty="0" err="1"/>
                        <a:t>contenuti</a:t>
                      </a:r>
                      <a:r>
                        <a:rPr lang="en-IE" sz="2400" b="1" dirty="0"/>
                        <a:t> </a:t>
                      </a:r>
                      <a:r>
                        <a:rPr lang="en-IE" sz="2400" b="1" dirty="0" err="1"/>
                        <a:t>all'interno</a:t>
                      </a:r>
                      <a:r>
                        <a:rPr lang="en-IE" sz="2400" b="1" dirty="0"/>
                        <a:t> </a:t>
                      </a:r>
                      <a:r>
                        <a:rPr lang="en-IE" sz="2400" b="1" dirty="0" err="1"/>
                        <a:t>delle</a:t>
                      </a:r>
                      <a:r>
                        <a:rPr lang="en-IE" sz="2400" b="1" dirty="0"/>
                        <a:t> slides)</a:t>
                      </a: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err="1">
                          <a:solidFill>
                            <a:srgbClr val="000000"/>
                          </a:solidFill>
                        </a:rPr>
                        <a:t>Qual</a:t>
                      </a:r>
                      <a:r>
                        <a:rPr lang="en-IE" sz="2400" b="1" dirty="0">
                          <a:solidFill>
                            <a:srgbClr val="000000"/>
                          </a:solidFill>
                        </a:rPr>
                        <a:t> è </a:t>
                      </a:r>
                      <a:r>
                        <a:rPr lang="en-IE" sz="2400" b="1" dirty="0" err="1">
                          <a:solidFill>
                            <a:srgbClr val="000000"/>
                          </a:solidFill>
                        </a:rPr>
                        <a:t>il</a:t>
                      </a:r>
                      <a:r>
                        <a:rPr lang="en-IE" sz="2400" b="1" dirty="0">
                          <a:solidFill>
                            <a:srgbClr val="000000"/>
                          </a:solidFill>
                        </a:rPr>
                        <a:t> </a:t>
                      </a:r>
                      <a:r>
                        <a:rPr lang="en-IE" sz="2400" b="1" dirty="0" err="1">
                          <a:solidFill>
                            <a:srgbClr val="000000"/>
                          </a:solidFill>
                        </a:rPr>
                        <a:t>beneficio</a:t>
                      </a:r>
                      <a:r>
                        <a:rPr lang="en-IE" sz="2400" b="1" dirty="0">
                          <a:solidFill>
                            <a:srgbClr val="000000"/>
                          </a:solidFill>
                        </a:rPr>
                        <a:t>? </a:t>
                      </a:r>
                      <a:endParaRPr lang="en-IE" sz="2400" dirty="0">
                        <a:solidFill>
                          <a:schemeClr val="tx1"/>
                        </a:solidFill>
                      </a:endParaRPr>
                    </a:p>
                  </a:txBody>
                  <a:tcPr>
                    <a:solidFill>
                      <a:schemeClr val="bg1">
                        <a:lumMod val="75000"/>
                      </a:schemeClr>
                    </a:solidFill>
                  </a:tcPr>
                </a:tc>
                <a:tc>
                  <a:txBody>
                    <a:bodyPr/>
                    <a:lstStyle/>
                    <a:p>
                      <a:pPr>
                        <a:buNone/>
                      </a:pPr>
                      <a:r>
                        <a:rPr lang="en-IE" sz="2400" b="1" dirty="0" err="1">
                          <a:solidFill>
                            <a:srgbClr val="000000"/>
                          </a:solidFill>
                        </a:rPr>
                        <a:t>Vedi</a:t>
                      </a:r>
                      <a:r>
                        <a:rPr lang="en-IE" sz="2400" b="1" dirty="0">
                          <a:solidFill>
                            <a:srgbClr val="000000"/>
                          </a:solidFill>
                        </a:rPr>
                        <a:t> </a:t>
                      </a:r>
                      <a:r>
                        <a:rPr lang="en-IE" sz="2400" b="1" dirty="0" err="1">
                          <a:solidFill>
                            <a:srgbClr val="000000"/>
                          </a:solidFill>
                        </a:rPr>
                        <a:t>obiettivi</a:t>
                      </a:r>
                      <a:r>
                        <a:rPr lang="en-IE" sz="2400" b="1" dirty="0">
                          <a:solidFill>
                            <a:srgbClr val="000000"/>
                          </a:solidFill>
                        </a:rPr>
                        <a:t> e </a:t>
                      </a:r>
                      <a:r>
                        <a:rPr lang="en-IE" sz="2400" b="1" dirty="0" err="1">
                          <a:solidFill>
                            <a:srgbClr val="000000"/>
                          </a:solidFill>
                        </a:rPr>
                        <a:t>risultati</a:t>
                      </a:r>
                      <a:r>
                        <a:rPr lang="en-IE" sz="2400" b="1" dirty="0">
                          <a:solidFill>
                            <a:srgbClr val="000000"/>
                          </a:solidFill>
                        </a:rPr>
                        <a:t> di </a:t>
                      </a:r>
                      <a:r>
                        <a:rPr lang="en-IE" sz="2400" b="1" dirty="0" err="1">
                          <a:solidFill>
                            <a:srgbClr val="000000"/>
                          </a:solidFill>
                        </a:rPr>
                        <a:t>apprendimento</a:t>
                      </a:r>
                      <a:r>
                        <a:rPr lang="en-IE" sz="2400" b="1" dirty="0">
                          <a:solidFill>
                            <a:srgbClr val="000000"/>
                          </a:solidFill>
                        </a:rPr>
                        <a:t> </a:t>
                      </a:r>
                      <a:r>
                        <a:rPr lang="en-IE" sz="2400" b="1" dirty="0" err="1">
                          <a:solidFill>
                            <a:srgbClr val="000000"/>
                          </a:solidFill>
                        </a:rPr>
                        <a:t>attesi</a:t>
                      </a:r>
                      <a:r>
                        <a:rPr lang="en-IE" sz="2400" b="1" dirty="0">
                          <a:solidFill>
                            <a:srgbClr val="000000"/>
                          </a:solidFill>
                        </a:rPr>
                        <a:t> </a:t>
                      </a:r>
                      <a:r>
                        <a:rPr lang="en-IE" sz="2400" b="1" dirty="0" err="1">
                          <a:solidFill>
                            <a:srgbClr val="000000"/>
                          </a:solidFill>
                        </a:rPr>
                        <a:t>nelle</a:t>
                      </a:r>
                      <a:r>
                        <a:rPr lang="en-IE" sz="2400" b="1" dirty="0">
                          <a:solidFill>
                            <a:srgbClr val="000000"/>
                          </a:solidFill>
                        </a:rPr>
                        <a:t> slides </a:t>
                      </a:r>
                      <a:r>
                        <a:rPr lang="en-IE" sz="2400" b="1" dirty="0" err="1">
                          <a:solidFill>
                            <a:srgbClr val="000000"/>
                          </a:solidFill>
                        </a:rPr>
                        <a:t>seguenti</a:t>
                      </a:r>
                      <a:r>
                        <a:rPr lang="en-IE" sz="2400" b="1" dirty="0">
                          <a:solidFill>
                            <a:srgbClr val="000000"/>
                          </a:solidFill>
                        </a:rPr>
                        <a:t> </a:t>
                      </a:r>
                      <a:endParaRPr lang="en-IE" sz="2400">
                        <a:solidFill>
                          <a:srgbClr val="000000"/>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nchor="t">
            <a:spAutoFit/>
          </a:bodyPr>
          <a:lstStyle/>
          <a:p>
            <a:r>
              <a:rPr lang="en-IE" sz="3200" b="1" dirty="0" err="1">
                <a:solidFill>
                  <a:srgbClr val="990000"/>
                </a:solidFill>
              </a:rPr>
              <a:t>Panoramica</a:t>
            </a:r>
          </a:p>
        </p:txBody>
      </p:sp>
    </p:spTree>
    <p:custDataLst>
      <p:tags r:id="rId1"/>
    </p:custDataLst>
    <p:extLst>
      <p:ext uri="{BB962C8B-B14F-4D97-AF65-F5344CB8AC3E}">
        <p14:creationId xmlns:p14="http://schemas.microsoft.com/office/powerpoint/2010/main" val="2398954342"/>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19" y="2593686"/>
            <a:ext cx="10972800" cy="3964791"/>
          </a:xfrm>
        </p:spPr>
        <p:txBody>
          <a:bodyPr/>
          <a:lstStyle/>
          <a:p>
            <a:pPr marL="0" indent="0">
              <a:buNone/>
            </a:pPr>
            <a:r>
              <a:rPr lang="en-IE" sz="2800" dirty="0" err="1"/>
              <a:t>Queste</a:t>
            </a:r>
            <a:r>
              <a:rPr lang="en-IE" sz="2800" dirty="0"/>
              <a:t> </a:t>
            </a:r>
            <a:r>
              <a:rPr lang="en-IE" sz="2800" dirty="0" err="1"/>
              <a:t>sono</a:t>
            </a:r>
            <a:r>
              <a:rPr lang="en-IE" sz="2800" dirty="0"/>
              <a:t> 4 </a:t>
            </a:r>
            <a:r>
              <a:rPr lang="en-IE" sz="2800" dirty="0" err="1"/>
              <a:t>aree</a:t>
            </a:r>
            <a:r>
              <a:rPr lang="en-IE" sz="2800" dirty="0"/>
              <a:t> di </a:t>
            </a:r>
            <a:r>
              <a:rPr lang="en-IE" sz="2800" dirty="0" err="1"/>
              <a:t>sviluppo</a:t>
            </a:r>
            <a:r>
              <a:rPr lang="en-IE" sz="2800" dirty="0"/>
              <a:t> </a:t>
            </a:r>
          </a:p>
          <a:p>
            <a:pPr marL="514350" indent="-514350">
              <a:buFont typeface="+mj-lt"/>
              <a:buAutoNum type="arabicPeriod"/>
            </a:pPr>
            <a:r>
              <a:rPr lang="en-IE" sz="2800" b="1" dirty="0" err="1"/>
              <a:t>Guida,ambizione</a:t>
            </a:r>
            <a:r>
              <a:rPr lang="en-IE" sz="2800" b="1" dirty="0"/>
              <a:t> e </a:t>
            </a:r>
            <a:r>
              <a:rPr lang="en-IE" sz="2800" b="1" dirty="0" err="1"/>
              <a:t>resistenza</a:t>
            </a:r>
            <a:r>
              <a:rPr lang="en-IE" sz="2800" b="1" dirty="0"/>
              <a:t>.</a:t>
            </a:r>
          </a:p>
          <a:p>
            <a:pPr marL="514350" indent="-514350">
              <a:buAutoNum type="arabicPeriod"/>
            </a:pPr>
            <a:r>
              <a:rPr lang="en-IE" sz="2800" b="1" err="1"/>
              <a:t>Temperamento</a:t>
            </a:r>
            <a:r>
              <a:rPr lang="en-IE" sz="2800" b="1" dirty="0"/>
              <a:t> per </a:t>
            </a:r>
            <a:r>
              <a:rPr lang="en-IE" sz="2800" b="1" dirty="0" err="1"/>
              <a:t>gestire</a:t>
            </a:r>
            <a:r>
              <a:rPr lang="en-IE" sz="2800" b="1" dirty="0"/>
              <a:t> le </a:t>
            </a:r>
            <a:r>
              <a:rPr lang="en-IE" sz="2800" b="1" dirty="0" err="1"/>
              <a:t>avversità</a:t>
            </a:r>
            <a:r>
              <a:rPr lang="en-IE" sz="2800" b="1" dirty="0"/>
              <a:t> </a:t>
            </a:r>
            <a:endParaRPr lang="en-IE" dirty="0"/>
          </a:p>
          <a:p>
            <a:pPr marL="514350" indent="-514350">
              <a:buAutoNum type="arabicPeriod"/>
            </a:pPr>
            <a:r>
              <a:rPr lang="en-IE" sz="2800" b="1" err="1"/>
              <a:t>Capacità</a:t>
            </a:r>
            <a:r>
              <a:rPr lang="en-IE" sz="2800" b="1" dirty="0"/>
              <a:t> di </a:t>
            </a:r>
            <a:r>
              <a:rPr lang="en-IE" sz="2800" b="1" err="1"/>
              <a:t>accogliere</a:t>
            </a:r>
            <a:r>
              <a:rPr lang="en-IE" sz="2800" b="1" dirty="0"/>
              <a:t> </a:t>
            </a:r>
            <a:r>
              <a:rPr lang="en-IE" sz="2800" b="1" err="1"/>
              <a:t>il</a:t>
            </a:r>
            <a:r>
              <a:rPr lang="en-IE" sz="2800" b="1" dirty="0"/>
              <a:t> </a:t>
            </a:r>
            <a:r>
              <a:rPr lang="en-IE" sz="2800" b="1" err="1"/>
              <a:t>cambiamento</a:t>
            </a:r>
            <a:r>
              <a:rPr lang="en-IE" sz="2800" b="1" dirty="0"/>
              <a:t> </a:t>
            </a:r>
            <a:endParaRPr lang="en-IE"/>
          </a:p>
          <a:p>
            <a:pPr marL="514350" indent="-514350">
              <a:buAutoNum type="arabicPeriod"/>
            </a:pPr>
            <a:r>
              <a:rPr lang="en-IE" sz="2800" b="1" dirty="0"/>
              <a:t>Una </a:t>
            </a:r>
            <a:r>
              <a:rPr lang="en-IE" sz="2800" b="1" dirty="0" err="1"/>
              <a:t>tonnellata</a:t>
            </a:r>
            <a:r>
              <a:rPr lang="en-IE" sz="2800" b="1" dirty="0"/>
              <a:t> di Chutzpah.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pic>
        <p:nvPicPr>
          <p:cNvPr id="5" name="Picture 4"/>
          <p:cNvPicPr>
            <a:picLocks noChangeAspect="1"/>
          </p:cNvPicPr>
          <p:nvPr/>
        </p:nvPicPr>
        <p:blipFill>
          <a:blip r:embed="rId2"/>
          <a:stretch>
            <a:fillRect/>
          </a:stretch>
        </p:blipFill>
        <p:spPr>
          <a:xfrm>
            <a:off x="6438900" y="1504950"/>
            <a:ext cx="5315350" cy="1866900"/>
          </a:xfrm>
          <a:prstGeom prst="rect">
            <a:avLst/>
          </a:prstGeom>
          <a:ln>
            <a:solidFill>
              <a:schemeClr val="accent1"/>
            </a:solidFill>
          </a:ln>
        </p:spPr>
      </p:pic>
      <p:sp>
        <p:nvSpPr>
          <p:cNvPr id="7" name="Title 1"/>
          <p:cNvSpPr>
            <a:spLocks noGrp="1"/>
          </p:cNvSpPr>
          <p:nvPr>
            <p:ph type="title"/>
          </p:nvPr>
        </p:nvSpPr>
        <p:spPr>
          <a:xfrm>
            <a:off x="1041779" y="0"/>
            <a:ext cx="10972800" cy="1143000"/>
          </a:xfrm>
        </p:spPr>
        <p:txBody>
          <a:bodyPr/>
          <a:lstStyle/>
          <a:p>
            <a:pPr algn="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a:r>
              <a:rPr lang="en-US" sz="2800" b="1" dirty="0">
                <a:solidFill>
                  <a:srgbClr val="0B0AFD"/>
                </a:solidFill>
              </a:rPr>
              <a:t> </a:t>
            </a:r>
            <a:br>
              <a:rPr lang="en-US" dirty="0">
                <a:solidFill>
                  <a:schemeClr val="tx1"/>
                </a:solidFill>
                <a:latin typeface="+mj-ea"/>
                <a:cs typeface="+mj-ea"/>
              </a:rPr>
            </a:br>
            <a:endParaRPr lang="en-IE" sz="1800" b="1">
              <a:solidFill>
                <a:srgbClr val="CC6600"/>
              </a:solidFill>
            </a:endParaRPr>
          </a:p>
        </p:txBody>
      </p:sp>
      <p:sp>
        <p:nvSpPr>
          <p:cNvPr id="8" name="TextBox 7"/>
          <p:cNvSpPr txBox="1"/>
          <p:nvPr/>
        </p:nvSpPr>
        <p:spPr>
          <a:xfrm>
            <a:off x="725214" y="1560786"/>
            <a:ext cx="5502165" cy="584775"/>
          </a:xfrm>
          <a:prstGeom prst="rect">
            <a:avLst/>
          </a:prstGeom>
          <a:noFill/>
        </p:spPr>
        <p:txBody>
          <a:bodyPr wrap="square" rtlCol="0" anchor="t">
            <a:spAutoFit/>
          </a:bodyPr>
          <a:lstStyle/>
          <a:p>
            <a:r>
              <a:rPr lang="en-US" sz="3200" b="1" dirty="0" err="1">
                <a:solidFill>
                  <a:srgbClr val="C00000"/>
                </a:solidFill>
              </a:rPr>
              <a:t>Abilità</a:t>
            </a:r>
            <a:r>
              <a:rPr lang="en-US" sz="3200" b="1" dirty="0">
                <a:solidFill>
                  <a:srgbClr val="C00000"/>
                </a:solidFill>
              </a:rPr>
              <a:t> </a:t>
            </a:r>
            <a:r>
              <a:rPr lang="en-US" sz="3200" b="1" dirty="0" err="1">
                <a:solidFill>
                  <a:srgbClr val="C00000"/>
                </a:solidFill>
              </a:rPr>
              <a:t>dell'Imprenditore</a:t>
            </a:r>
            <a:r>
              <a:rPr lang="en-US" sz="3200" b="1" dirty="0">
                <a:solidFill>
                  <a:srgbClr val="C00000"/>
                </a:solidFill>
              </a:rPr>
              <a:t> </a:t>
            </a:r>
            <a:endParaRPr lang="en-IE" sz="3200" b="1">
              <a:solidFill>
                <a:srgbClr val="C00000"/>
              </a:solidFill>
            </a:endParaRPr>
          </a:p>
        </p:txBody>
      </p:sp>
      <p:sp>
        <p:nvSpPr>
          <p:cNvPr id="9" name="TextBox 8"/>
          <p:cNvSpPr txBox="1"/>
          <p:nvPr/>
        </p:nvSpPr>
        <p:spPr>
          <a:xfrm>
            <a:off x="546162" y="5849570"/>
            <a:ext cx="6136616" cy="369332"/>
          </a:xfrm>
          <a:prstGeom prst="rect">
            <a:avLst/>
          </a:prstGeom>
          <a:noFill/>
        </p:spPr>
        <p:txBody>
          <a:bodyPr wrap="none" rtlCol="0" anchor="t">
            <a:spAutoFit/>
          </a:bodyPr>
          <a:lstStyle/>
          <a:p>
            <a:r>
              <a:rPr lang="en-IE" dirty="0"/>
              <a:t>(</a:t>
            </a:r>
            <a:r>
              <a:rPr lang="en-IE" dirty="0" err="1"/>
              <a:t>vedi</a:t>
            </a:r>
            <a:r>
              <a:rPr lang="en-IE" dirty="0"/>
              <a:t>  </a:t>
            </a:r>
            <a:r>
              <a:rPr lang="en-IE" dirty="0">
                <a:hlinkClick r:id="rId3"/>
              </a:rPr>
              <a:t>https://www.entrepreneur.com/article/243059</a:t>
            </a:r>
            <a:r>
              <a:rPr lang="en-IE" dirty="0"/>
              <a:t>)</a:t>
            </a:r>
          </a:p>
        </p:txBody>
      </p:sp>
    </p:spTree>
    <p:extLst>
      <p:ext uri="{BB962C8B-B14F-4D97-AF65-F5344CB8AC3E}">
        <p14:creationId xmlns:p14="http://schemas.microsoft.com/office/powerpoint/2010/main" val="4182883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700343" y="1080045"/>
            <a:ext cx="5251171" cy="5324049"/>
          </a:xfrm>
          <a:prstGeom prst="rect">
            <a:avLst/>
          </a:prstGeom>
        </p:spPr>
      </p:pic>
      <p:sp>
        <p:nvSpPr>
          <p:cNvPr id="2" name="Title 1"/>
          <p:cNvSpPr>
            <a:spLocks noGrp="1"/>
          </p:cNvSpPr>
          <p:nvPr>
            <p:ph type="title"/>
          </p:nvPr>
        </p:nvSpPr>
        <p:spPr>
          <a:xfrm>
            <a:off x="474203" y="1119386"/>
            <a:ext cx="6036938" cy="1143000"/>
          </a:xfrm>
        </p:spPr>
        <p:txBody>
          <a:bodyPr/>
          <a:lstStyle/>
          <a:p>
            <a:pPr algn="l"/>
            <a:r>
              <a:rPr lang="en-IE" sz="3200" b="1" dirty="0" err="1">
                <a:solidFill>
                  <a:srgbClr val="C00000"/>
                </a:solidFill>
              </a:rPr>
              <a:t>Educazione</a:t>
            </a:r>
            <a:r>
              <a:rPr lang="en-IE" sz="3200" b="1" dirty="0">
                <a:solidFill>
                  <a:srgbClr val="C00000"/>
                </a:solidFill>
              </a:rPr>
              <a:t> </a:t>
            </a:r>
            <a:r>
              <a:rPr lang="en-IE" sz="3200" b="1" dirty="0" err="1">
                <a:solidFill>
                  <a:srgbClr val="C00000"/>
                </a:solidFill>
              </a:rPr>
              <a:t>Imprenditoriale</a:t>
            </a:r>
            <a:r>
              <a:rPr lang="en-IE" sz="3200" b="1" dirty="0">
                <a:solidFill>
                  <a:srgbClr val="C00000"/>
                </a:solidFill>
              </a:rPr>
              <a:t> </a:t>
            </a:r>
          </a:p>
        </p:txBody>
      </p:sp>
      <p:sp>
        <p:nvSpPr>
          <p:cNvPr id="3" name="Content Placeholder 2"/>
          <p:cNvSpPr>
            <a:spLocks noGrp="1"/>
          </p:cNvSpPr>
          <p:nvPr>
            <p:ph idx="1"/>
          </p:nvPr>
        </p:nvSpPr>
        <p:spPr>
          <a:xfrm>
            <a:off x="535949" y="2325667"/>
            <a:ext cx="5445169" cy="1789149"/>
          </a:xfrm>
        </p:spPr>
        <p:txBody>
          <a:bodyPr/>
          <a:lstStyle/>
          <a:p>
            <a:r>
              <a:rPr lang="en-IE" sz="2400" dirty="0"/>
              <a:t>Corso di 2 ore e 20 </a:t>
            </a:r>
            <a:r>
              <a:rPr lang="en-IE" sz="2400" dirty="0" err="1"/>
              <a:t>minuti</a:t>
            </a:r>
          </a:p>
          <a:p>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pic>
        <p:nvPicPr>
          <p:cNvPr id="8" name="Picture 7"/>
          <p:cNvPicPr>
            <a:picLocks noChangeAspect="1"/>
          </p:cNvPicPr>
          <p:nvPr/>
        </p:nvPicPr>
        <p:blipFill>
          <a:blip r:embed="rId3"/>
          <a:stretch>
            <a:fillRect/>
          </a:stretch>
        </p:blipFill>
        <p:spPr>
          <a:xfrm>
            <a:off x="499508" y="2822208"/>
            <a:ext cx="5554450" cy="2396115"/>
          </a:xfrm>
          <a:prstGeom prst="rect">
            <a:avLst/>
          </a:prstGeom>
        </p:spPr>
      </p:pic>
      <p:sp>
        <p:nvSpPr>
          <p:cNvPr id="7" name="TextBox 6"/>
          <p:cNvSpPr txBox="1"/>
          <p:nvPr/>
        </p:nvSpPr>
        <p:spPr>
          <a:xfrm>
            <a:off x="520262" y="5281466"/>
            <a:ext cx="5628290" cy="646331"/>
          </a:xfrm>
          <a:prstGeom prst="rect">
            <a:avLst/>
          </a:prstGeom>
          <a:noFill/>
        </p:spPr>
        <p:txBody>
          <a:bodyPr wrap="square" rtlCol="0" anchor="t">
            <a:spAutoFit/>
          </a:bodyPr>
          <a:lstStyle/>
          <a:p>
            <a:r>
              <a:rPr lang="en-IE" dirty="0" err="1"/>
              <a:t>Vedi</a:t>
            </a:r>
            <a:r>
              <a:rPr lang="en-IE" dirty="0"/>
              <a:t> </a:t>
            </a:r>
            <a:r>
              <a:rPr lang="en-IE" dirty="0">
                <a:hlinkClick r:id="rId4"/>
              </a:rPr>
              <a:t>https://www.lynda.com</a:t>
            </a:r>
            <a:r>
              <a:rPr lang="en-IE" dirty="0"/>
              <a:t> </a:t>
            </a:r>
            <a:r>
              <a:rPr lang="en-IE" dirty="0" err="1"/>
              <a:t>Cerca</a:t>
            </a:r>
            <a:r>
              <a:rPr lang="en-IE" dirty="0"/>
              <a:t> </a:t>
            </a:r>
            <a:r>
              <a:rPr lang="en-IE" dirty="0">
                <a:solidFill>
                  <a:schemeClr val="accent2">
                    <a:lumMod val="50000"/>
                  </a:schemeClr>
                </a:solidFill>
              </a:rPr>
              <a:t>entrepreneurship foundations</a:t>
            </a:r>
            <a:r>
              <a:rPr lang="en-IE" dirty="0"/>
              <a:t>)</a:t>
            </a:r>
          </a:p>
        </p:txBody>
      </p:sp>
      <p:sp>
        <p:nvSpPr>
          <p:cNvPr id="9"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L</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59407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1608974"/>
            <a:ext cx="10972800" cy="787078"/>
          </a:xfrm>
        </p:spPr>
        <p:txBody>
          <a:bodyPr/>
          <a:lstStyle/>
          <a:p>
            <a:pPr algn="l"/>
            <a:r>
              <a:rPr lang="en-IE" sz="3200" b="1" dirty="0" err="1">
                <a:solidFill>
                  <a:srgbClr val="C00000"/>
                </a:solidFill>
              </a:rPr>
              <a:t>Vedi</a:t>
            </a:r>
            <a:r>
              <a:rPr lang="en-IE" sz="3200" b="1" dirty="0">
                <a:solidFill>
                  <a:srgbClr val="C00000"/>
                </a:solidFill>
              </a:rPr>
              <a:t>: Unità1 </a:t>
            </a:r>
            <a:r>
              <a:rPr lang="en-US" sz="3200" b="1" dirty="0">
                <a:solidFill>
                  <a:srgbClr val="C00000"/>
                </a:solidFill>
              </a:rPr>
              <a:t>Networks come </a:t>
            </a:r>
            <a:r>
              <a:rPr lang="en-US" sz="3200" b="1" dirty="0" err="1">
                <a:solidFill>
                  <a:srgbClr val="C00000"/>
                </a:solidFill>
              </a:rPr>
              <a:t>strumento</a:t>
            </a:r>
            <a:r>
              <a:rPr lang="en-US" sz="3200" b="1" dirty="0">
                <a:solidFill>
                  <a:srgbClr val="C00000"/>
                </a:solidFill>
              </a:rPr>
              <a:t> per </a:t>
            </a:r>
            <a:r>
              <a:rPr lang="en-US" sz="3200" b="1" dirty="0" err="1">
                <a:solidFill>
                  <a:srgbClr val="C00000"/>
                </a:solidFill>
              </a:rPr>
              <a:t>il</a:t>
            </a:r>
            <a:r>
              <a:rPr lang="en-US" sz="3200" b="1" dirty="0">
                <a:solidFill>
                  <a:srgbClr val="C00000"/>
                </a:solidFill>
              </a:rPr>
              <a:t> capacity building</a:t>
            </a:r>
            <a:endParaRPr lang="en-IE" sz="3200" b="1" dirty="0">
              <a:solidFill>
                <a:srgbClr val="C00000"/>
              </a:solidFill>
            </a:endParaRPr>
          </a:p>
        </p:txBody>
      </p:sp>
      <p:sp>
        <p:nvSpPr>
          <p:cNvPr id="3" name="Content Placeholder 2"/>
          <p:cNvSpPr>
            <a:spLocks noGrp="1"/>
          </p:cNvSpPr>
          <p:nvPr>
            <p:ph idx="1"/>
          </p:nvPr>
        </p:nvSpPr>
        <p:spPr>
          <a:xfrm>
            <a:off x="662074" y="2673961"/>
            <a:ext cx="10972800" cy="3988476"/>
          </a:xfrm>
        </p:spPr>
        <p:txBody>
          <a:bodyPr/>
          <a:lstStyle/>
          <a:p>
            <a:pPr marL="0" indent="0" algn="ctr">
              <a:buNone/>
            </a:pPr>
            <a:r>
              <a:rPr lang="en-IE" sz="4400" dirty="0"/>
              <a:t>I Networks, come </a:t>
            </a:r>
            <a:r>
              <a:rPr lang="en-IE" sz="4400" dirty="0" err="1"/>
              <a:t>discusso</a:t>
            </a:r>
            <a:r>
              <a:rPr lang="en-IE" sz="4400" dirty="0"/>
              <a:t> </a:t>
            </a:r>
            <a:r>
              <a:rPr lang="en-IE" sz="4400" dirty="0" err="1"/>
              <a:t>nell'unità</a:t>
            </a:r>
            <a:r>
              <a:rPr lang="en-IE" sz="4400" dirty="0"/>
              <a:t> 1, </a:t>
            </a:r>
            <a:r>
              <a:rPr lang="en-IE" sz="4400" dirty="0" err="1"/>
              <a:t>sono</a:t>
            </a:r>
            <a:r>
              <a:rPr lang="en-IE" sz="4400" dirty="0"/>
              <a:t> </a:t>
            </a:r>
            <a:r>
              <a:rPr lang="en-IE" sz="4400" dirty="0" err="1"/>
              <a:t>molto</a:t>
            </a:r>
            <a:r>
              <a:rPr lang="en-IE" sz="4400" dirty="0"/>
              <a:t> </a:t>
            </a:r>
            <a:r>
              <a:rPr lang="en-IE" sz="4400" dirty="0" err="1"/>
              <a:t>importanti</a:t>
            </a:r>
            <a:r>
              <a:rPr lang="en-IE" sz="4400" dirty="0"/>
              <a:t> </a:t>
            </a:r>
            <a:r>
              <a:rPr lang="en-IE" sz="4400" dirty="0" err="1"/>
              <a:t>nell'educazione</a:t>
            </a:r>
            <a:r>
              <a:rPr lang="en-IE" sz="4400" dirty="0"/>
              <a:t> </a:t>
            </a:r>
            <a:r>
              <a:rPr lang="en-IE" sz="4400" dirty="0" err="1"/>
              <a:t>imprenditoriale</a:t>
            </a:r>
            <a:r>
              <a:rPr lang="en-IE" sz="4400"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IE" sz="1800" b="1" i="0" u="none" strike="noStrike" kern="1200" cap="none" spc="0" baseline="0" noProof="0" dirty="0" err="1">
              <a:solidFill>
                <a:srgbClr val="CC6600"/>
              </a:solidFill>
              <a:latin typeface="+mj-lt"/>
              <a:ea typeface="+mj-ea"/>
              <a:cs typeface="+mj-cs"/>
            </a:endParaRPr>
          </a:p>
        </p:txBody>
      </p:sp>
    </p:spTree>
    <p:extLst>
      <p:ext uri="{BB962C8B-B14F-4D97-AF65-F5344CB8AC3E}">
        <p14:creationId xmlns:p14="http://schemas.microsoft.com/office/powerpoint/2010/main" val="2433298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182450"/>
            <a:ext cx="5075242" cy="1143000"/>
          </a:xfrm>
        </p:spPr>
        <p:txBody>
          <a:bodyPr/>
          <a:lstStyle/>
          <a:p>
            <a:pPr algn="l"/>
            <a:r>
              <a:rPr lang="en-US" sz="3200" b="1" dirty="0" err="1">
                <a:solidFill>
                  <a:srgbClr val="C00000"/>
                </a:solidFill>
              </a:rPr>
              <a:t>Benefici</a:t>
            </a:r>
            <a:r>
              <a:rPr lang="en-US" sz="3200" b="1" dirty="0">
                <a:solidFill>
                  <a:srgbClr val="C00000"/>
                </a:solidFill>
              </a:rPr>
              <a:t> del Networking</a:t>
            </a:r>
            <a:endParaRPr lang="en-IE" sz="3200" b="1" dirty="0">
              <a:solidFill>
                <a:srgbClr val="C00000"/>
              </a:solidFill>
            </a:endParaRPr>
          </a:p>
        </p:txBody>
      </p:sp>
      <p:sp>
        <p:nvSpPr>
          <p:cNvPr id="3" name="Content Placeholder 2"/>
          <p:cNvSpPr>
            <a:spLocks noGrp="1"/>
          </p:cNvSpPr>
          <p:nvPr>
            <p:ph idx="1"/>
          </p:nvPr>
        </p:nvSpPr>
        <p:spPr>
          <a:xfrm>
            <a:off x="677839" y="2593702"/>
            <a:ext cx="5086353" cy="3639502"/>
          </a:xfrm>
        </p:spPr>
        <p:txBody>
          <a:bodyPr/>
          <a:lstStyle/>
          <a:p>
            <a:pPr marL="0" indent="0">
              <a:buNone/>
            </a:pPr>
            <a:r>
              <a:rPr lang="en-IE" dirty="0"/>
              <a:t>Il </a:t>
            </a:r>
            <a:r>
              <a:rPr lang="en-IE" dirty="0" err="1"/>
              <a:t>sito</a:t>
            </a:r>
            <a:r>
              <a:rPr lang="en-IE" dirty="0"/>
              <a:t>  </a:t>
            </a:r>
            <a:r>
              <a:rPr lang="en-IE" kern="0" dirty="0">
                <a:solidFill>
                  <a:sysClr val="windowText" lastClr="000000"/>
                </a:solidFill>
                <a:hlinkClick r:id="rId2"/>
              </a:rPr>
              <a:t>http://smallbusinessbc.ca/article/five-benefits-networking/</a:t>
            </a:r>
            <a:r>
              <a:rPr lang="en-IE" kern="0" dirty="0">
                <a:solidFill>
                  <a:sysClr val="windowText" lastClr="000000"/>
                </a:solidFill>
              </a:rPr>
              <a:t> </a:t>
            </a:r>
            <a:r>
              <a:rPr lang="en-IE" kern="0" dirty="0" err="1">
                <a:solidFill>
                  <a:sysClr val="windowText" lastClr="000000"/>
                </a:solidFill>
              </a:rPr>
              <a:t>firnisce</a:t>
            </a:r>
            <a:r>
              <a:rPr lang="en-IE" kern="0" dirty="0">
                <a:solidFill>
                  <a:sysClr val="windowText" lastClr="000000"/>
                </a:solidFill>
              </a:rPr>
              <a:t> </a:t>
            </a:r>
            <a:r>
              <a:rPr lang="en-IE" kern="0" dirty="0" err="1">
                <a:solidFill>
                  <a:sysClr val="windowText" lastClr="000000"/>
                </a:solidFill>
              </a:rPr>
              <a:t>argomenti</a:t>
            </a:r>
            <a:r>
              <a:rPr lang="en-IE" kern="0" dirty="0">
                <a:solidFill>
                  <a:sysClr val="windowText" lastClr="000000"/>
                </a:solidFill>
              </a:rPr>
              <a:t> </a:t>
            </a:r>
            <a:r>
              <a:rPr lang="en-IE" kern="0" dirty="0" err="1">
                <a:solidFill>
                  <a:sysClr val="windowText" lastClr="000000"/>
                </a:solidFill>
              </a:rPr>
              <a:t>validi</a:t>
            </a:r>
            <a:r>
              <a:rPr lang="en-IE" kern="0" dirty="0">
                <a:solidFill>
                  <a:sysClr val="windowText" lastClr="000000"/>
                </a:solidFill>
              </a:rPr>
              <a:t> sui </a:t>
            </a:r>
            <a:r>
              <a:rPr lang="en-IE" kern="0" dirty="0" err="1">
                <a:solidFill>
                  <a:sysClr val="windowText" lastClr="000000"/>
                </a:solidFill>
              </a:rPr>
              <a:t>benefici</a:t>
            </a:r>
            <a:r>
              <a:rPr lang="en-IE" kern="0" dirty="0">
                <a:solidFill>
                  <a:sysClr val="windowText" lastClr="000000"/>
                </a:solidFill>
              </a:rPr>
              <a:t> del </a:t>
            </a:r>
            <a:r>
              <a:rPr lang="en-IE" dirty="0"/>
              <a:t> networking</a:t>
            </a:r>
          </a:p>
        </p:txBody>
      </p:sp>
      <p:pic>
        <p:nvPicPr>
          <p:cNvPr id="4" name="Picture 3"/>
          <p:cNvPicPr>
            <a:picLocks noChangeAspect="1"/>
          </p:cNvPicPr>
          <p:nvPr/>
        </p:nvPicPr>
        <p:blipFill>
          <a:blip r:embed="rId3"/>
          <a:stretch>
            <a:fillRect/>
          </a:stretch>
        </p:blipFill>
        <p:spPr>
          <a:xfrm>
            <a:off x="6242429" y="1186405"/>
            <a:ext cx="5772150" cy="4867275"/>
          </a:xfrm>
          <a:prstGeom prst="rect">
            <a:avLst/>
          </a:prstGeom>
        </p:spPr>
      </p:pic>
      <p:sp>
        <p:nvSpPr>
          <p:cNvPr id="5" name="Slide Number Placeholder 4"/>
          <p:cNvSpPr>
            <a:spLocks noGrp="1"/>
          </p:cNvSpPr>
          <p:nvPr>
            <p:ph type="sldNum" sz="quarter" idx="12"/>
          </p:nvPr>
        </p:nvSpPr>
        <p:spPr/>
        <p:txBody>
          <a:bodyPr/>
          <a:lstStyle/>
          <a:p>
            <a:fld id="{A7AD32EF-B744-4512-A6AB-C39B4880BDB1}" type="slidenum">
              <a:rPr lang="es-ES" altLang="es-ES" smtClean="0"/>
              <a:pPr/>
              <a:t>23</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107834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a:solidFill>
                  <a:srgbClr val="990000"/>
                </a:solidFill>
              </a:rPr>
              <a:t>Grazie per l'attenzione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Fine del Modulo</a:t>
            </a:r>
          </a:p>
        </p:txBody>
      </p:sp>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err="1"/>
              <a:t>L'unità</a:t>
            </a:r>
            <a:r>
              <a:rPr lang="en-US" b="1" dirty="0"/>
              <a:t> </a:t>
            </a:r>
            <a:r>
              <a:rPr lang="en-US" b="1" dirty="0" err="1"/>
              <a:t>indaga</a:t>
            </a:r>
            <a:r>
              <a:rPr lang="en-US" b="1" dirty="0"/>
              <a:t> </a:t>
            </a:r>
            <a:r>
              <a:rPr lang="en-US" b="1" dirty="0" err="1"/>
              <a:t>su</a:t>
            </a:r>
            <a:r>
              <a:rPr lang="en-US" b="1" dirty="0"/>
              <a:t> </a:t>
            </a:r>
            <a:r>
              <a:rPr lang="en-US" b="1" dirty="0" err="1"/>
              <a:t>quali</a:t>
            </a:r>
            <a:r>
              <a:rPr lang="en-US" b="1" dirty="0"/>
              <a:t> </a:t>
            </a:r>
            <a:r>
              <a:rPr lang="en-US" b="1" dirty="0" err="1"/>
              <a:t>elementi</a:t>
            </a:r>
            <a:r>
              <a:rPr lang="en-US" b="1" dirty="0"/>
              <a:t> </a:t>
            </a:r>
            <a:r>
              <a:rPr lang="en-US" b="1" dirty="0" err="1"/>
              <a:t>migliorino</a:t>
            </a:r>
            <a:r>
              <a:rPr lang="en-US" b="1" dirty="0"/>
              <a:t> le </a:t>
            </a:r>
            <a:r>
              <a:rPr lang="en-US" b="1" dirty="0" err="1"/>
              <a:t>capacità</a:t>
            </a:r>
            <a:r>
              <a:rPr lang="en-US" b="1" dirty="0"/>
              <a:t> e le </a:t>
            </a:r>
            <a:r>
              <a:rPr lang="en-US" b="1" dirty="0" err="1"/>
              <a:t>competenze</a:t>
            </a:r>
            <a:r>
              <a:rPr lang="en-US" b="1" dirty="0"/>
              <a:t> </a:t>
            </a:r>
            <a:r>
              <a:rPr lang="en-US" b="1" dirty="0" err="1"/>
              <a:t>degli</a:t>
            </a:r>
            <a:r>
              <a:rPr lang="en-US" b="1" dirty="0"/>
              <a:t> </a:t>
            </a:r>
            <a:r>
              <a:rPr lang="en-US" b="1" dirty="0" err="1"/>
              <a:t>imprenditori</a:t>
            </a:r>
            <a:r>
              <a:rPr lang="en-US" b="1" dirty="0"/>
              <a:t> </a:t>
            </a:r>
            <a:r>
              <a:rPr lang="en-US" b="1" dirty="0" err="1"/>
              <a:t>nelle</a:t>
            </a:r>
            <a:r>
              <a:rPr lang="en-US" b="1" dirty="0"/>
              <a:t> </a:t>
            </a:r>
            <a:r>
              <a:rPr lang="en-US" b="1" dirty="0" err="1"/>
              <a:t>microimprese</a:t>
            </a:r>
            <a:r>
              <a:rPr lang="en-US" b="1" dirty="0"/>
              <a:t> </a:t>
            </a:r>
            <a:r>
              <a:rPr lang="en-US" b="1" dirty="0" err="1"/>
              <a:t>rurali</a:t>
            </a:r>
            <a:r>
              <a:rPr lang="en-US" b="1" dirty="0"/>
              <a:t> </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69913" y="1354138"/>
            <a:ext cx="4565772" cy="584775"/>
          </a:xfrm>
          <a:prstGeom prst="rect">
            <a:avLst/>
          </a:prstGeom>
        </p:spPr>
        <p:txBody>
          <a:bodyPr wrap="square" anchor="t">
            <a:spAutoFit/>
          </a:bodyPr>
          <a:lstStyle/>
          <a:p>
            <a:r>
              <a:rPr lang="en-IE" sz="3200" b="1" dirty="0" err="1">
                <a:solidFill>
                  <a:srgbClr val="990000"/>
                </a:solidFill>
              </a:rPr>
              <a:t>Obiettivo</a:t>
            </a:r>
            <a:r>
              <a:rPr lang="en-IE" sz="3200" b="1" dirty="0">
                <a:solidFill>
                  <a:srgbClr val="990000"/>
                </a:solidFill>
              </a:rPr>
              <a:t> </a:t>
            </a:r>
            <a:r>
              <a:rPr lang="en-IE" sz="3200" b="1" dirty="0" err="1">
                <a:solidFill>
                  <a:srgbClr val="990000"/>
                </a:solidFill>
              </a:rPr>
              <a:t>dell'Unità</a:t>
            </a:r>
          </a:p>
        </p:txBody>
      </p:sp>
      <p:sp>
        <p:nvSpPr>
          <p:cNvPr id="7" name="Title 1"/>
          <p:cNvSpPr>
            <a:spLocks noGrp="1"/>
          </p:cNvSpPr>
          <p:nvPr>
            <p:ph type="title"/>
          </p:nvPr>
        </p:nvSpPr>
        <p:spPr>
          <a:xfrm>
            <a:off x="1041779" y="0"/>
            <a:ext cx="10972800" cy="1143000"/>
          </a:xfrm>
        </p:spPr>
        <p:txBody>
          <a:bodyPr/>
          <a:lstStyle/>
          <a:p>
            <a:pPr algn="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a:endParaRPr lang="en-US" sz="2800" b="1" dirty="0">
              <a:solidFill>
                <a:srgbClr val="0B0AFD"/>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a:t>Alla</a:t>
            </a:r>
            <a:r>
              <a:rPr lang="en-IE" sz="2800" b="1" dirty="0"/>
              <a:t> fine del modulo  </a:t>
            </a:r>
            <a:r>
              <a:rPr lang="en-IE" sz="2800" b="1" u="sng" dirty="0" err="1">
                <a:solidFill>
                  <a:srgbClr val="003366"/>
                </a:solidFill>
              </a:rPr>
              <a:t>sarai</a:t>
            </a:r>
            <a:r>
              <a:rPr lang="en-IE" sz="2800" b="1" u="sng" dirty="0">
                <a:solidFill>
                  <a:srgbClr val="003366"/>
                </a:solidFill>
              </a:rPr>
              <a:t> in </a:t>
            </a:r>
            <a:r>
              <a:rPr lang="en-IE" sz="2800" b="1" u="sng" dirty="0" err="1">
                <a:solidFill>
                  <a:srgbClr val="003366"/>
                </a:solidFill>
              </a:rPr>
              <a:t>grado</a:t>
            </a:r>
            <a:r>
              <a:rPr lang="en-IE" sz="2800" b="1" u="sng" dirty="0">
                <a:solidFill>
                  <a:srgbClr val="003366"/>
                </a:solidFill>
              </a:rPr>
              <a:t> di:</a:t>
            </a:r>
          </a:p>
          <a:p>
            <a:pPr marL="514350" indent="-514350">
              <a:lnSpc>
                <a:spcPct val="150000"/>
              </a:lnSpc>
              <a:buFont typeface="+mj-lt"/>
              <a:buAutoNum type="arabicPeriod"/>
            </a:pPr>
            <a:r>
              <a:rPr lang="en-IE" sz="2800" b="1" err="1"/>
              <a:t>Sapere</a:t>
            </a:r>
            <a:r>
              <a:rPr lang="en-IE" sz="2800" b="1" dirty="0"/>
              <a:t> "Quali </a:t>
            </a:r>
            <a:r>
              <a:rPr lang="en-IE" sz="2800" b="1" err="1"/>
              <a:t>abilità</a:t>
            </a:r>
            <a:r>
              <a:rPr lang="en-IE" sz="2800" b="1" dirty="0"/>
              <a:t> </a:t>
            </a:r>
            <a:r>
              <a:rPr lang="en-IE" sz="2800" b="1" dirty="0" err="1"/>
              <a:t>migliorano</a:t>
            </a:r>
            <a:r>
              <a:rPr lang="en-IE" sz="2800" b="1" dirty="0"/>
              <a:t> le </a:t>
            </a:r>
            <a:r>
              <a:rPr lang="en-IE" sz="2800" b="1" dirty="0" err="1"/>
              <a:t>competenze</a:t>
            </a:r>
            <a:r>
              <a:rPr lang="en-IE" sz="2800" b="1" dirty="0"/>
              <a:t>" </a:t>
            </a:r>
          </a:p>
          <a:p>
            <a:pPr marL="514350" indent="-514350">
              <a:lnSpc>
                <a:spcPct val="150000"/>
              </a:lnSpc>
              <a:buAutoNum type="arabicPeriod"/>
            </a:pPr>
            <a:r>
              <a:rPr lang="en-IE" sz="2800" b="1" dirty="0" err="1"/>
              <a:t>Sapere</a:t>
            </a:r>
            <a:r>
              <a:rPr lang="en-IE" sz="2800" b="1" dirty="0"/>
              <a:t> "Quali </a:t>
            </a:r>
            <a:r>
              <a:rPr lang="en-IE" sz="2800" b="1" dirty="0" err="1"/>
              <a:t>abilità</a:t>
            </a:r>
            <a:r>
              <a:rPr lang="en-IE" sz="2800" b="1" dirty="0"/>
              <a:t> </a:t>
            </a:r>
            <a:r>
              <a:rPr lang="en-IE" sz="2800" b="1" dirty="0" err="1"/>
              <a:t>gli</a:t>
            </a:r>
            <a:r>
              <a:rPr lang="en-IE" sz="2800" b="1" dirty="0"/>
              <a:t> </a:t>
            </a:r>
            <a:r>
              <a:rPr lang="en-IE" sz="2800" b="1" dirty="0" err="1"/>
              <a:t>imprenditori</a:t>
            </a:r>
            <a:r>
              <a:rPr lang="en-IE" sz="2800" b="1" dirty="0"/>
              <a:t> </a:t>
            </a:r>
            <a:r>
              <a:rPr lang="en-IE" sz="2800" b="1" dirty="0" err="1"/>
              <a:t>delle</a:t>
            </a:r>
            <a:r>
              <a:rPr lang="en-IE" sz="2800" b="1" dirty="0"/>
              <a:t> </a:t>
            </a:r>
            <a:r>
              <a:rPr lang="en-IE" sz="2800" b="1" dirty="0" err="1"/>
              <a:t>microimprese</a:t>
            </a:r>
            <a:r>
              <a:rPr lang="en-IE" sz="2800" b="1" dirty="0"/>
              <a:t> </a:t>
            </a:r>
            <a:r>
              <a:rPr lang="en-IE" sz="2800" b="1" dirty="0" err="1"/>
              <a:t>rurali</a:t>
            </a:r>
            <a:r>
              <a:rPr lang="en-IE" sz="2800" b="1" dirty="0"/>
              <a:t> </a:t>
            </a:r>
            <a:r>
              <a:rPr lang="en-IE" sz="2800" b="1" dirty="0" err="1"/>
              <a:t>dovrebbero</a:t>
            </a:r>
            <a:r>
              <a:rPr lang="en-IE" sz="2800" b="1" dirty="0"/>
              <a:t> </a:t>
            </a:r>
            <a:r>
              <a:rPr lang="en-IE" sz="2800" b="1" dirty="0" err="1"/>
              <a:t>esercitare</a:t>
            </a:r>
            <a:r>
              <a:rPr lang="en-IE" sz="2800" b="1" dirty="0"/>
              <a:t>" </a:t>
            </a:r>
            <a:endParaRPr lang="en-IE" dirty="0"/>
          </a:p>
          <a:p>
            <a:pPr marL="514350" indent="-514350">
              <a:lnSpc>
                <a:spcPct val="150000"/>
              </a:lnSpc>
              <a:buAutoNum type="arabicPeriod"/>
            </a:pPr>
            <a:r>
              <a:rPr lang="en-IE" sz="2800" b="1" dirty="0" err="1"/>
              <a:t>Sapere</a:t>
            </a:r>
            <a:r>
              <a:rPr lang="en-IE" sz="2800" b="1" dirty="0"/>
              <a:t> "Come </a:t>
            </a:r>
            <a:r>
              <a:rPr lang="en-IE" sz="2800" b="1" dirty="0" err="1"/>
              <a:t>adoperare</a:t>
            </a:r>
            <a:r>
              <a:rPr lang="en-IE" sz="2800" b="1" dirty="0"/>
              <a:t> </a:t>
            </a:r>
            <a:r>
              <a:rPr lang="en-IE" sz="2800" b="1" dirty="0" err="1"/>
              <a:t>i</a:t>
            </a:r>
            <a:r>
              <a:rPr lang="en-IE" sz="2800" b="1" dirty="0"/>
              <a:t> </a:t>
            </a:r>
            <a:r>
              <a:rPr lang="en-IE" sz="2800" b="1" dirty="0" err="1"/>
              <a:t>tuoi</a:t>
            </a:r>
            <a:r>
              <a:rPr lang="en-IE" sz="2800" b="1" dirty="0"/>
              <a:t> Networks”</a:t>
            </a:r>
            <a:endParaRPr lang="en-IE" dirty="0"/>
          </a:p>
          <a:p>
            <a:pPr marL="0" indent="0">
              <a:lnSpc>
                <a:spcPct val="150000"/>
              </a:lnSpc>
              <a:buNone/>
            </a:pP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nchor="t">
            <a:spAutoFit/>
          </a:bodyPr>
          <a:lstStyle/>
          <a:p>
            <a:r>
              <a:rPr lang="es-ES" altLang="es-ES" sz="3200" b="1" dirty="0" err="1">
                <a:solidFill>
                  <a:srgbClr val="990000"/>
                </a:solidFill>
              </a:rPr>
              <a:t>Obiettivi</a:t>
            </a:r>
            <a:r>
              <a:rPr lang="es-ES" altLang="es-ES" sz="3200" b="1" dirty="0">
                <a:solidFill>
                  <a:srgbClr val="990000"/>
                </a:solidFill>
              </a:rPr>
              <a:t> di </a:t>
            </a:r>
            <a:r>
              <a:rPr lang="es-ES" altLang="es-ES" sz="3200" b="1" dirty="0" err="1">
                <a:solidFill>
                  <a:srgbClr val="990000"/>
                </a:solidFill>
              </a:rPr>
              <a:t>apprendiento</a:t>
            </a:r>
            <a:r>
              <a:rPr lang="es-ES" altLang="es-ES" sz="3200" b="1" dirty="0">
                <a:solidFill>
                  <a:srgbClr val="990000"/>
                </a:solidFill>
              </a:rPr>
              <a:t> </a:t>
            </a:r>
            <a:r>
              <a:rPr lang="es-ES" altLang="es-ES" sz="3200" b="1" dirty="0" err="1">
                <a:solidFill>
                  <a:srgbClr val="990000"/>
                </a:solidFill>
              </a:rPr>
              <a:t>attesi</a:t>
            </a:r>
            <a:r>
              <a:rPr lang="es-ES" altLang="es-ES" sz="3200" b="1" dirty="0">
                <a:solidFill>
                  <a:srgbClr val="990000"/>
                </a:solidFill>
              </a:rPr>
              <a:t> </a:t>
            </a:r>
          </a:p>
        </p:txBody>
      </p:sp>
      <p:sp>
        <p:nvSpPr>
          <p:cNvPr id="7" name="Title 1"/>
          <p:cNvSpPr>
            <a:spLocks noGrp="1"/>
          </p:cNvSpPr>
          <p:nvPr>
            <p:ph type="title"/>
          </p:nvPr>
        </p:nvSpPr>
        <p:spPr>
          <a:xfrm>
            <a:off x="1041779" y="0"/>
            <a:ext cx="10972800" cy="1143000"/>
          </a:xfrm>
        </p:spPr>
        <p:txBody>
          <a:bodyPr/>
          <a:lstStyle/>
          <a:p>
            <a:pPr algn="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a:endParaRPr lang="en-US" sz="2800" b="1" dirty="0">
              <a:solidFill>
                <a:srgbClr val="0B0AFD"/>
              </a:solidFill>
            </a:endParaRPr>
          </a:p>
        </p:txBody>
      </p:sp>
    </p:spTree>
    <p:extLst>
      <p:ext uri="{BB962C8B-B14F-4D97-AF65-F5344CB8AC3E}">
        <p14:creationId xmlns:p14="http://schemas.microsoft.com/office/powerpoint/2010/main" val="1356942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97" y="1056322"/>
            <a:ext cx="10972800" cy="1143000"/>
          </a:xfrm>
        </p:spPr>
        <p:txBody>
          <a:bodyPr/>
          <a:lstStyle/>
          <a:p>
            <a:pPr algn="l"/>
            <a:r>
              <a:rPr lang="en-IE" sz="3200" b="1" dirty="0" err="1">
                <a:solidFill>
                  <a:srgbClr val="C00000"/>
                </a:solidFill>
              </a:rPr>
              <a:t>Competenze</a:t>
            </a:r>
            <a:r>
              <a:rPr lang="en-IE" sz="3200" b="1" dirty="0">
                <a:solidFill>
                  <a:srgbClr val="C00000"/>
                </a:solidFill>
              </a:rPr>
              <a:t> </a:t>
            </a:r>
          </a:p>
        </p:txBody>
      </p:sp>
      <p:sp>
        <p:nvSpPr>
          <p:cNvPr id="3" name="Content Placeholder 2"/>
          <p:cNvSpPr>
            <a:spLocks noGrp="1"/>
          </p:cNvSpPr>
          <p:nvPr>
            <p:ph idx="1"/>
          </p:nvPr>
        </p:nvSpPr>
        <p:spPr>
          <a:xfrm>
            <a:off x="677839" y="2041891"/>
            <a:ext cx="10972800" cy="4525963"/>
          </a:xfrm>
        </p:spPr>
        <p:txBody>
          <a:bodyPr/>
          <a:lstStyle/>
          <a:p>
            <a:pPr marL="0" indent="0">
              <a:buNone/>
            </a:pPr>
            <a:r>
              <a:rPr lang="en-IE" b="1" dirty="0"/>
              <a:t>Le </a:t>
            </a:r>
            <a:r>
              <a:rPr lang="en-IE" b="1" dirty="0" err="1"/>
              <a:t>competenze</a:t>
            </a:r>
            <a:r>
              <a:rPr lang="en-IE" b="1" dirty="0"/>
              <a:t> </a:t>
            </a:r>
            <a:r>
              <a:rPr lang="en-IE" b="1" dirty="0" err="1"/>
              <a:t>degli</a:t>
            </a:r>
            <a:r>
              <a:rPr lang="en-IE" b="1" dirty="0"/>
              <a:t> </a:t>
            </a:r>
            <a:r>
              <a:rPr lang="en-IE" b="1" dirty="0" err="1"/>
              <a:t>imprenditori</a:t>
            </a:r>
            <a:r>
              <a:rPr lang="en-IE" b="1" dirty="0"/>
              <a:t> </a:t>
            </a:r>
            <a:r>
              <a:rPr lang="en-IE" b="1" dirty="0" err="1"/>
              <a:t>rurali</a:t>
            </a:r>
            <a:r>
              <a:rPr lang="en-IE" b="1" dirty="0"/>
              <a:t> </a:t>
            </a:r>
            <a:r>
              <a:rPr lang="en-IE" b="1" dirty="0" err="1"/>
              <a:t>sono</a:t>
            </a:r>
            <a:r>
              <a:rPr lang="en-IE" b="1" dirty="0"/>
              <a:t> </a:t>
            </a:r>
            <a:r>
              <a:rPr lang="en-IE" b="1" dirty="0" err="1"/>
              <a:t>divise</a:t>
            </a:r>
            <a:r>
              <a:rPr lang="en-IE" b="1" dirty="0"/>
              <a:t> in </a:t>
            </a:r>
            <a:endParaRPr lang="it-IT"/>
          </a:p>
          <a:p>
            <a:pPr marL="0" indent="0">
              <a:buNone/>
            </a:pPr>
            <a:endParaRPr lang="en-IE" b="1" dirty="0"/>
          </a:p>
          <a:p>
            <a:pPr marL="514350" indent="-514350">
              <a:buFont typeface="+mj-lt"/>
              <a:buAutoNum type="arabicPeriod"/>
            </a:pPr>
            <a:r>
              <a:rPr lang="en-IE" b="1" dirty="0" err="1"/>
              <a:t>Competenze</a:t>
            </a:r>
            <a:r>
              <a:rPr lang="en-IE" b="1" dirty="0"/>
              <a:t> </a:t>
            </a:r>
            <a:r>
              <a:rPr lang="en-IE" b="1" dirty="0" err="1"/>
              <a:t>tecniche</a:t>
            </a:r>
          </a:p>
          <a:p>
            <a:pPr marL="800100" lvl="2" indent="0">
              <a:buNone/>
            </a:pPr>
            <a:r>
              <a:rPr lang="en-IE" b="1" dirty="0"/>
              <a:t>a. </a:t>
            </a:r>
            <a:r>
              <a:rPr lang="en-IE" b="1" dirty="0" err="1"/>
              <a:t>L'impresa</a:t>
            </a:r>
          </a:p>
          <a:p>
            <a:pPr marL="800100" lvl="2" indent="0">
              <a:buNone/>
            </a:pPr>
            <a:r>
              <a:rPr lang="en-IE" b="1" dirty="0"/>
              <a:t>b. </a:t>
            </a:r>
            <a:r>
              <a:rPr lang="en-IE" b="1" dirty="0" err="1"/>
              <a:t>Gli</a:t>
            </a:r>
            <a:r>
              <a:rPr lang="en-IE" b="1" dirty="0"/>
              <a:t> </a:t>
            </a:r>
            <a:r>
              <a:rPr lang="en-IE" b="1" dirty="0" err="1"/>
              <a:t>affari</a:t>
            </a:r>
          </a:p>
          <a:p>
            <a:pPr marL="514350" indent="-514350">
              <a:buFont typeface="+mj-lt"/>
              <a:buAutoNum type="arabicPeriod"/>
            </a:pPr>
            <a:endParaRPr lang="en-IE" b="1" dirty="0"/>
          </a:p>
          <a:p>
            <a:pPr marL="514350" indent="-514350">
              <a:buFont typeface="+mj-lt"/>
              <a:buAutoNum type="arabicPeriod"/>
            </a:pPr>
            <a:r>
              <a:rPr lang="en-IE" b="1" dirty="0" err="1"/>
              <a:t>Competenze</a:t>
            </a:r>
            <a:r>
              <a:rPr lang="en-IE" b="1" dirty="0"/>
              <a:t> </a:t>
            </a:r>
            <a:r>
              <a:rPr lang="en-IE" b="1" dirty="0" err="1"/>
              <a:t>personali</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264260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1150918"/>
            <a:ext cx="10972800" cy="1143000"/>
          </a:xfrm>
        </p:spPr>
        <p:txBody>
          <a:bodyPr/>
          <a:lstStyle/>
          <a:p>
            <a:pPr algn="l"/>
            <a:r>
              <a:rPr lang="en-IE" sz="3200" b="1" dirty="0" err="1">
                <a:solidFill>
                  <a:srgbClr val="C00000"/>
                </a:solidFill>
              </a:rPr>
              <a:t>Competenze</a:t>
            </a:r>
            <a:r>
              <a:rPr lang="en-IE" sz="3200" b="1" dirty="0">
                <a:solidFill>
                  <a:srgbClr val="C00000"/>
                </a:solidFill>
              </a:rPr>
              <a:t> </a:t>
            </a:r>
            <a:r>
              <a:rPr lang="en-IE" sz="3200" b="1" dirty="0" err="1">
                <a:solidFill>
                  <a:srgbClr val="C00000"/>
                </a:solidFill>
              </a:rPr>
              <a:t>Tecniche</a:t>
            </a:r>
          </a:p>
        </p:txBody>
      </p:sp>
      <p:sp>
        <p:nvSpPr>
          <p:cNvPr id="3" name="Content Placeholder 2"/>
          <p:cNvSpPr>
            <a:spLocks noGrp="1"/>
          </p:cNvSpPr>
          <p:nvPr>
            <p:ph idx="1"/>
          </p:nvPr>
        </p:nvSpPr>
        <p:spPr>
          <a:xfrm>
            <a:off x="677839" y="2546404"/>
            <a:ext cx="10972800" cy="3081922"/>
          </a:xfrm>
        </p:spPr>
        <p:txBody>
          <a:bodyPr/>
          <a:lstStyle/>
          <a:p>
            <a:pPr marL="514350" indent="-514350">
              <a:buFont typeface="+mj-lt"/>
              <a:buAutoNum type="arabicPeriod"/>
            </a:pPr>
            <a:r>
              <a:rPr lang="en-IE" b="1" dirty="0"/>
              <a:t> </a:t>
            </a:r>
            <a:r>
              <a:rPr lang="en-IE" b="1" dirty="0" err="1"/>
              <a:t>Competenze</a:t>
            </a:r>
            <a:r>
              <a:rPr lang="en-IE" b="1" dirty="0"/>
              <a:t> </a:t>
            </a:r>
            <a:r>
              <a:rPr lang="en-IE" b="1" dirty="0" err="1"/>
              <a:t>Tecniche</a:t>
            </a:r>
            <a:r>
              <a:rPr lang="en-IE" b="1" dirty="0"/>
              <a:t> </a:t>
            </a:r>
            <a:endParaRPr lang="it-IT" dirty="0"/>
          </a:p>
          <a:p>
            <a:pPr marL="800100" lvl="2" indent="0">
              <a:buNone/>
            </a:pPr>
            <a:r>
              <a:rPr lang="en-IE" b="1" dirty="0"/>
              <a:t>a. </a:t>
            </a:r>
            <a:r>
              <a:rPr lang="en-IE" b="1" dirty="0" err="1"/>
              <a:t>L'impresa</a:t>
            </a:r>
          </a:p>
          <a:p>
            <a:pPr marL="800100" lvl="2" indent="0">
              <a:buNone/>
            </a:pPr>
            <a:r>
              <a:rPr lang="en-IE" b="1" dirty="0"/>
              <a:t>b. </a:t>
            </a:r>
            <a:r>
              <a:rPr lang="en-IE" b="1" dirty="0" err="1"/>
              <a:t>Gli</a:t>
            </a:r>
            <a:r>
              <a:rPr lang="en-IE" b="1" dirty="0"/>
              <a:t> </a:t>
            </a:r>
            <a:r>
              <a:rPr lang="en-IE" b="1" dirty="0" err="1"/>
              <a:t>affari</a:t>
            </a:r>
          </a:p>
          <a:p>
            <a:pPr marL="0" indent="0">
              <a:buNone/>
            </a:pPr>
            <a:r>
              <a:rPr lang="en-IE" dirty="0" err="1"/>
              <a:t>Sono</a:t>
            </a:r>
            <a:r>
              <a:rPr lang="en-IE" dirty="0"/>
              <a:t> </a:t>
            </a:r>
            <a:r>
              <a:rPr lang="en-IE" dirty="0" err="1"/>
              <a:t>supportate</a:t>
            </a:r>
            <a:r>
              <a:rPr lang="en-IE" dirty="0"/>
              <a:t> dal team di </a:t>
            </a:r>
            <a:r>
              <a:rPr lang="en-IE" dirty="0" err="1"/>
              <a:t>supporto</a:t>
            </a:r>
            <a:r>
              <a:rPr lang="en-IE" dirty="0"/>
              <a:t> </a:t>
            </a:r>
            <a:r>
              <a:rPr lang="en-IE" dirty="0" err="1"/>
              <a:t>aziendale</a:t>
            </a:r>
            <a:r>
              <a:rPr lang="en-IE" dirty="0"/>
              <a:t> e dal mentoring </a:t>
            </a:r>
            <a:r>
              <a:rPr lang="en-IE" dirty="0" err="1"/>
              <a:t>specifico</a:t>
            </a: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1571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245514"/>
            <a:ext cx="10972800" cy="1143000"/>
          </a:xfrm>
        </p:spPr>
        <p:txBody>
          <a:bodyPr/>
          <a:lstStyle/>
          <a:p>
            <a:pPr algn="l"/>
            <a:r>
              <a:rPr lang="en-IE" sz="3200" b="1" dirty="0">
                <a:solidFill>
                  <a:srgbClr val="C00000"/>
                </a:solidFill>
              </a:rPr>
              <a:t> </a:t>
            </a:r>
            <a:r>
              <a:rPr lang="en-IE" sz="3200" b="1" dirty="0" err="1">
                <a:solidFill>
                  <a:srgbClr val="C00000"/>
                </a:solidFill>
              </a:rPr>
              <a:t>Competenze</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p>
        </p:txBody>
      </p:sp>
      <p:sp>
        <p:nvSpPr>
          <p:cNvPr id="3" name="Content Placeholder 2"/>
          <p:cNvSpPr>
            <a:spLocks noGrp="1"/>
          </p:cNvSpPr>
          <p:nvPr>
            <p:ph idx="1"/>
          </p:nvPr>
        </p:nvSpPr>
        <p:spPr>
          <a:xfrm>
            <a:off x="693605" y="2026106"/>
            <a:ext cx="10972800" cy="4525963"/>
          </a:xfrm>
        </p:spPr>
        <p:txBody>
          <a:bodyPr/>
          <a:lstStyle/>
          <a:p>
            <a:pPr marL="0" indent="0" algn="ctr">
              <a:buNone/>
            </a:pPr>
            <a:endParaRPr lang="en-IE" b="1" dirty="0"/>
          </a:p>
          <a:p>
            <a:pPr marL="0" indent="0" algn="ctr">
              <a:buNone/>
            </a:pPr>
            <a:r>
              <a:rPr lang="en-IE" b="1" dirty="0"/>
              <a:t>Le </a:t>
            </a:r>
            <a:r>
              <a:rPr lang="en-IE" b="1" dirty="0" err="1"/>
              <a:t>Competenze</a:t>
            </a:r>
            <a:r>
              <a:rPr lang="en-IE" b="1" dirty="0"/>
              <a:t> </a:t>
            </a:r>
            <a:r>
              <a:rPr lang="en-IE" b="1" dirty="0" err="1"/>
              <a:t>Personali</a:t>
            </a:r>
            <a:r>
              <a:rPr lang="en-IE" b="1" dirty="0"/>
              <a:t> </a:t>
            </a:r>
            <a:r>
              <a:rPr lang="en-IE" b="1" dirty="0" err="1"/>
              <a:t>sono</a:t>
            </a:r>
            <a:r>
              <a:rPr lang="en-IE" b="1" dirty="0"/>
              <a:t> indicate di </a:t>
            </a:r>
            <a:r>
              <a:rPr lang="en-IE" b="1" dirty="0" err="1"/>
              <a:t>seguito</a:t>
            </a:r>
            <a:r>
              <a:rPr lang="en-IE" b="1"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IE" sz="1800" b="1" i="0" u="none" strike="noStrike" kern="1200" cap="none" spc="0" baseline="0" noProof="0" dirty="0" err="1">
              <a:solidFill>
                <a:srgbClr val="CC6600"/>
              </a:solidFill>
              <a:latin typeface="+mj-lt"/>
              <a:ea typeface="+mj-ea"/>
              <a:cs typeface="+mj-cs"/>
            </a:endParaRPr>
          </a:p>
        </p:txBody>
      </p:sp>
    </p:spTree>
    <p:extLst>
      <p:ext uri="{BB962C8B-B14F-4D97-AF65-F5344CB8AC3E}">
        <p14:creationId xmlns:p14="http://schemas.microsoft.com/office/powerpoint/2010/main" val="362592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024790"/>
            <a:ext cx="10972800" cy="1143000"/>
          </a:xfrm>
        </p:spPr>
        <p:txBody>
          <a:bodyPr/>
          <a:lstStyle/>
          <a:p>
            <a:pPr algn="l"/>
            <a:r>
              <a:rPr lang="en-IE" sz="3200" b="1" dirty="0" err="1">
                <a:solidFill>
                  <a:srgbClr val="C00000"/>
                </a:solidFill>
              </a:rPr>
              <a:t>Caratteristiche</a:t>
            </a:r>
            <a:r>
              <a:rPr lang="en-IE" sz="3200" b="1" dirty="0">
                <a:solidFill>
                  <a:srgbClr val="C00000"/>
                </a:solidFill>
              </a:rPr>
              <a:t> </a:t>
            </a:r>
            <a:r>
              <a:rPr lang="en-IE" sz="3200" b="1" dirty="0" err="1">
                <a:solidFill>
                  <a:srgbClr val="C00000"/>
                </a:solidFill>
              </a:rPr>
              <a:t>Personali</a:t>
            </a:r>
            <a:r>
              <a:rPr lang="en-IE" sz="3200" b="1" dirty="0">
                <a:solidFill>
                  <a:srgbClr val="C00000"/>
                </a:solidFill>
              </a:rPr>
              <a:t> </a:t>
            </a:r>
          </a:p>
        </p:txBody>
      </p:sp>
      <p:sp>
        <p:nvSpPr>
          <p:cNvPr id="3" name="Content Placeholder 2"/>
          <p:cNvSpPr>
            <a:spLocks noGrp="1"/>
          </p:cNvSpPr>
          <p:nvPr>
            <p:ph idx="1"/>
          </p:nvPr>
        </p:nvSpPr>
        <p:spPr>
          <a:xfrm>
            <a:off x="609600" y="1947066"/>
            <a:ext cx="10972800" cy="4525963"/>
          </a:xfrm>
        </p:spPr>
        <p:txBody>
          <a:bodyPr/>
          <a:lstStyle/>
          <a:p>
            <a:pPr marL="0" indent="0">
              <a:buNone/>
            </a:pPr>
            <a:r>
              <a:rPr lang="en-IE" dirty="0"/>
              <a:t>Le </a:t>
            </a:r>
            <a:r>
              <a:rPr lang="en-IE" dirty="0" err="1"/>
              <a:t>tue</a:t>
            </a:r>
            <a:r>
              <a:rPr lang="en-IE" dirty="0"/>
              <a:t> </a:t>
            </a:r>
            <a:r>
              <a:rPr lang="en-IE" dirty="0" err="1"/>
              <a:t>caratteristiche</a:t>
            </a:r>
            <a:r>
              <a:rPr lang="en-IE" dirty="0"/>
              <a:t> </a:t>
            </a:r>
            <a:r>
              <a:rPr lang="en-IE" dirty="0" err="1"/>
              <a:t>personali</a:t>
            </a:r>
            <a:r>
              <a:rPr lang="en-IE" dirty="0"/>
              <a:t> </a:t>
            </a:r>
            <a:r>
              <a:rPr lang="en-IE" dirty="0" err="1"/>
              <a:t>sono</a:t>
            </a:r>
            <a:r>
              <a:rPr lang="en-IE" dirty="0"/>
              <a:t> </a:t>
            </a:r>
            <a:r>
              <a:rPr lang="en-IE" dirty="0" err="1"/>
              <a:t>i</a:t>
            </a:r>
            <a:r>
              <a:rPr lang="en-IE" dirty="0"/>
              <a:t> </a:t>
            </a:r>
            <a:r>
              <a:rPr lang="en-IE" dirty="0" err="1"/>
              <a:t>tuoi</a:t>
            </a:r>
            <a:r>
              <a:rPr lang="en-IE" dirty="0"/>
              <a:t> </a:t>
            </a:r>
            <a:r>
              <a:rPr lang="en-IE" dirty="0" err="1"/>
              <a:t>valori</a:t>
            </a:r>
            <a:r>
              <a:rPr lang="en-IE" dirty="0"/>
              <a:t> e </a:t>
            </a:r>
            <a:r>
              <a:rPr lang="en-IE" dirty="0" err="1"/>
              <a:t>ciò</a:t>
            </a:r>
            <a:r>
              <a:rPr lang="en-IE" dirty="0"/>
              <a:t> in cui </a:t>
            </a:r>
            <a:r>
              <a:rPr lang="en-IE" dirty="0" err="1"/>
              <a:t>credi</a:t>
            </a:r>
            <a:r>
              <a:rPr lang="en-IE" dirty="0"/>
              <a:t>.</a:t>
            </a:r>
          </a:p>
          <a:p>
            <a:pPr marL="0" indent="0">
              <a:buNone/>
            </a:pPr>
            <a:r>
              <a:rPr lang="en-IE" b="1" dirty="0"/>
              <a:t>La </a:t>
            </a:r>
            <a:r>
              <a:rPr lang="en-IE" b="1" err="1"/>
              <a:t>domanda</a:t>
            </a:r>
            <a:r>
              <a:rPr lang="en-IE" b="1" dirty="0"/>
              <a:t> per </a:t>
            </a:r>
            <a:r>
              <a:rPr lang="en-IE" b="1" err="1"/>
              <a:t>gli</a:t>
            </a:r>
            <a:r>
              <a:rPr lang="en-IE" b="1" dirty="0"/>
              <a:t> </a:t>
            </a:r>
            <a:r>
              <a:rPr lang="en-IE" b="1" err="1"/>
              <a:t>imprenitori</a:t>
            </a:r>
            <a:r>
              <a:rPr lang="en-IE" b="1" dirty="0"/>
              <a:t> </a:t>
            </a:r>
            <a:r>
              <a:rPr lang="en-IE" b="1" err="1"/>
              <a:t>delle</a:t>
            </a:r>
            <a:r>
              <a:rPr lang="en-IE" b="1" dirty="0"/>
              <a:t> </a:t>
            </a:r>
            <a:r>
              <a:rPr lang="en-IE" b="1" dirty="0" err="1"/>
              <a:t>microimprese</a:t>
            </a:r>
            <a:r>
              <a:rPr lang="en-IE" b="1" dirty="0"/>
              <a:t> </a:t>
            </a:r>
            <a:r>
              <a:rPr lang="en-IE" b="1" dirty="0" err="1"/>
              <a:t>rurali</a:t>
            </a:r>
            <a:r>
              <a:rPr lang="en-IE" b="1" dirty="0"/>
              <a:t> è: </a:t>
            </a:r>
          </a:p>
          <a:p>
            <a:pPr marL="0" indent="0" algn="ctr">
              <a:buNone/>
            </a:pPr>
            <a:r>
              <a:rPr lang="en-IE" i="1" dirty="0" err="1"/>
              <a:t>Possiedi</a:t>
            </a:r>
            <a:r>
              <a:rPr lang="en-IE" i="1" dirty="0"/>
              <a:t> la </a:t>
            </a:r>
            <a:r>
              <a:rPr lang="en-IE" i="1" dirty="0" err="1"/>
              <a:t>mentalità</a:t>
            </a:r>
            <a:r>
              <a:rPr lang="en-IE" i="1" dirty="0"/>
              <a:t> </a:t>
            </a:r>
            <a:r>
              <a:rPr lang="en-IE" i="1" dirty="0" err="1"/>
              <a:t>tipica</a:t>
            </a:r>
            <a:r>
              <a:rPr lang="en-IE" i="1" dirty="0"/>
              <a:t> </a:t>
            </a:r>
            <a:r>
              <a:rPr lang="en-IE" i="1" dirty="0" err="1"/>
              <a:t>degli</a:t>
            </a:r>
            <a:r>
              <a:rPr lang="en-IE" i="1" dirty="0"/>
              <a:t> </a:t>
            </a:r>
            <a:r>
              <a:rPr lang="en-IE" i="1" dirty="0" err="1"/>
              <a:t>imprenitori</a:t>
            </a:r>
            <a:r>
              <a:rPr lang="en-IE" i="1" dirty="0"/>
              <a:t> di </a:t>
            </a:r>
            <a:r>
              <a:rPr lang="en-IE" i="1" dirty="0" err="1"/>
              <a:t>successo</a:t>
            </a:r>
            <a:r>
              <a:rPr lang="en-IE" i="1" dirty="0"/>
              <a:t>? </a:t>
            </a:r>
          </a:p>
          <a:p>
            <a:pPr marL="0" indent="0">
              <a:buNone/>
            </a:pPr>
            <a:r>
              <a:rPr lang="en-IE" b="1" dirty="0"/>
              <a:t>Questa include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r>
              <a:rPr lang="en-US" sz="2800" b="1" dirty="0">
                <a:solidFill>
                  <a:srgbClr val="0B0AFD"/>
                </a:solidFill>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168468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a:solidFill>
                  <a:srgbClr val="C00000"/>
                </a:solidFill>
              </a:rPr>
              <a:t>Forma mentis </a:t>
            </a:r>
            <a:r>
              <a:rPr lang="en-IE" sz="3200" b="1" dirty="0" err="1">
                <a:solidFill>
                  <a:srgbClr val="C00000"/>
                </a:solidFill>
              </a:rPr>
              <a:t>personale</a:t>
            </a:r>
          </a:p>
        </p:txBody>
      </p:sp>
      <p:sp>
        <p:nvSpPr>
          <p:cNvPr id="3" name="Content Placeholder 2"/>
          <p:cNvSpPr>
            <a:spLocks noGrp="1"/>
          </p:cNvSpPr>
          <p:nvPr>
            <p:ph idx="1"/>
          </p:nvPr>
        </p:nvSpPr>
        <p:spPr>
          <a:xfrm>
            <a:off x="1206561" y="2120698"/>
            <a:ext cx="9844988" cy="4525963"/>
          </a:xfrm>
        </p:spPr>
        <p:txBody>
          <a:bodyPr/>
          <a:lstStyle/>
          <a:p>
            <a:pPr lvl="0"/>
            <a:r>
              <a:rPr lang="en-IE" b="1" dirty="0" err="1"/>
              <a:t>Ottimismo</a:t>
            </a:r>
            <a:r>
              <a:rPr lang="en-IE" b="1" dirty="0"/>
              <a:t>:</a:t>
            </a:r>
            <a:r>
              <a:rPr lang="en-IE" dirty="0"/>
              <a:t> </a:t>
            </a:r>
          </a:p>
          <a:p>
            <a:pPr lvl="0"/>
            <a:r>
              <a:rPr lang="en-IE" b="1" dirty="0"/>
              <a:t>Vision:</a:t>
            </a:r>
            <a:r>
              <a:rPr lang="en-IE" dirty="0"/>
              <a:t> </a:t>
            </a:r>
          </a:p>
          <a:p>
            <a:pPr lvl="0"/>
            <a:r>
              <a:rPr lang="en-IE" b="1" dirty="0" err="1"/>
              <a:t>Iniziativa</a:t>
            </a:r>
            <a:r>
              <a:rPr lang="en-IE" b="1" dirty="0"/>
              <a:t>:</a:t>
            </a:r>
            <a:r>
              <a:rPr lang="en-IE" dirty="0"/>
              <a:t> </a:t>
            </a:r>
          </a:p>
          <a:p>
            <a:r>
              <a:rPr lang="en-IE" b="1" dirty="0"/>
              <a:t>Desiderio di </a:t>
            </a:r>
            <a:r>
              <a:rPr lang="en-IE" b="1" dirty="0" err="1"/>
              <a:t>controllo</a:t>
            </a:r>
            <a:r>
              <a:rPr lang="en-IE" b="1" dirty="0"/>
              <a:t>:</a:t>
            </a:r>
            <a:r>
              <a:rPr lang="en-IE" dirty="0"/>
              <a:t> </a:t>
            </a:r>
          </a:p>
          <a:p>
            <a:pPr lvl="0"/>
            <a:r>
              <a:rPr lang="en-IE" b="1" dirty="0" err="1"/>
              <a:t>Persistenza</a:t>
            </a:r>
            <a:r>
              <a:rPr lang="en-IE" b="1" dirty="0"/>
              <a:t>:</a:t>
            </a:r>
            <a:r>
              <a:rPr lang="en-IE" dirty="0"/>
              <a:t> </a:t>
            </a:r>
          </a:p>
          <a:p>
            <a:r>
              <a:rPr lang="en-IE" b="1" dirty="0" err="1"/>
              <a:t>Gestione</a:t>
            </a:r>
            <a:r>
              <a:rPr lang="en-IE" b="1" dirty="0"/>
              <a:t> del </a:t>
            </a:r>
            <a:r>
              <a:rPr lang="en-IE" b="1" dirty="0" err="1"/>
              <a:t>rischio</a:t>
            </a:r>
            <a:r>
              <a:rPr lang="en-IE" b="1" dirty="0"/>
              <a:t>: </a:t>
            </a:r>
            <a:endParaRPr lang="en-IE" dirty="0"/>
          </a:p>
          <a:p>
            <a:pPr lvl="0"/>
            <a:r>
              <a:rPr lang="en-IE" b="1" dirty="0" err="1"/>
              <a:t>Resilienza</a:t>
            </a:r>
            <a:r>
              <a:rPr lang="en-IE" b="1" dirty="0"/>
              <a:t>:</a:t>
            </a: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US" sz="2800" b="1" dirty="0">
                <a:solidFill>
                  <a:srgbClr val="0B0AFD"/>
                </a:solidFill>
              </a:rPr>
              <a:t>Leadership e </a:t>
            </a:r>
            <a:r>
              <a:rPr lang="en-US" sz="2800" b="1" dirty="0" err="1">
                <a:solidFill>
                  <a:srgbClr val="0B0AFD"/>
                </a:solidFill>
              </a:rPr>
              <a:t>lavoro</a:t>
            </a:r>
            <a:r>
              <a:rPr lang="en-US" sz="2800" b="1" dirty="0">
                <a:solidFill>
                  <a:srgbClr val="0B0AFD"/>
                </a:solidFill>
              </a:rPr>
              <a:t> di </a:t>
            </a:r>
            <a:r>
              <a:rPr lang="en-US" sz="2800" b="1" dirty="0" err="1">
                <a:solidFill>
                  <a:srgbClr val="0B0AFD"/>
                </a:solidFill>
              </a:rPr>
              <a:t>squadra</a:t>
            </a:r>
            <a:r>
              <a:rPr lang="en-US" sz="2800" b="1" dirty="0">
                <a:solidFill>
                  <a:srgbClr val="0B0AFD"/>
                </a:solidFill>
              </a:rPr>
              <a:t> per le </a:t>
            </a:r>
            <a:r>
              <a:rPr lang="en-US" sz="2800" b="1" dirty="0" err="1">
                <a:solidFill>
                  <a:srgbClr val="0B0AFD"/>
                </a:solidFill>
              </a:rPr>
              <a:t>microimprese</a:t>
            </a:r>
            <a:endParaRPr lang="en-US" sz="2800" dirty="0" err="1">
              <a:solidFill>
                <a:srgbClr val="0B0AFD"/>
              </a:solidFill>
            </a:endParaRPr>
          </a:p>
          <a:p>
            <a:pPr algn="r" defTabSz="914400" fontAlgn="base">
              <a:spcBef>
                <a:spcPct val="0"/>
              </a:spcBef>
              <a:spcAft>
                <a:spcPct val="0"/>
              </a:spcAft>
              <a:defRPr/>
            </a:pPr>
            <a:endParaRPr lang="en-US" sz="2800" b="1" i="0" u="none" strike="noStrike" kern="1200" cap="none" spc="0" baseline="0" noProof="0" dirty="0">
              <a:solidFill>
                <a:srgbClr val="0B0AFD"/>
              </a:solidFill>
              <a:latin typeface="+mj-lt"/>
              <a:ea typeface="+mj-ea"/>
              <a:cs typeface="+mj-cs"/>
            </a:endParaRPr>
          </a:p>
        </p:txBody>
      </p:sp>
    </p:spTree>
    <p:extLst>
      <p:ext uri="{BB962C8B-B14F-4D97-AF65-F5344CB8AC3E}">
        <p14:creationId xmlns:p14="http://schemas.microsoft.com/office/powerpoint/2010/main" val="402252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4189</TotalTime>
  <Words>848</Words>
  <Application>Microsoft Office PowerPoint</Application>
  <PresentationFormat>Widescreen</PresentationFormat>
  <Paragraphs>170</Paragraphs>
  <Slides>24</Slides>
  <Notes>2</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1557</vt:lpstr>
      <vt:lpstr>Modulo N 6:  Costruire Competenze nelle Microimprese rurali </vt:lpstr>
      <vt:lpstr>Leadership e lavoro di squadra per le microimprese</vt:lpstr>
      <vt:lpstr>Leadership e lavoro di squadra per le microimprese </vt:lpstr>
      <vt:lpstr>Leadership e lavoro di squadra per le microimprese </vt:lpstr>
      <vt:lpstr>Competenze </vt:lpstr>
      <vt:lpstr>Competenze Tecniche</vt:lpstr>
      <vt:lpstr> Competenze Personali </vt:lpstr>
      <vt:lpstr>Caratteristiche Personali </vt:lpstr>
      <vt:lpstr>Forma mentis personale</vt:lpstr>
      <vt:lpstr>Abilità personali  dell'Imprenditore </vt:lpstr>
      <vt:lpstr>Abilità Personali dell'Imprenditore 1-4</vt:lpstr>
      <vt:lpstr>Abilità Personali dell'Imprenditore 5-9</vt:lpstr>
      <vt:lpstr>Abilità personali dell'Imprenditore 10-14</vt:lpstr>
      <vt:lpstr>Abilità Personali dell'Imprenditore 15-17</vt:lpstr>
      <vt:lpstr>Leadership e lavoro di squadra per le microimprese </vt:lpstr>
      <vt:lpstr> Cos'è il Capacity Building?</vt:lpstr>
      <vt:lpstr>Network Capacity Analysis?</vt:lpstr>
      <vt:lpstr>Creare una Strategia di Imprese Locale</vt:lpstr>
      <vt:lpstr>Educazione Imprenditoriale </vt:lpstr>
      <vt:lpstr>Leadership e lavoro di squadra per le microimprese   </vt:lpstr>
      <vt:lpstr>Educazione Imprenditoriale </vt:lpstr>
      <vt:lpstr>Vedi: Unità1 Networks come strumento per il capacity building</vt:lpstr>
      <vt:lpstr>Benefici del Networking</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irl</cp:lastModifiedBy>
  <cp:revision>584</cp:revision>
  <cp:lastPrinted>2017-05-04T12:44:09Z</cp:lastPrinted>
  <dcterms:created xsi:type="dcterms:W3CDTF">2016-01-12T16:45:47Z</dcterms:created>
  <dcterms:modified xsi:type="dcterms:W3CDTF">2018-01-15T15:38:26Z</dcterms:modified>
</cp:coreProperties>
</file>