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6"/>
  </p:notesMasterIdLst>
  <p:handoutMasterIdLst>
    <p:handoutMasterId r:id="rId27"/>
  </p:handoutMasterIdLst>
  <p:sldIdLst>
    <p:sldId id="430" r:id="rId2"/>
    <p:sldId id="425" r:id="rId3"/>
    <p:sldId id="427" r:id="rId4"/>
    <p:sldId id="429" r:id="rId5"/>
    <p:sldId id="416" r:id="rId6"/>
    <p:sldId id="417" r:id="rId7"/>
    <p:sldId id="418" r:id="rId8"/>
    <p:sldId id="408" r:id="rId9"/>
    <p:sldId id="409" r:id="rId10"/>
    <p:sldId id="410" r:id="rId11"/>
    <p:sldId id="411" r:id="rId12"/>
    <p:sldId id="412" r:id="rId13"/>
    <p:sldId id="413" r:id="rId14"/>
    <p:sldId id="414" r:id="rId15"/>
    <p:sldId id="415" r:id="rId16"/>
    <p:sldId id="381" r:id="rId17"/>
    <p:sldId id="392" r:id="rId18"/>
    <p:sldId id="419" r:id="rId19"/>
    <p:sldId id="420" r:id="rId20"/>
    <p:sldId id="421" r:id="rId21"/>
    <p:sldId id="422" r:id="rId22"/>
    <p:sldId id="423" r:id="rId23"/>
    <p:sldId id="398" r:id="rId24"/>
    <p:sldId id="431" r:id="rId2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FB89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3" autoAdjust="0"/>
    <p:restoredTop sz="94974" autoAdjust="0"/>
  </p:normalViewPr>
  <p:slideViewPr>
    <p:cSldViewPr snapToGrid="0">
      <p:cViewPr varScale="1">
        <p:scale>
          <a:sx n="73" d="100"/>
          <a:sy n="73" d="100"/>
        </p:scale>
        <p:origin x="-678"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notesViewPr>
    <p:cSldViewPr snapToGrid="0">
      <p:cViewPr varScale="1">
        <p:scale>
          <a:sx n="57" d="100"/>
          <a:sy n="57" d="100"/>
        </p:scale>
        <p:origin x="1810" y="5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16/12/2017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16/12/2017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fontAlgn="base"/>
            <a:r>
              <a:rPr lang="en-IE" b="1" dirty="0"/>
              <a:t>Optimism:</a:t>
            </a:r>
            <a:r>
              <a:rPr lang="en-IE" dirty="0"/>
              <a:t> Are you an </a:t>
            </a:r>
            <a:r>
              <a:rPr lang="en-IE" b="1" u="sng" dirty="0"/>
              <a:t>optimistic thinker?</a:t>
            </a:r>
            <a:r>
              <a:rPr lang="en-IE" dirty="0"/>
              <a:t>  Optimism is truly an asset, and it will help get you through the tough times that many entrepreneurs experience as they find a business model that works for them.</a:t>
            </a:r>
          </a:p>
          <a:p>
            <a:pPr lvl="0" fontAlgn="base"/>
            <a:r>
              <a:rPr lang="en-IE" b="1" dirty="0"/>
              <a:t>Vision:</a:t>
            </a:r>
            <a:r>
              <a:rPr lang="en-IE" dirty="0"/>
              <a:t> Can you easily see where things can be improved? Can you quickly grasp the "big picture," and explain this to others? And can you create a compelling vision of the future, and then </a:t>
            </a:r>
            <a:r>
              <a:rPr lang="en-IE" b="1" u="sng" dirty="0"/>
              <a:t>inspire other people</a:t>
            </a:r>
            <a:r>
              <a:rPr lang="en-IE" dirty="0"/>
              <a:t>  to engage with that vision?</a:t>
            </a:r>
          </a:p>
          <a:p>
            <a:pPr lvl="0" fontAlgn="base"/>
            <a:r>
              <a:rPr lang="en-IE" b="1" dirty="0"/>
              <a:t>Initiative:</a:t>
            </a:r>
            <a:r>
              <a:rPr lang="en-IE" dirty="0"/>
              <a:t> Do you have </a:t>
            </a:r>
            <a:r>
              <a:rPr lang="en-IE" b="1" u="sng" dirty="0"/>
              <a:t>initiative</a:t>
            </a:r>
            <a:r>
              <a:rPr lang="en-IE" dirty="0"/>
              <a:t> , and instinctively start problem-solving or business improvement projects?</a:t>
            </a:r>
          </a:p>
          <a:p>
            <a:pPr lvl="0" fontAlgn="base"/>
            <a:r>
              <a:rPr lang="en-IE" b="1" dirty="0"/>
              <a:t>Desire for Control:</a:t>
            </a:r>
            <a:r>
              <a:rPr lang="en-IE" dirty="0"/>
              <a:t> Do you enjoy being in charge and making decisions? Are you </a:t>
            </a:r>
            <a:r>
              <a:rPr lang="en-IE" b="1" u="sng" dirty="0"/>
              <a:t>motivated to lead</a:t>
            </a:r>
            <a:r>
              <a:rPr lang="en-IE" dirty="0"/>
              <a:t>  others?</a:t>
            </a:r>
          </a:p>
          <a:p>
            <a:pPr lvl="0" fontAlgn="base"/>
            <a:r>
              <a:rPr lang="en-IE" b="1" dirty="0"/>
              <a:t>Drive and Persistence:</a:t>
            </a:r>
            <a:r>
              <a:rPr lang="en-IE" dirty="0"/>
              <a:t> Are you </a:t>
            </a:r>
            <a:r>
              <a:rPr lang="en-IE" b="1" u="sng" dirty="0"/>
              <a:t>self-motivated</a:t>
            </a:r>
            <a:r>
              <a:rPr lang="en-IE" dirty="0"/>
              <a:t>  and energetic? And are you prepared to work hard, for a very long time, to realize your goals?</a:t>
            </a:r>
          </a:p>
          <a:p>
            <a:pPr lvl="0" fontAlgn="base"/>
            <a:r>
              <a:rPr lang="en-IE" b="1" dirty="0"/>
              <a:t>Risk Tolerance: </a:t>
            </a:r>
            <a:r>
              <a:rPr lang="en-IE" dirty="0"/>
              <a:t>Are you able to take risks, and </a:t>
            </a:r>
            <a:r>
              <a:rPr lang="en-IE" b="1" u="sng" dirty="0"/>
              <a:t>make decisions</a:t>
            </a:r>
            <a:r>
              <a:rPr lang="en-IE" dirty="0"/>
              <a:t>  when facts are uncertain?</a:t>
            </a:r>
          </a:p>
          <a:p>
            <a:pPr lvl="0" fontAlgn="base"/>
            <a:r>
              <a:rPr lang="en-IE" b="1" dirty="0"/>
              <a:t>Resilience:</a:t>
            </a:r>
            <a:r>
              <a:rPr lang="en-IE" dirty="0"/>
              <a:t> Are you </a:t>
            </a:r>
            <a:r>
              <a:rPr lang="en-IE" b="1" u="sng" dirty="0"/>
              <a:t>resilient</a:t>
            </a:r>
            <a:r>
              <a:rPr lang="en-IE" dirty="0"/>
              <a:t> , so that you can pick yourself up when things don't go as planned? And do you learn and grow from your mistakes and failures? (If you avoid taking action because you're afraid of failing, our article on </a:t>
            </a:r>
            <a:r>
              <a:rPr lang="en-IE" b="1" u="sng" dirty="0"/>
              <a:t>Overcoming Fear of Failure</a:t>
            </a:r>
            <a:r>
              <a:rPr lang="en-IE" dirty="0"/>
              <a:t>  can help you face your fears and move forward.)</a:t>
            </a:r>
          </a:p>
        </p:txBody>
      </p:sp>
      <p:sp>
        <p:nvSpPr>
          <p:cNvPr id="4" name="Slide Number Placeholder 3"/>
          <p:cNvSpPr>
            <a:spLocks noGrp="1"/>
          </p:cNvSpPr>
          <p:nvPr>
            <p:ph type="sldNum" sz="quarter" idx="10"/>
          </p:nvPr>
        </p:nvSpPr>
        <p:spPr/>
        <p:txBody>
          <a:bodyPr/>
          <a:lstStyle/>
          <a:p>
            <a:fld id="{28D29B66-A038-4162-BFCC-D303C9D413C7}" type="slidenum">
              <a:rPr lang="es-ES" smtClean="0"/>
              <a:pPr/>
              <a:t>9</a:t>
            </a:fld>
            <a:endParaRPr lang="es-ES"/>
          </a:p>
        </p:txBody>
      </p:sp>
    </p:spTree>
    <p:extLst>
      <p:ext uri="{BB962C8B-B14F-4D97-AF65-F5344CB8AC3E}">
        <p14:creationId xmlns:p14="http://schemas.microsoft.com/office/powerpoint/2010/main" xmlns="" val="1217242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entrepreneur.com/article/24232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oecd.org/site/cfecpr/38320458.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unctad.org/en/docs/ciimem1d9_en.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entrepreneur.com/article/243059"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www.lynda.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allbusinessbc.ca/article/five-benefits-networkin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err="1" smtClean="0"/>
              <a:t>Módulo</a:t>
            </a:r>
            <a:r>
              <a:rPr lang="en-US" sz="2800" b="1" dirty="0" smtClean="0"/>
              <a:t> </a:t>
            </a:r>
            <a:r>
              <a:rPr lang="en-US" sz="2800" b="1" dirty="0" smtClean="0">
                <a:solidFill>
                  <a:schemeClr val="tx1"/>
                </a:solidFill>
              </a:rPr>
              <a:t>6: </a:t>
            </a:r>
            <a:r>
              <a:rPr lang="en-IE" sz="2800" b="1" dirty="0" err="1" smtClean="0">
                <a:solidFill>
                  <a:srgbClr val="336600"/>
                </a:solidFill>
              </a:rPr>
              <a:t>Creando</a:t>
            </a:r>
            <a:r>
              <a:rPr lang="en-IE" sz="2800" b="1" dirty="0" smtClean="0">
                <a:solidFill>
                  <a:srgbClr val="336600"/>
                </a:solidFill>
              </a:rPr>
              <a:t> </a:t>
            </a:r>
            <a:r>
              <a:rPr lang="en-IE" sz="2800" b="1" dirty="0" err="1" smtClean="0">
                <a:solidFill>
                  <a:srgbClr val="336600"/>
                </a:solidFill>
              </a:rPr>
              <a:t>competencias</a:t>
            </a:r>
            <a:r>
              <a:rPr lang="en-IE" sz="2800" b="1" dirty="0" smtClean="0">
                <a:solidFill>
                  <a:srgbClr val="336600"/>
                </a:solidFill>
              </a:rPr>
              <a:t> en </a:t>
            </a:r>
            <a:r>
              <a:rPr lang="en-IE" sz="2800" b="1" dirty="0" err="1" smtClean="0">
                <a:solidFill>
                  <a:srgbClr val="336600"/>
                </a:solidFill>
              </a:rPr>
              <a:t>las</a:t>
            </a:r>
            <a:r>
              <a:rPr lang="en-IE" sz="2800" b="1" dirty="0" smtClean="0">
                <a:solidFill>
                  <a:srgbClr val="336600"/>
                </a:solidFill>
              </a:rPr>
              <a:t> </a:t>
            </a:r>
            <a:r>
              <a:rPr lang="en-IE" sz="2800" b="1" dirty="0" err="1" smtClean="0">
                <a:solidFill>
                  <a:srgbClr val="336600"/>
                </a:solidFill>
              </a:rPr>
              <a:t>microempresas</a:t>
            </a:r>
            <a:r>
              <a:rPr lang="en-IE" sz="2800" b="1" dirty="0" smtClean="0">
                <a:solidFill>
                  <a:srgbClr val="336600"/>
                </a:solidFill>
              </a:rPr>
              <a:t> </a:t>
            </a:r>
            <a:r>
              <a:rPr lang="en-IE" sz="2800" b="1" dirty="0" err="1" smtClean="0">
                <a:solidFill>
                  <a:srgbClr val="336600"/>
                </a:solidFill>
              </a:rPr>
              <a:t>rurales</a:t>
            </a:r>
            <a:endParaRPr lang="en-IE" sz="2800" b="1" dirty="0">
              <a:solidFill>
                <a:schemeClr val="tx1"/>
              </a:solidFill>
            </a:endParaRPr>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smtClean="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a:t>
            </a:r>
            <a:endParaRPr lang="en-IE" sz="3600" dirty="0" smtClean="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smtClean="0"/>
              <a:t>Preparado por el Consorcio para el proyecto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330" y="1277007"/>
            <a:ext cx="5036503" cy="1143000"/>
          </a:xfrm>
        </p:spPr>
        <p:txBody>
          <a:bodyPr/>
          <a:lstStyle/>
          <a:p>
            <a:pPr algn="l"/>
            <a:r>
              <a:rPr lang="en-IE" sz="3200" b="1" dirty="0" err="1" smtClean="0">
                <a:solidFill>
                  <a:srgbClr val="C00000"/>
                </a:solidFill>
              </a:rPr>
              <a:t>Habilidades</a:t>
            </a:r>
            <a:r>
              <a:rPr lang="en-IE" sz="3200" b="1" dirty="0" smtClean="0">
                <a:solidFill>
                  <a:srgbClr val="C00000"/>
                </a:solidFill>
              </a:rPr>
              <a:t> </a:t>
            </a:r>
            <a:r>
              <a:rPr lang="en-IE" sz="3200" b="1" dirty="0" err="1" smtClean="0">
                <a:solidFill>
                  <a:srgbClr val="C00000"/>
                </a:solidFill>
              </a:rPr>
              <a:t>Personales</a:t>
            </a:r>
            <a:r>
              <a:rPr lang="en-IE" sz="3200" b="1" dirty="0" smtClean="0">
                <a:solidFill>
                  <a:srgbClr val="C00000"/>
                </a:solidFill>
              </a:rPr>
              <a:t> del </a:t>
            </a:r>
            <a:r>
              <a:rPr lang="en-IE" sz="3200" b="1" dirty="0" err="1" smtClean="0">
                <a:solidFill>
                  <a:srgbClr val="C00000"/>
                </a:solidFill>
              </a:rPr>
              <a:t>Emprendedor</a:t>
            </a:r>
            <a:endParaRPr lang="en-IE" sz="3200" b="1" dirty="0">
              <a:solidFill>
                <a:srgbClr val="C00000"/>
              </a:solidFill>
            </a:endParaRPr>
          </a:p>
        </p:txBody>
      </p:sp>
      <p:sp>
        <p:nvSpPr>
          <p:cNvPr id="3" name="Content Placeholder 2"/>
          <p:cNvSpPr>
            <a:spLocks noGrp="1"/>
          </p:cNvSpPr>
          <p:nvPr>
            <p:ph idx="1"/>
          </p:nvPr>
        </p:nvSpPr>
        <p:spPr>
          <a:xfrm>
            <a:off x="662074" y="2483324"/>
            <a:ext cx="3859437" cy="3744074"/>
          </a:xfrm>
        </p:spPr>
        <p:txBody>
          <a:bodyPr/>
          <a:lstStyle/>
          <a:p>
            <a:pPr marL="0" indent="0">
              <a:buNone/>
            </a:pPr>
            <a:r>
              <a:rPr lang="en-IE" sz="2400" dirty="0" smtClean="0"/>
              <a:t>La </a:t>
            </a:r>
            <a:r>
              <a:rPr lang="en-IE" sz="2400" dirty="0" err="1" smtClean="0"/>
              <a:t>revista</a:t>
            </a:r>
            <a:r>
              <a:rPr lang="en-IE" sz="2400" dirty="0" smtClean="0"/>
              <a:t> </a:t>
            </a:r>
            <a:r>
              <a:rPr lang="en-IE" sz="2400" dirty="0"/>
              <a:t>Entrepreneurs </a:t>
            </a:r>
            <a:r>
              <a:rPr lang="en-IE" sz="2400" dirty="0" err="1"/>
              <a:t>Magasine</a:t>
            </a:r>
            <a:r>
              <a:rPr lang="en-IE" sz="2400" dirty="0"/>
              <a:t> </a:t>
            </a:r>
            <a:r>
              <a:rPr lang="en-IE" sz="2400" dirty="0" err="1" smtClean="0"/>
              <a:t>sugiere</a:t>
            </a:r>
            <a:r>
              <a:rPr lang="en-IE" sz="2400" dirty="0" smtClean="0"/>
              <a:t> </a:t>
            </a:r>
            <a:r>
              <a:rPr lang="en-IE" sz="2400" dirty="0" err="1" smtClean="0"/>
              <a:t>las</a:t>
            </a:r>
            <a:r>
              <a:rPr lang="en-IE" sz="2400" dirty="0" smtClean="0"/>
              <a:t> 17 </a:t>
            </a:r>
            <a:r>
              <a:rPr lang="en-IE" sz="2400" dirty="0" err="1" smtClean="0"/>
              <a:t>habilidades</a:t>
            </a:r>
            <a:r>
              <a:rPr lang="en-IE" sz="2400" dirty="0" smtClean="0"/>
              <a:t> </a:t>
            </a:r>
            <a:r>
              <a:rPr lang="en-IE" sz="2400" dirty="0" err="1" smtClean="0"/>
              <a:t>necesarias</a:t>
            </a:r>
            <a:r>
              <a:rPr lang="en-IE" sz="2400" dirty="0" smtClean="0"/>
              <a:t> </a:t>
            </a:r>
            <a:r>
              <a:rPr lang="en-IE" sz="2400" dirty="0" err="1" smtClean="0"/>
              <a:t>para</a:t>
            </a:r>
            <a:r>
              <a:rPr lang="en-IE" sz="2400" dirty="0" smtClean="0"/>
              <a:t> </a:t>
            </a:r>
            <a:r>
              <a:rPr lang="en-IE" sz="2400" dirty="0" err="1" smtClean="0"/>
              <a:t>tener</a:t>
            </a:r>
            <a:r>
              <a:rPr lang="en-IE" sz="2400" dirty="0" smtClean="0"/>
              <a:t> </a:t>
            </a:r>
            <a:r>
              <a:rPr lang="en-IE" sz="2400" dirty="0" err="1" smtClean="0"/>
              <a:t>éxito</a:t>
            </a:r>
            <a:r>
              <a:rPr lang="en-IE" sz="2400" dirty="0" smtClean="0"/>
              <a:t> </a:t>
            </a:r>
            <a:r>
              <a:rPr lang="en-IE" sz="2400" dirty="0" err="1" smtClean="0"/>
              <a:t>como</a:t>
            </a:r>
            <a:r>
              <a:rPr lang="en-IE" sz="2400" dirty="0" smtClean="0"/>
              <a:t> </a:t>
            </a:r>
            <a:r>
              <a:rPr lang="en-IE" sz="2400" dirty="0" err="1" smtClean="0"/>
              <a:t>emprendedor</a:t>
            </a:r>
            <a:r>
              <a:rPr lang="en-IE" sz="2400" dirty="0" smtClean="0"/>
              <a:t> (</a:t>
            </a:r>
            <a:r>
              <a:rPr lang="en-IE" sz="2400" dirty="0" err="1" smtClean="0"/>
              <a:t>Ver</a:t>
            </a:r>
            <a:r>
              <a:rPr lang="en-IE" sz="2400" dirty="0" smtClean="0"/>
              <a:t> </a:t>
            </a:r>
            <a:r>
              <a:rPr lang="en-IE" sz="2400" dirty="0">
                <a:hlinkClick r:id="rId2"/>
              </a:rPr>
              <a:t>https://www.entrepreneur.com/article/242327</a:t>
            </a:r>
            <a:r>
              <a:rPr lang="en-IE" sz="2400" dirty="0" smtClean="0"/>
              <a:t>)</a:t>
            </a:r>
            <a:endParaRPr lang="en-IE" sz="2400"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pic>
        <p:nvPicPr>
          <p:cNvPr id="5" name="Picture 4"/>
          <p:cNvPicPr>
            <a:picLocks noChangeAspect="1"/>
          </p:cNvPicPr>
          <p:nvPr/>
        </p:nvPicPr>
        <p:blipFill>
          <a:blip r:embed="rId3"/>
          <a:stretch>
            <a:fillRect/>
          </a:stretch>
        </p:blipFill>
        <p:spPr>
          <a:xfrm>
            <a:off x="5101619" y="1143000"/>
            <a:ext cx="6912960" cy="4922134"/>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6968193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087854"/>
            <a:ext cx="10972800" cy="1143000"/>
          </a:xfrm>
        </p:spPr>
        <p:txBody>
          <a:bodyPr/>
          <a:lstStyle/>
          <a:p>
            <a:pPr algn="l"/>
            <a:r>
              <a:rPr lang="en-IE" sz="3200" b="1" dirty="0" err="1" smtClean="0">
                <a:solidFill>
                  <a:srgbClr val="C00000"/>
                </a:solidFill>
              </a:rPr>
              <a:t>Habilidades</a:t>
            </a:r>
            <a:r>
              <a:rPr lang="en-IE" sz="3200" b="1" dirty="0" smtClean="0">
                <a:solidFill>
                  <a:srgbClr val="C00000"/>
                </a:solidFill>
              </a:rPr>
              <a:t> </a:t>
            </a:r>
            <a:r>
              <a:rPr lang="en-IE" sz="3200" b="1" dirty="0" err="1" smtClean="0">
                <a:solidFill>
                  <a:srgbClr val="C00000"/>
                </a:solidFill>
              </a:rPr>
              <a:t>Personales</a:t>
            </a:r>
            <a:r>
              <a:rPr lang="en-IE" sz="3200" b="1" dirty="0" smtClean="0">
                <a:solidFill>
                  <a:srgbClr val="C00000"/>
                </a:solidFill>
              </a:rPr>
              <a:t> del </a:t>
            </a:r>
            <a:r>
              <a:rPr lang="en-IE" sz="3200" b="1" dirty="0" err="1" smtClean="0">
                <a:solidFill>
                  <a:srgbClr val="C00000"/>
                </a:solidFill>
              </a:rPr>
              <a:t>Emprendedor</a:t>
            </a:r>
            <a:r>
              <a:rPr lang="en-IE" sz="3200" b="1" dirty="0" smtClean="0">
                <a:solidFill>
                  <a:srgbClr val="C00000"/>
                </a:solidFill>
              </a:rPr>
              <a:t> </a:t>
            </a:r>
            <a:r>
              <a:rPr lang="en-IE" sz="3200" b="1" dirty="0">
                <a:solidFill>
                  <a:srgbClr val="C00000"/>
                </a:solidFill>
              </a:rPr>
              <a:t>1-4</a:t>
            </a:r>
          </a:p>
        </p:txBody>
      </p:sp>
      <p:sp>
        <p:nvSpPr>
          <p:cNvPr id="3" name="Content Placeholder 2"/>
          <p:cNvSpPr>
            <a:spLocks noGrp="1"/>
          </p:cNvSpPr>
          <p:nvPr>
            <p:ph idx="1"/>
          </p:nvPr>
        </p:nvSpPr>
        <p:spPr>
          <a:xfrm>
            <a:off x="583246" y="2152231"/>
            <a:ext cx="10972800" cy="3949025"/>
          </a:xfrm>
        </p:spPr>
        <p:txBody>
          <a:bodyPr/>
          <a:lstStyle/>
          <a:p>
            <a:pPr>
              <a:lnSpc>
                <a:spcPct val="150000"/>
              </a:lnSpc>
            </a:pPr>
            <a:r>
              <a:rPr lang="en-IE" b="1" dirty="0"/>
              <a:t>1. </a:t>
            </a:r>
            <a:r>
              <a:rPr lang="en-IE" b="1" dirty="0" smtClean="0"/>
              <a:t>La </a:t>
            </a:r>
            <a:r>
              <a:rPr lang="en-IE" b="1" dirty="0" err="1" smtClean="0"/>
              <a:t>capacidad</a:t>
            </a:r>
            <a:r>
              <a:rPr lang="en-IE" b="1" dirty="0" smtClean="0"/>
              <a:t> de </a:t>
            </a:r>
            <a:r>
              <a:rPr lang="en-IE" b="1" dirty="0" err="1" smtClean="0"/>
              <a:t>gestionar</a:t>
            </a:r>
            <a:r>
              <a:rPr lang="en-IE" b="1" dirty="0" smtClean="0"/>
              <a:t> </a:t>
            </a:r>
            <a:r>
              <a:rPr lang="en-IE" b="1" dirty="0" err="1" smtClean="0"/>
              <a:t>dinero</a:t>
            </a:r>
            <a:r>
              <a:rPr lang="en-IE" b="1" dirty="0" smtClean="0"/>
              <a:t>.</a:t>
            </a:r>
            <a:endParaRPr lang="en-IE" b="1" dirty="0"/>
          </a:p>
          <a:p>
            <a:pPr>
              <a:lnSpc>
                <a:spcPct val="150000"/>
              </a:lnSpc>
            </a:pPr>
            <a:r>
              <a:rPr lang="en-IE" b="1" dirty="0"/>
              <a:t>2. </a:t>
            </a:r>
            <a:r>
              <a:rPr lang="en-IE" b="1" dirty="0" smtClean="0"/>
              <a:t>La </a:t>
            </a:r>
            <a:r>
              <a:rPr lang="en-IE" b="1" dirty="0" err="1" smtClean="0"/>
              <a:t>capacidad</a:t>
            </a:r>
            <a:r>
              <a:rPr lang="en-IE" b="1" dirty="0" smtClean="0"/>
              <a:t> de </a:t>
            </a:r>
            <a:r>
              <a:rPr lang="en-IE" b="1" dirty="0" err="1" smtClean="0"/>
              <a:t>conseguir</a:t>
            </a:r>
            <a:r>
              <a:rPr lang="en-IE" b="1" dirty="0" smtClean="0"/>
              <a:t> </a:t>
            </a:r>
            <a:r>
              <a:rPr lang="en-IE" b="1" dirty="0" err="1" smtClean="0"/>
              <a:t>dinero</a:t>
            </a:r>
            <a:r>
              <a:rPr lang="en-IE" b="1" dirty="0" smtClean="0"/>
              <a:t>.</a:t>
            </a:r>
            <a:endParaRPr lang="en-IE" b="1" dirty="0"/>
          </a:p>
          <a:p>
            <a:pPr>
              <a:lnSpc>
                <a:spcPct val="150000"/>
              </a:lnSpc>
            </a:pPr>
            <a:r>
              <a:rPr lang="en-IE" b="1" dirty="0"/>
              <a:t>3: </a:t>
            </a:r>
            <a:r>
              <a:rPr lang="en-IE" b="1" dirty="0" smtClean="0"/>
              <a:t>La </a:t>
            </a:r>
            <a:r>
              <a:rPr lang="en-IE" b="1" dirty="0" err="1" smtClean="0"/>
              <a:t>capacidad</a:t>
            </a:r>
            <a:r>
              <a:rPr lang="en-IE" b="1" dirty="0" smtClean="0"/>
              <a:t> de </a:t>
            </a:r>
            <a:r>
              <a:rPr lang="en-IE" b="1" dirty="0" err="1" smtClean="0"/>
              <a:t>aliviar</a:t>
            </a:r>
            <a:r>
              <a:rPr lang="en-IE" b="1" dirty="0" smtClean="0"/>
              <a:t> el </a:t>
            </a:r>
            <a:r>
              <a:rPr lang="en-IE" b="1" dirty="0" err="1" smtClean="0"/>
              <a:t>estrés</a:t>
            </a:r>
            <a:r>
              <a:rPr lang="en-IE" b="1" dirty="0" smtClean="0"/>
              <a:t>.</a:t>
            </a:r>
            <a:endParaRPr lang="en-IE" b="1" dirty="0"/>
          </a:p>
          <a:p>
            <a:pPr>
              <a:lnSpc>
                <a:spcPct val="150000"/>
              </a:lnSpc>
            </a:pPr>
            <a:r>
              <a:rPr lang="en-IE" b="1" dirty="0"/>
              <a:t>4. </a:t>
            </a:r>
            <a:r>
              <a:rPr lang="en-IE" b="1" dirty="0" smtClean="0"/>
              <a:t>La </a:t>
            </a:r>
            <a:r>
              <a:rPr lang="en-IE" b="1" dirty="0" err="1" smtClean="0"/>
              <a:t>capacidad</a:t>
            </a:r>
            <a:r>
              <a:rPr lang="en-IE" b="1" dirty="0" smtClean="0"/>
              <a:t> de ser </a:t>
            </a:r>
            <a:r>
              <a:rPr lang="en-IE" b="1" dirty="0" err="1" smtClean="0"/>
              <a:t>productivo</a:t>
            </a:r>
            <a:r>
              <a:rPr lang="en-IE" b="1" dirty="0" smtClean="0"/>
              <a:t>.</a:t>
            </a:r>
            <a:endParaRPr lang="en-IE" b="1"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3799569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072088"/>
            <a:ext cx="10972800" cy="1143000"/>
          </a:xfrm>
        </p:spPr>
        <p:txBody>
          <a:bodyPr/>
          <a:lstStyle/>
          <a:p>
            <a:pPr algn="l"/>
            <a:r>
              <a:rPr lang="en-IE" sz="3200" b="1" dirty="0" err="1" smtClean="0">
                <a:solidFill>
                  <a:srgbClr val="C00000"/>
                </a:solidFill>
              </a:rPr>
              <a:t>Habilidades</a:t>
            </a:r>
            <a:r>
              <a:rPr lang="en-IE" sz="3200" b="1" dirty="0" smtClean="0">
                <a:solidFill>
                  <a:srgbClr val="C00000"/>
                </a:solidFill>
              </a:rPr>
              <a:t> </a:t>
            </a:r>
            <a:r>
              <a:rPr lang="en-IE" sz="3200" b="1" dirty="0" err="1" smtClean="0">
                <a:solidFill>
                  <a:srgbClr val="C00000"/>
                </a:solidFill>
              </a:rPr>
              <a:t>Personales</a:t>
            </a:r>
            <a:r>
              <a:rPr lang="en-IE" sz="3200" b="1" dirty="0" smtClean="0">
                <a:solidFill>
                  <a:srgbClr val="C00000"/>
                </a:solidFill>
              </a:rPr>
              <a:t> del </a:t>
            </a:r>
            <a:r>
              <a:rPr lang="en-IE" sz="3200" b="1" dirty="0" err="1" smtClean="0">
                <a:solidFill>
                  <a:srgbClr val="C00000"/>
                </a:solidFill>
              </a:rPr>
              <a:t>Emprendedor</a:t>
            </a:r>
            <a:r>
              <a:rPr lang="en-IE" sz="3200" b="1" dirty="0" smtClean="0">
                <a:solidFill>
                  <a:srgbClr val="C00000"/>
                </a:solidFill>
              </a:rPr>
              <a:t> 5-9</a:t>
            </a:r>
            <a:endParaRPr lang="en-IE" sz="3200" b="1" dirty="0">
              <a:solidFill>
                <a:srgbClr val="C00000"/>
              </a:solidFill>
            </a:endParaRPr>
          </a:p>
        </p:txBody>
      </p:sp>
      <p:sp>
        <p:nvSpPr>
          <p:cNvPr id="3" name="Content Placeholder 2"/>
          <p:cNvSpPr>
            <a:spLocks noGrp="1"/>
          </p:cNvSpPr>
          <p:nvPr>
            <p:ph idx="1"/>
          </p:nvPr>
        </p:nvSpPr>
        <p:spPr>
          <a:xfrm>
            <a:off x="614777" y="2111313"/>
            <a:ext cx="10972800" cy="4068763"/>
          </a:xfrm>
        </p:spPr>
        <p:txBody>
          <a:bodyPr/>
          <a:lstStyle/>
          <a:p>
            <a:pPr>
              <a:lnSpc>
                <a:spcPct val="150000"/>
              </a:lnSpc>
            </a:pPr>
            <a:r>
              <a:rPr lang="en-IE" sz="2800" b="1" dirty="0"/>
              <a:t>5. </a:t>
            </a:r>
            <a:r>
              <a:rPr lang="en-IE" sz="2800" b="1" dirty="0" smtClean="0"/>
              <a:t>La </a:t>
            </a:r>
            <a:r>
              <a:rPr lang="en-IE" sz="2800" b="1" dirty="0" err="1" smtClean="0"/>
              <a:t>capacidad</a:t>
            </a:r>
            <a:r>
              <a:rPr lang="en-IE" sz="2800" b="1" dirty="0" smtClean="0"/>
              <a:t> de </a:t>
            </a:r>
            <a:r>
              <a:rPr lang="en-IE" sz="2800" b="1" dirty="0" err="1" smtClean="0"/>
              <a:t>hacer</a:t>
            </a:r>
            <a:r>
              <a:rPr lang="en-IE" sz="2800" b="1" dirty="0" smtClean="0"/>
              <a:t> amigos </a:t>
            </a:r>
            <a:r>
              <a:rPr lang="en-IE" sz="2800" b="1" dirty="0" err="1" smtClean="0"/>
              <a:t>emprendedores</a:t>
            </a:r>
            <a:r>
              <a:rPr lang="en-IE" sz="2800" b="1" dirty="0" smtClean="0"/>
              <a:t>.</a:t>
            </a:r>
            <a:endParaRPr lang="en-IE" sz="2800" b="1" dirty="0"/>
          </a:p>
          <a:p>
            <a:pPr>
              <a:lnSpc>
                <a:spcPct val="150000"/>
              </a:lnSpc>
            </a:pPr>
            <a:r>
              <a:rPr lang="en-IE" sz="2800" b="1" dirty="0"/>
              <a:t>6. </a:t>
            </a:r>
            <a:r>
              <a:rPr lang="en-IE" sz="2800" b="1" dirty="0" smtClean="0"/>
              <a:t>La </a:t>
            </a:r>
            <a:r>
              <a:rPr lang="en-IE" sz="2800" b="1" dirty="0" err="1" smtClean="0"/>
              <a:t>capacidad</a:t>
            </a:r>
            <a:r>
              <a:rPr lang="en-IE" sz="2800" b="1" dirty="0" smtClean="0"/>
              <a:t> de </a:t>
            </a:r>
            <a:r>
              <a:rPr lang="en-IE" sz="2800" b="1" dirty="0" err="1" smtClean="0"/>
              <a:t>identificar</a:t>
            </a:r>
            <a:r>
              <a:rPr lang="en-IE" sz="2800" b="1" dirty="0" smtClean="0"/>
              <a:t> </a:t>
            </a:r>
            <a:r>
              <a:rPr lang="en-IE" sz="2800" b="1" dirty="0" err="1" smtClean="0"/>
              <a:t>fortalezas</a:t>
            </a:r>
            <a:r>
              <a:rPr lang="en-IE" sz="2800" b="1" dirty="0" smtClean="0"/>
              <a:t> y </a:t>
            </a:r>
            <a:r>
              <a:rPr lang="en-IE" sz="2800" b="1" dirty="0" err="1" smtClean="0"/>
              <a:t>debilidades</a:t>
            </a:r>
            <a:r>
              <a:rPr lang="en-IE" sz="2800" b="1" dirty="0" smtClean="0"/>
              <a:t>.</a:t>
            </a:r>
            <a:endParaRPr lang="en-IE" sz="2800" b="1" dirty="0"/>
          </a:p>
          <a:p>
            <a:pPr>
              <a:lnSpc>
                <a:spcPct val="150000"/>
              </a:lnSpc>
            </a:pPr>
            <a:r>
              <a:rPr lang="en-IE" sz="2800" b="1" dirty="0"/>
              <a:t>7. </a:t>
            </a:r>
            <a:r>
              <a:rPr lang="en-IE" sz="2800" b="1" dirty="0" smtClean="0"/>
              <a:t>La </a:t>
            </a:r>
            <a:r>
              <a:rPr lang="en-IE" sz="2800" b="1" dirty="0" err="1" smtClean="0"/>
              <a:t>capacidad</a:t>
            </a:r>
            <a:r>
              <a:rPr lang="en-IE" sz="2800" b="1" dirty="0" smtClean="0"/>
              <a:t> de </a:t>
            </a:r>
            <a:r>
              <a:rPr lang="en-IE" sz="2800" b="1" dirty="0" err="1" smtClean="0"/>
              <a:t>contratar</a:t>
            </a:r>
            <a:r>
              <a:rPr lang="en-IE" sz="2800" b="1" dirty="0" smtClean="0"/>
              <a:t> personal </a:t>
            </a:r>
            <a:r>
              <a:rPr lang="en-IE" sz="2800" b="1" dirty="0" err="1" smtClean="0"/>
              <a:t>eficaz</a:t>
            </a:r>
            <a:r>
              <a:rPr lang="en-IE" sz="2800" b="1" dirty="0" smtClean="0"/>
              <a:t>.</a:t>
            </a:r>
            <a:endParaRPr lang="en-IE" sz="2800" b="1" dirty="0"/>
          </a:p>
          <a:p>
            <a:pPr>
              <a:lnSpc>
                <a:spcPct val="150000"/>
              </a:lnSpc>
            </a:pPr>
            <a:r>
              <a:rPr lang="en-IE" sz="2800" b="1" dirty="0"/>
              <a:t>8. </a:t>
            </a:r>
            <a:r>
              <a:rPr lang="en-IE" sz="2800" b="1" dirty="0" smtClean="0"/>
              <a:t>La </a:t>
            </a:r>
            <a:r>
              <a:rPr lang="en-IE" sz="2800" b="1" dirty="0" err="1" smtClean="0"/>
              <a:t>capacidad</a:t>
            </a:r>
            <a:r>
              <a:rPr lang="en-IE" sz="2800" b="1" dirty="0" smtClean="0"/>
              <a:t> de </a:t>
            </a:r>
            <a:r>
              <a:rPr lang="en-IE" sz="2800" b="1" dirty="0" err="1" smtClean="0"/>
              <a:t>formar</a:t>
            </a:r>
            <a:r>
              <a:rPr lang="en-IE" sz="2800" b="1" dirty="0" smtClean="0"/>
              <a:t> al </a:t>
            </a:r>
            <a:r>
              <a:rPr lang="en-IE" sz="2800" b="1" dirty="0" err="1" smtClean="0"/>
              <a:t>nuevo</a:t>
            </a:r>
            <a:r>
              <a:rPr lang="en-IE" sz="2800" b="1" dirty="0" smtClean="0"/>
              <a:t> personal.</a:t>
            </a:r>
            <a:endParaRPr lang="en-IE" sz="2800" b="1" dirty="0"/>
          </a:p>
          <a:p>
            <a:pPr>
              <a:lnSpc>
                <a:spcPct val="150000"/>
              </a:lnSpc>
            </a:pPr>
            <a:r>
              <a:rPr lang="en-IE" sz="2800" b="1" dirty="0"/>
              <a:t>9. </a:t>
            </a:r>
            <a:r>
              <a:rPr lang="en-IE" sz="2800" b="1" dirty="0" smtClean="0"/>
              <a:t>La </a:t>
            </a:r>
            <a:r>
              <a:rPr lang="en-IE" sz="2800" b="1" dirty="0" err="1" smtClean="0"/>
              <a:t>capacidad</a:t>
            </a:r>
            <a:r>
              <a:rPr lang="en-IE" sz="2800" b="1" dirty="0" smtClean="0"/>
              <a:t> de </a:t>
            </a:r>
            <a:r>
              <a:rPr lang="en-IE" sz="2800" b="1" dirty="0" err="1" smtClean="0"/>
              <a:t>administrar</a:t>
            </a:r>
            <a:r>
              <a:rPr lang="en-IE" sz="2800" b="1" dirty="0" smtClean="0"/>
              <a:t> el personal.</a:t>
            </a:r>
            <a:endParaRPr lang="en-IE"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321580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267" y="1072088"/>
            <a:ext cx="10972800" cy="1143000"/>
          </a:xfrm>
        </p:spPr>
        <p:txBody>
          <a:bodyPr/>
          <a:lstStyle/>
          <a:p>
            <a:pPr algn="l"/>
            <a:r>
              <a:rPr lang="en-IE" sz="3200" b="1" dirty="0" err="1" smtClean="0">
                <a:solidFill>
                  <a:srgbClr val="C00000"/>
                </a:solidFill>
              </a:rPr>
              <a:t>Habilidades</a:t>
            </a:r>
            <a:r>
              <a:rPr lang="en-IE" sz="3200" b="1" dirty="0" smtClean="0">
                <a:solidFill>
                  <a:srgbClr val="C00000"/>
                </a:solidFill>
              </a:rPr>
              <a:t> </a:t>
            </a:r>
            <a:r>
              <a:rPr lang="en-IE" sz="3200" b="1" dirty="0" err="1" smtClean="0">
                <a:solidFill>
                  <a:srgbClr val="C00000"/>
                </a:solidFill>
              </a:rPr>
              <a:t>Personales</a:t>
            </a:r>
            <a:r>
              <a:rPr lang="en-IE" sz="3200" b="1" dirty="0" smtClean="0">
                <a:solidFill>
                  <a:srgbClr val="C00000"/>
                </a:solidFill>
              </a:rPr>
              <a:t> del </a:t>
            </a:r>
            <a:r>
              <a:rPr lang="en-IE" sz="3200" b="1" dirty="0" err="1" smtClean="0">
                <a:solidFill>
                  <a:srgbClr val="C00000"/>
                </a:solidFill>
              </a:rPr>
              <a:t>Emprendedor</a:t>
            </a:r>
            <a:r>
              <a:rPr lang="en-IE" sz="3200" b="1" dirty="0" smtClean="0">
                <a:solidFill>
                  <a:srgbClr val="C00000"/>
                </a:solidFill>
              </a:rPr>
              <a:t> 10-14</a:t>
            </a:r>
            <a:endParaRPr lang="en-IE" sz="3200" b="1" dirty="0">
              <a:solidFill>
                <a:srgbClr val="C00000"/>
              </a:solidFill>
            </a:endParaRPr>
          </a:p>
        </p:txBody>
      </p:sp>
      <p:sp>
        <p:nvSpPr>
          <p:cNvPr id="3" name="Content Placeholder 2"/>
          <p:cNvSpPr>
            <a:spLocks noGrp="1"/>
          </p:cNvSpPr>
          <p:nvPr>
            <p:ph idx="1"/>
          </p:nvPr>
        </p:nvSpPr>
        <p:spPr>
          <a:xfrm>
            <a:off x="391886" y="1994575"/>
            <a:ext cx="11179926" cy="4525963"/>
          </a:xfrm>
        </p:spPr>
        <p:txBody>
          <a:bodyPr/>
          <a:lstStyle/>
          <a:p>
            <a:pPr>
              <a:lnSpc>
                <a:spcPct val="150000"/>
              </a:lnSpc>
            </a:pPr>
            <a:r>
              <a:rPr lang="en-IE" b="1" dirty="0"/>
              <a:t>10. </a:t>
            </a:r>
            <a:r>
              <a:rPr lang="en-IE" b="1" dirty="0" smtClean="0"/>
              <a:t>La </a:t>
            </a:r>
            <a:r>
              <a:rPr lang="en-IE" b="1" dirty="0" err="1" smtClean="0"/>
              <a:t>capacidad</a:t>
            </a:r>
            <a:r>
              <a:rPr lang="en-IE" b="1" dirty="0" smtClean="0"/>
              <a:t> de </a:t>
            </a:r>
            <a:r>
              <a:rPr lang="en-IE" b="1" dirty="0" err="1" smtClean="0"/>
              <a:t>realizar</a:t>
            </a:r>
            <a:r>
              <a:rPr lang="en-IE" b="1" dirty="0" smtClean="0"/>
              <a:t> SEO </a:t>
            </a:r>
            <a:r>
              <a:rPr lang="en-IE" b="1" dirty="0" err="1" smtClean="0"/>
              <a:t>básico</a:t>
            </a:r>
            <a:r>
              <a:rPr lang="en-IE" b="1" dirty="0" smtClean="0"/>
              <a:t>.</a:t>
            </a:r>
            <a:endParaRPr lang="en-IE" b="1" dirty="0"/>
          </a:p>
          <a:p>
            <a:pPr>
              <a:lnSpc>
                <a:spcPct val="150000"/>
              </a:lnSpc>
            </a:pPr>
            <a:r>
              <a:rPr lang="en-IE" b="1" dirty="0"/>
              <a:t>11. </a:t>
            </a:r>
            <a:r>
              <a:rPr lang="en-IE" b="1" dirty="0" smtClean="0"/>
              <a:t>La </a:t>
            </a:r>
            <a:r>
              <a:rPr lang="en-IE" b="1" dirty="0" err="1" smtClean="0"/>
              <a:t>capacidad</a:t>
            </a:r>
            <a:r>
              <a:rPr lang="en-IE" b="1" dirty="0" smtClean="0"/>
              <a:t> de </a:t>
            </a:r>
            <a:r>
              <a:rPr lang="en-IE" b="1" dirty="0" err="1" smtClean="0"/>
              <a:t>hacer</a:t>
            </a:r>
            <a:r>
              <a:rPr lang="en-IE" b="1" dirty="0" smtClean="0"/>
              <a:t> </a:t>
            </a:r>
            <a:r>
              <a:rPr lang="en-IE" b="1" dirty="0" err="1" smtClean="0"/>
              <a:t>una</a:t>
            </a:r>
            <a:r>
              <a:rPr lang="en-IE" b="1" dirty="0" smtClean="0"/>
              <a:t> </a:t>
            </a:r>
            <a:r>
              <a:rPr lang="en-IE" b="1" dirty="0" err="1" smtClean="0"/>
              <a:t>prueba</a:t>
            </a:r>
            <a:r>
              <a:rPr lang="en-IE" b="1" dirty="0" smtClean="0"/>
              <a:t> </a:t>
            </a:r>
            <a:r>
              <a:rPr lang="en-IE" b="1" dirty="0" err="1" smtClean="0"/>
              <a:t>dividida</a:t>
            </a:r>
            <a:r>
              <a:rPr lang="en-IE" b="1" dirty="0" smtClean="0"/>
              <a:t> A/B.</a:t>
            </a:r>
            <a:endParaRPr lang="en-IE" b="1" dirty="0"/>
          </a:p>
          <a:p>
            <a:pPr>
              <a:lnSpc>
                <a:spcPct val="150000"/>
              </a:lnSpc>
            </a:pPr>
            <a:r>
              <a:rPr lang="en-IE" b="1" dirty="0"/>
              <a:t>12. </a:t>
            </a:r>
            <a:r>
              <a:rPr lang="en-IE" b="1" dirty="0" smtClean="0"/>
              <a:t>La </a:t>
            </a:r>
            <a:r>
              <a:rPr lang="en-IE" b="1" dirty="0" err="1" smtClean="0"/>
              <a:t>capacidad</a:t>
            </a:r>
            <a:r>
              <a:rPr lang="en-IE" b="1" dirty="0" smtClean="0"/>
              <a:t> de </a:t>
            </a:r>
            <a:r>
              <a:rPr lang="en-IE" b="1" dirty="0" err="1" smtClean="0"/>
              <a:t>conectarse</a:t>
            </a:r>
            <a:r>
              <a:rPr lang="en-IE" b="1" dirty="0" smtClean="0"/>
              <a:t> a </a:t>
            </a:r>
            <a:r>
              <a:rPr lang="en-IE" b="1" dirty="0" err="1" smtClean="0"/>
              <a:t>redes</a:t>
            </a:r>
            <a:r>
              <a:rPr lang="en-IE" b="1" dirty="0" smtClean="0"/>
              <a:t> </a:t>
            </a:r>
            <a:r>
              <a:rPr lang="en-IE" b="1" dirty="0" err="1" smtClean="0"/>
              <a:t>sociales</a:t>
            </a:r>
            <a:r>
              <a:rPr lang="en-IE" b="1" dirty="0" smtClean="0"/>
              <a:t>.</a:t>
            </a:r>
            <a:endParaRPr lang="en-IE" b="1" dirty="0"/>
          </a:p>
          <a:p>
            <a:pPr>
              <a:lnSpc>
                <a:spcPct val="150000"/>
              </a:lnSpc>
            </a:pPr>
            <a:r>
              <a:rPr lang="en-IE" b="1" dirty="0"/>
              <a:t>13. </a:t>
            </a:r>
            <a:r>
              <a:rPr lang="en-IE" b="1" dirty="0" smtClean="0"/>
              <a:t>La </a:t>
            </a:r>
            <a:r>
              <a:rPr lang="en-IE" b="1" dirty="0" err="1" smtClean="0"/>
              <a:t>capacidad</a:t>
            </a:r>
            <a:r>
              <a:rPr lang="en-IE" b="1" dirty="0" smtClean="0"/>
              <a:t> de </a:t>
            </a:r>
            <a:r>
              <a:rPr lang="en-IE" b="1" dirty="0" err="1" smtClean="0"/>
              <a:t>centrarse</a:t>
            </a:r>
            <a:r>
              <a:rPr lang="en-IE" b="1" dirty="0" smtClean="0"/>
              <a:t> en los </a:t>
            </a:r>
            <a:r>
              <a:rPr lang="en-IE" b="1" dirty="0" err="1" smtClean="0"/>
              <a:t>clientes</a:t>
            </a:r>
            <a:r>
              <a:rPr lang="en-IE" b="1" dirty="0" smtClean="0"/>
              <a:t>.</a:t>
            </a:r>
            <a:endParaRPr lang="en-IE" b="1" dirty="0"/>
          </a:p>
          <a:p>
            <a:pPr>
              <a:lnSpc>
                <a:spcPct val="150000"/>
              </a:lnSpc>
            </a:pPr>
            <a:r>
              <a:rPr lang="en-IE" b="1" dirty="0"/>
              <a:t>14. </a:t>
            </a:r>
            <a:r>
              <a:rPr lang="en-IE" b="1" dirty="0" smtClean="0"/>
              <a:t>La </a:t>
            </a:r>
            <a:r>
              <a:rPr lang="en-IE" b="1" dirty="0" err="1" smtClean="0"/>
              <a:t>capacidad</a:t>
            </a:r>
            <a:r>
              <a:rPr lang="en-IE" b="1" dirty="0" smtClean="0"/>
              <a:t> de </a:t>
            </a:r>
            <a:r>
              <a:rPr lang="en-IE" b="1" dirty="0" err="1" smtClean="0"/>
              <a:t>cerrar</a:t>
            </a:r>
            <a:r>
              <a:rPr lang="en-IE" b="1" dirty="0" smtClean="0"/>
              <a:t> </a:t>
            </a:r>
            <a:r>
              <a:rPr lang="en-IE" b="1" dirty="0" err="1" smtClean="0"/>
              <a:t>ventas</a:t>
            </a:r>
            <a:r>
              <a:rPr lang="en-IE" b="1" dirty="0" smtClean="0"/>
              <a:t>.</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US" sz="2800" b="1" dirty="0" smtClean="0">
                <a:solidFill>
                  <a:srgbClr val="0B0AFD"/>
                </a:solidFill>
              </a:rPr>
              <a:t>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85594367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err="1" smtClean="0">
                <a:solidFill>
                  <a:srgbClr val="C00000"/>
                </a:solidFill>
              </a:rPr>
              <a:t>Habilidades</a:t>
            </a:r>
            <a:r>
              <a:rPr lang="en-IE" sz="3200" b="1" dirty="0" smtClean="0">
                <a:solidFill>
                  <a:srgbClr val="C00000"/>
                </a:solidFill>
              </a:rPr>
              <a:t> </a:t>
            </a:r>
            <a:r>
              <a:rPr lang="en-IE" sz="3200" b="1" dirty="0" err="1" smtClean="0">
                <a:solidFill>
                  <a:srgbClr val="C00000"/>
                </a:solidFill>
              </a:rPr>
              <a:t>Personales</a:t>
            </a:r>
            <a:r>
              <a:rPr lang="en-IE" sz="3200" b="1" dirty="0" smtClean="0">
                <a:solidFill>
                  <a:srgbClr val="C00000"/>
                </a:solidFill>
              </a:rPr>
              <a:t> del </a:t>
            </a:r>
            <a:r>
              <a:rPr lang="en-IE" sz="3200" b="1" dirty="0" err="1" smtClean="0">
                <a:solidFill>
                  <a:srgbClr val="C00000"/>
                </a:solidFill>
              </a:rPr>
              <a:t>Emprendedor</a:t>
            </a:r>
            <a:r>
              <a:rPr lang="en-IE" sz="3200" b="1" dirty="0" smtClean="0">
                <a:solidFill>
                  <a:srgbClr val="C00000"/>
                </a:solidFill>
              </a:rPr>
              <a:t> 15-17</a:t>
            </a:r>
            <a:endParaRPr lang="en-IE" sz="3200" b="1" dirty="0">
              <a:solidFill>
                <a:srgbClr val="C00000"/>
              </a:solidFill>
            </a:endParaRPr>
          </a:p>
        </p:txBody>
      </p:sp>
      <p:sp>
        <p:nvSpPr>
          <p:cNvPr id="3" name="Content Placeholder 2"/>
          <p:cNvSpPr>
            <a:spLocks noGrp="1"/>
          </p:cNvSpPr>
          <p:nvPr>
            <p:ph idx="1"/>
          </p:nvPr>
        </p:nvSpPr>
        <p:spPr>
          <a:xfrm>
            <a:off x="662074" y="2357196"/>
            <a:ext cx="10972800" cy="3523356"/>
          </a:xfrm>
        </p:spPr>
        <p:txBody>
          <a:bodyPr/>
          <a:lstStyle/>
          <a:p>
            <a:pPr>
              <a:lnSpc>
                <a:spcPct val="150000"/>
              </a:lnSpc>
            </a:pPr>
            <a:r>
              <a:rPr lang="en-IE" b="1" dirty="0"/>
              <a:t>15. </a:t>
            </a:r>
            <a:r>
              <a:rPr lang="en-IE" b="1" dirty="0" smtClean="0"/>
              <a:t>La </a:t>
            </a:r>
            <a:r>
              <a:rPr lang="en-IE" b="1" dirty="0" err="1" smtClean="0"/>
              <a:t>capacidad</a:t>
            </a:r>
            <a:r>
              <a:rPr lang="en-IE" b="1" dirty="0" smtClean="0"/>
              <a:t> de </a:t>
            </a:r>
            <a:r>
              <a:rPr lang="en-IE" b="1" dirty="0" err="1" smtClean="0"/>
              <a:t>detectar</a:t>
            </a:r>
            <a:r>
              <a:rPr lang="en-IE" b="1" dirty="0" smtClean="0"/>
              <a:t> </a:t>
            </a:r>
            <a:r>
              <a:rPr lang="en-IE" b="1" dirty="0" err="1" smtClean="0"/>
              <a:t>nuevas</a:t>
            </a:r>
            <a:r>
              <a:rPr lang="en-IE" b="1" dirty="0" smtClean="0"/>
              <a:t> </a:t>
            </a:r>
            <a:r>
              <a:rPr lang="en-IE" b="1" dirty="0" err="1" smtClean="0"/>
              <a:t>tendencias</a:t>
            </a:r>
            <a:r>
              <a:rPr lang="en-IE" b="1" dirty="0" smtClean="0"/>
              <a:t>.</a:t>
            </a:r>
            <a:endParaRPr lang="en-IE" b="1" dirty="0"/>
          </a:p>
          <a:p>
            <a:pPr>
              <a:lnSpc>
                <a:spcPct val="150000"/>
              </a:lnSpc>
            </a:pPr>
            <a:r>
              <a:rPr lang="en-IE" b="1" dirty="0"/>
              <a:t>16. </a:t>
            </a:r>
            <a:r>
              <a:rPr lang="en-IE" b="1" dirty="0" smtClean="0"/>
              <a:t>La </a:t>
            </a:r>
            <a:r>
              <a:rPr lang="en-IE" b="1" dirty="0" err="1" smtClean="0"/>
              <a:t>capacidad</a:t>
            </a:r>
            <a:r>
              <a:rPr lang="en-IE" b="1" dirty="0" smtClean="0"/>
              <a:t> de </a:t>
            </a:r>
            <a:r>
              <a:rPr lang="en-IE" b="1" dirty="0" err="1" smtClean="0"/>
              <a:t>lidiar</a:t>
            </a:r>
            <a:r>
              <a:rPr lang="en-IE" b="1" dirty="0" smtClean="0"/>
              <a:t> con el </a:t>
            </a:r>
            <a:r>
              <a:rPr lang="en-IE" b="1" dirty="0" err="1" smtClean="0"/>
              <a:t>fracaso</a:t>
            </a:r>
            <a:r>
              <a:rPr lang="en-IE" b="1" dirty="0" smtClean="0"/>
              <a:t>.</a:t>
            </a:r>
            <a:endParaRPr lang="en-IE" b="1" dirty="0"/>
          </a:p>
          <a:p>
            <a:pPr>
              <a:lnSpc>
                <a:spcPct val="150000"/>
              </a:lnSpc>
            </a:pPr>
            <a:r>
              <a:rPr lang="en-IE" b="1" dirty="0"/>
              <a:t>17. </a:t>
            </a:r>
            <a:r>
              <a:rPr lang="en-IE" b="1" dirty="0" smtClean="0"/>
              <a:t>El </a:t>
            </a:r>
            <a:r>
              <a:rPr lang="en-IE" b="1" dirty="0" err="1" smtClean="0"/>
              <a:t>deseo</a:t>
            </a:r>
            <a:r>
              <a:rPr lang="en-IE" b="1" dirty="0" smtClean="0"/>
              <a:t> de </a:t>
            </a:r>
            <a:r>
              <a:rPr lang="en-IE" b="1" dirty="0" err="1" smtClean="0"/>
              <a:t>mejorar</a:t>
            </a:r>
            <a:r>
              <a:rPr lang="en-IE" b="1" dirty="0" smtClean="0"/>
              <a:t> </a:t>
            </a:r>
            <a:r>
              <a:rPr lang="en-IE" b="1" dirty="0" err="1" smtClean="0"/>
              <a:t>tu</a:t>
            </a:r>
            <a:r>
              <a:rPr lang="en-IE" b="1" dirty="0" smtClean="0"/>
              <a:t> </a:t>
            </a:r>
            <a:r>
              <a:rPr lang="en-IE" b="1" dirty="0" err="1" smtClean="0"/>
              <a:t>mundo</a:t>
            </a:r>
            <a:r>
              <a:rPr lang="en-IE" b="1" dirty="0" smtClean="0"/>
              <a:t>.</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9868866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extBox 5"/>
          <p:cNvSpPr txBox="1"/>
          <p:nvPr/>
        </p:nvSpPr>
        <p:spPr>
          <a:xfrm>
            <a:off x="929834" y="2427603"/>
            <a:ext cx="9502815" cy="2862322"/>
          </a:xfrm>
          <a:prstGeom prst="rect">
            <a:avLst/>
          </a:prstGeom>
          <a:noFill/>
        </p:spPr>
        <p:txBody>
          <a:bodyPr wrap="square" rtlCol="0">
            <a:spAutoFit/>
          </a:bodyPr>
          <a:lstStyle/>
          <a:p>
            <a:pPr marL="514350" indent="-514350">
              <a:buFont typeface="+mj-lt"/>
              <a:buAutoNum type="arabicPeriod"/>
            </a:pPr>
            <a:r>
              <a:rPr lang="en-IE" sz="3200" b="1" dirty="0" smtClean="0"/>
              <a:t>¿</a:t>
            </a:r>
            <a:r>
              <a:rPr lang="en-IE" sz="3200" b="1" dirty="0" err="1" smtClean="0"/>
              <a:t>Estás</a:t>
            </a:r>
            <a:r>
              <a:rPr lang="en-IE" sz="3200" b="1" dirty="0" smtClean="0"/>
              <a:t> de </a:t>
            </a:r>
            <a:r>
              <a:rPr lang="en-IE" sz="3200" b="1" dirty="0" err="1" smtClean="0"/>
              <a:t>acuerdo</a:t>
            </a:r>
            <a:r>
              <a:rPr lang="en-IE" sz="3200" b="1" dirty="0" smtClean="0"/>
              <a:t> con </a:t>
            </a:r>
            <a:r>
              <a:rPr lang="en-IE" sz="3200" b="1" dirty="0" err="1" smtClean="0"/>
              <a:t>esta</a:t>
            </a:r>
            <a:r>
              <a:rPr lang="en-IE" sz="3200" b="1" dirty="0" smtClean="0"/>
              <a:t> </a:t>
            </a:r>
            <a:r>
              <a:rPr lang="en-IE" sz="3200" b="1" dirty="0" err="1" smtClean="0"/>
              <a:t>lista</a:t>
            </a:r>
            <a:r>
              <a:rPr lang="en-IE" sz="3200" b="1" dirty="0" smtClean="0"/>
              <a:t>? </a:t>
            </a:r>
            <a:r>
              <a:rPr lang="en-IE" sz="3200" b="1" dirty="0"/>
              <a:t>/ </a:t>
            </a:r>
            <a:r>
              <a:rPr lang="en-IE" sz="3200" b="1" dirty="0" smtClean="0"/>
              <a:t>¿</a:t>
            </a:r>
            <a:r>
              <a:rPr lang="en-IE" sz="3200" b="1" dirty="0" err="1" smtClean="0"/>
              <a:t>Añadirías</a:t>
            </a:r>
            <a:r>
              <a:rPr lang="en-IE" sz="3200" b="1" dirty="0" smtClean="0"/>
              <a:t> o </a:t>
            </a:r>
            <a:r>
              <a:rPr lang="en-IE" sz="3200" b="1" dirty="0" err="1" smtClean="0"/>
              <a:t>quitarías</a:t>
            </a:r>
            <a:r>
              <a:rPr lang="en-IE" sz="3200" b="1" dirty="0" smtClean="0"/>
              <a:t> </a:t>
            </a:r>
            <a:r>
              <a:rPr lang="en-IE" sz="3200" b="1" dirty="0" err="1" smtClean="0"/>
              <a:t>algo</a:t>
            </a:r>
            <a:r>
              <a:rPr lang="en-IE" sz="3200" b="1" dirty="0" smtClean="0"/>
              <a:t>?</a:t>
            </a:r>
            <a:endParaRPr lang="en-IE" sz="3200" b="1" dirty="0"/>
          </a:p>
          <a:p>
            <a:pPr marL="514350" indent="-514350">
              <a:buFont typeface="+mj-lt"/>
              <a:buAutoNum type="arabicPeriod"/>
            </a:pPr>
            <a:endParaRPr lang="en-IE" sz="1000" b="1" dirty="0"/>
          </a:p>
          <a:p>
            <a:pPr marL="514350" indent="-514350">
              <a:buFont typeface="+mj-lt"/>
              <a:buAutoNum type="arabicPeriod"/>
            </a:pPr>
            <a:r>
              <a:rPr lang="en-IE" sz="3200" b="1" dirty="0" smtClean="0"/>
              <a:t>¿</a:t>
            </a:r>
            <a:r>
              <a:rPr lang="en-IE" sz="3200" b="1" dirty="0" err="1" smtClean="0"/>
              <a:t>Nos</a:t>
            </a:r>
            <a:r>
              <a:rPr lang="en-IE" sz="3200" b="1" dirty="0" smtClean="0"/>
              <a:t> </a:t>
            </a:r>
            <a:r>
              <a:rPr lang="en-IE" sz="3200" b="1" dirty="0" err="1" smtClean="0"/>
              <a:t>dirás</a:t>
            </a:r>
            <a:r>
              <a:rPr lang="en-IE" sz="3200" b="1" dirty="0" smtClean="0"/>
              <a:t> </a:t>
            </a:r>
            <a:r>
              <a:rPr lang="en-IE" sz="3200" b="1" dirty="0" err="1" smtClean="0"/>
              <a:t>si</a:t>
            </a:r>
            <a:r>
              <a:rPr lang="en-IE" sz="3200" b="1" dirty="0" smtClean="0"/>
              <a:t> </a:t>
            </a:r>
            <a:r>
              <a:rPr lang="en-IE" sz="3200" b="1" dirty="0" err="1" smtClean="0"/>
              <a:t>podemos</a:t>
            </a:r>
            <a:r>
              <a:rPr lang="en-IE" sz="3200" b="1" dirty="0" smtClean="0"/>
              <a:t> </a:t>
            </a:r>
            <a:r>
              <a:rPr lang="en-IE" sz="3200" b="1" dirty="0" err="1" smtClean="0"/>
              <a:t>ayudarte</a:t>
            </a:r>
            <a:r>
              <a:rPr lang="en-IE" sz="3200" b="1" dirty="0" smtClean="0"/>
              <a:t> </a:t>
            </a:r>
            <a:r>
              <a:rPr lang="en-IE" sz="3200" b="1" dirty="0" smtClean="0"/>
              <a:t>con </a:t>
            </a:r>
            <a:r>
              <a:rPr lang="en-IE" sz="3200" b="1" dirty="0" err="1" smtClean="0"/>
              <a:t>algún</a:t>
            </a:r>
            <a:r>
              <a:rPr lang="en-IE" sz="3200" b="1" dirty="0" smtClean="0"/>
              <a:t> </a:t>
            </a:r>
            <a:r>
              <a:rPr lang="en-IE" sz="3200" b="1" dirty="0" err="1" smtClean="0"/>
              <a:t>tipo</a:t>
            </a:r>
            <a:r>
              <a:rPr lang="en-IE" sz="3200" b="1" dirty="0" smtClean="0"/>
              <a:t> de </a:t>
            </a:r>
            <a:r>
              <a:rPr lang="en-IE" sz="3200" b="1" dirty="0" err="1" smtClean="0"/>
              <a:t>formación</a:t>
            </a:r>
            <a:r>
              <a:rPr lang="en-IE" sz="3200" b="1" dirty="0" smtClean="0"/>
              <a:t> online?</a:t>
            </a:r>
            <a:endParaRPr lang="en-IE" sz="3200" b="1" dirty="0"/>
          </a:p>
          <a:p>
            <a:pPr marL="514350" indent="-514350">
              <a:buFont typeface="+mj-lt"/>
              <a:buAutoNum type="arabicPeriod"/>
            </a:pPr>
            <a:endParaRPr lang="en-IE" sz="1000" b="1" dirty="0"/>
          </a:p>
          <a:p>
            <a:pPr marL="514350" indent="-514350">
              <a:buFont typeface="+mj-lt"/>
              <a:buAutoNum type="arabicPeriod"/>
            </a:pPr>
            <a:r>
              <a:rPr lang="en-IE" sz="3200" b="1" dirty="0" err="1" smtClean="0"/>
              <a:t>Escríbenos</a:t>
            </a:r>
            <a:r>
              <a:rPr lang="en-IE" sz="3200" b="1" dirty="0" smtClean="0"/>
              <a:t> a micro.eu</a:t>
            </a:r>
            <a:endParaRPr lang="en-IE" sz="3200" b="1" dirty="0">
              <a:solidFill>
                <a:srgbClr val="0B0AFD"/>
              </a:solidFill>
            </a:endParaRPr>
          </a:p>
        </p:txBody>
      </p:sp>
      <p:sp>
        <p:nvSpPr>
          <p:cNvPr id="7" name="Rectangle 6"/>
          <p:cNvSpPr/>
          <p:nvPr/>
        </p:nvSpPr>
        <p:spPr>
          <a:xfrm>
            <a:off x="642788" y="1453252"/>
            <a:ext cx="2757486" cy="584775"/>
          </a:xfrm>
          <a:prstGeom prst="rect">
            <a:avLst/>
          </a:prstGeom>
        </p:spPr>
        <p:txBody>
          <a:bodyPr wrap="none">
            <a:spAutoFit/>
          </a:bodyPr>
          <a:lstStyle/>
          <a:p>
            <a:r>
              <a:rPr lang="en-IE" sz="3200" b="1" dirty="0" err="1" smtClean="0">
                <a:solidFill>
                  <a:srgbClr val="C00000"/>
                </a:solidFill>
              </a:rPr>
              <a:t>Tu</a:t>
            </a:r>
            <a:r>
              <a:rPr lang="en-IE" sz="3200" b="1" dirty="0" smtClean="0">
                <a:solidFill>
                  <a:srgbClr val="C00000"/>
                </a:solidFill>
              </a:rPr>
              <a:t> Feedback</a:t>
            </a:r>
            <a:endParaRPr lang="en-IE" sz="3200" dirty="0">
              <a:solidFill>
                <a:srgbClr val="C00000"/>
              </a:solidFill>
            </a:endParaRPr>
          </a:p>
        </p:txBody>
      </p:sp>
      <p:sp>
        <p:nvSpPr>
          <p:cNvPr id="8" name="Title 1"/>
          <p:cNvSpPr>
            <a:spLocks noGrp="1"/>
          </p:cNvSpPr>
          <p:nvPr>
            <p:ph type="title"/>
          </p:nvPr>
        </p:nvSpPr>
        <p:spPr>
          <a:xfrm>
            <a:off x="1041779" y="0"/>
            <a:ext cx="10972800" cy="1143000"/>
          </a:xfrm>
        </p:spPr>
        <p:txBody>
          <a:bodyPr/>
          <a:lstStyle/>
          <a:p>
            <a:pPr algn="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044518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01" y="1182450"/>
            <a:ext cx="10972800" cy="1143000"/>
          </a:xfrm>
        </p:spPr>
        <p:txBody>
          <a:bodyPr/>
          <a:lstStyle/>
          <a:p>
            <a:pPr algn="l"/>
            <a:r>
              <a:rPr lang="en-IE" sz="3200" b="1" dirty="0" smtClean="0">
                <a:solidFill>
                  <a:srgbClr val="C00000"/>
                </a:solidFill>
              </a:rPr>
              <a:t>¿</a:t>
            </a:r>
            <a:r>
              <a:rPr lang="en-IE" sz="3200" b="1" dirty="0" err="1" smtClean="0">
                <a:solidFill>
                  <a:srgbClr val="C00000"/>
                </a:solidFill>
              </a:rPr>
              <a:t>Qué</a:t>
            </a:r>
            <a:r>
              <a:rPr lang="en-IE" sz="3200" b="1" dirty="0" smtClean="0">
                <a:solidFill>
                  <a:srgbClr val="C00000"/>
                </a:solidFill>
              </a:rPr>
              <a:t> </a:t>
            </a:r>
            <a:r>
              <a:rPr lang="en-IE" sz="3200" b="1" dirty="0" err="1" smtClean="0">
                <a:solidFill>
                  <a:srgbClr val="C00000"/>
                </a:solidFill>
              </a:rPr>
              <a:t>es</a:t>
            </a:r>
            <a:r>
              <a:rPr lang="en-IE" sz="3200" b="1" dirty="0" smtClean="0">
                <a:solidFill>
                  <a:srgbClr val="C00000"/>
                </a:solidFill>
              </a:rPr>
              <a:t> la </a:t>
            </a:r>
            <a:r>
              <a:rPr lang="en-IE" sz="3200" b="1" dirty="0" err="1" smtClean="0">
                <a:solidFill>
                  <a:srgbClr val="C00000"/>
                </a:solidFill>
              </a:rPr>
              <a:t>capacidad</a:t>
            </a:r>
            <a:r>
              <a:rPr lang="en-IE" sz="3200" b="1" dirty="0" smtClean="0">
                <a:solidFill>
                  <a:srgbClr val="C00000"/>
                </a:solidFill>
              </a:rPr>
              <a:t> de </a:t>
            </a:r>
            <a:r>
              <a:rPr lang="en-IE" sz="3200" b="1" dirty="0" err="1" smtClean="0">
                <a:solidFill>
                  <a:srgbClr val="C00000"/>
                </a:solidFill>
              </a:rPr>
              <a:t>Creación</a:t>
            </a:r>
            <a:r>
              <a:rPr lang="en-IE" sz="3200" b="1" dirty="0" smtClean="0">
                <a:solidFill>
                  <a:srgbClr val="C00000"/>
                </a:solidFill>
              </a:rPr>
              <a:t>?</a:t>
            </a:r>
            <a:endParaRPr lang="en-IE" sz="3200" b="1" dirty="0">
              <a:solidFill>
                <a:srgbClr val="C00000"/>
              </a:solidFill>
            </a:endParaRPr>
          </a:p>
        </p:txBody>
      </p:sp>
      <p:sp>
        <p:nvSpPr>
          <p:cNvPr id="3" name="Content Placeholder 2"/>
          <p:cNvSpPr>
            <a:spLocks noGrp="1"/>
          </p:cNvSpPr>
          <p:nvPr>
            <p:ph idx="1"/>
          </p:nvPr>
        </p:nvSpPr>
        <p:spPr>
          <a:xfrm>
            <a:off x="609600" y="2682009"/>
            <a:ext cx="10972800" cy="3610626"/>
          </a:xfrm>
        </p:spPr>
        <p:txBody>
          <a:bodyPr/>
          <a:lstStyle/>
          <a:p>
            <a:pPr marL="0" indent="0" algn="ctr">
              <a:lnSpc>
                <a:spcPct val="150000"/>
              </a:lnSpc>
              <a:buNone/>
            </a:pPr>
            <a:r>
              <a:rPr lang="en-IE" b="1" dirty="0" smtClean="0"/>
              <a:t>La </a:t>
            </a:r>
            <a:r>
              <a:rPr lang="en-IE" b="1" dirty="0" err="1" smtClean="0"/>
              <a:t>capacidad</a:t>
            </a:r>
            <a:r>
              <a:rPr lang="en-IE" b="1" dirty="0" smtClean="0"/>
              <a:t> de </a:t>
            </a:r>
            <a:r>
              <a:rPr lang="en-IE" b="1" dirty="0" err="1" smtClean="0"/>
              <a:t>creación</a:t>
            </a:r>
            <a:r>
              <a:rPr lang="en-IE" b="1" dirty="0" smtClean="0"/>
              <a:t> </a:t>
            </a:r>
            <a:r>
              <a:rPr lang="en-IE" b="1" dirty="0" err="1" smtClean="0"/>
              <a:t>es</a:t>
            </a:r>
            <a:r>
              <a:rPr lang="en-IE" b="1" dirty="0" smtClean="0"/>
              <a:t> el </a:t>
            </a:r>
            <a:r>
              <a:rPr lang="en-IE" b="1" dirty="0" err="1" smtClean="0"/>
              <a:t>proceso</a:t>
            </a:r>
            <a:r>
              <a:rPr lang="en-IE" b="1" dirty="0" smtClean="0"/>
              <a:t> de </a:t>
            </a:r>
            <a:r>
              <a:rPr lang="en-IE" b="1" dirty="0" err="1" smtClean="0"/>
              <a:t>desarrollo</a:t>
            </a:r>
            <a:r>
              <a:rPr lang="en-IE" b="1" dirty="0" smtClean="0"/>
              <a:t> y </a:t>
            </a:r>
            <a:r>
              <a:rPr lang="en-IE" b="1" dirty="0" err="1" smtClean="0"/>
              <a:t>fortalecimiento</a:t>
            </a:r>
            <a:r>
              <a:rPr lang="en-IE" b="1" dirty="0" smtClean="0"/>
              <a:t> de </a:t>
            </a:r>
            <a:r>
              <a:rPr lang="en-IE" b="1" dirty="0" err="1" smtClean="0"/>
              <a:t>habilidades</a:t>
            </a:r>
            <a:r>
              <a:rPr lang="en-IE" b="1" dirty="0" smtClean="0"/>
              <a:t>, </a:t>
            </a:r>
            <a:r>
              <a:rPr lang="en-IE" b="1" dirty="0" err="1" smtClean="0"/>
              <a:t>procesos</a:t>
            </a:r>
            <a:r>
              <a:rPr lang="en-IE" b="1" dirty="0" smtClean="0"/>
              <a:t> y </a:t>
            </a:r>
            <a:r>
              <a:rPr lang="en-IE" b="1" dirty="0" err="1" smtClean="0"/>
              <a:t>recursos</a:t>
            </a:r>
            <a:r>
              <a:rPr lang="en-IE" b="1" dirty="0" smtClean="0"/>
              <a:t> </a:t>
            </a:r>
            <a:r>
              <a:rPr lang="en-IE" b="1" dirty="0" err="1" smtClean="0"/>
              <a:t>que</a:t>
            </a:r>
            <a:r>
              <a:rPr lang="en-IE" b="1" dirty="0" smtClean="0"/>
              <a:t> </a:t>
            </a:r>
            <a:r>
              <a:rPr lang="en-IE" b="1" dirty="0" err="1" smtClean="0"/>
              <a:t>las</a:t>
            </a:r>
            <a:r>
              <a:rPr lang="en-IE" b="1" dirty="0" smtClean="0"/>
              <a:t> </a:t>
            </a:r>
            <a:r>
              <a:rPr lang="en-IE" b="1" dirty="0" err="1" smtClean="0"/>
              <a:t>organizaciones</a:t>
            </a:r>
            <a:r>
              <a:rPr lang="en-IE" b="1" dirty="0" smtClean="0"/>
              <a:t> y </a:t>
            </a:r>
            <a:r>
              <a:rPr lang="en-IE" b="1" dirty="0" err="1" smtClean="0"/>
              <a:t>comunidades</a:t>
            </a:r>
            <a:r>
              <a:rPr lang="en-IE" b="1" dirty="0" smtClean="0"/>
              <a:t> </a:t>
            </a:r>
            <a:r>
              <a:rPr lang="en-IE" b="1" dirty="0" err="1" smtClean="0"/>
              <a:t>necesitan</a:t>
            </a:r>
            <a:r>
              <a:rPr lang="en-IE" b="1" dirty="0" smtClean="0"/>
              <a:t> </a:t>
            </a:r>
            <a:r>
              <a:rPr lang="en-IE" b="1" dirty="0" err="1" smtClean="0"/>
              <a:t>para</a:t>
            </a:r>
            <a:r>
              <a:rPr lang="en-IE" b="1" dirty="0" smtClean="0"/>
              <a:t> </a:t>
            </a:r>
            <a:r>
              <a:rPr lang="en-IE" b="1" dirty="0" err="1" smtClean="0"/>
              <a:t>sobrevivir</a:t>
            </a:r>
            <a:r>
              <a:rPr lang="en-IE" b="1" dirty="0" smtClean="0"/>
              <a:t>, </a:t>
            </a:r>
            <a:r>
              <a:rPr lang="en-IE" b="1" dirty="0" err="1" smtClean="0"/>
              <a:t>adaptarse</a:t>
            </a:r>
            <a:r>
              <a:rPr lang="en-IE" b="1" dirty="0" smtClean="0"/>
              <a:t>, y </a:t>
            </a:r>
            <a:r>
              <a:rPr lang="en-IE" b="1" dirty="0" err="1" smtClean="0"/>
              <a:t>prosperar</a:t>
            </a:r>
            <a:r>
              <a:rPr lang="en-IE" b="1" dirty="0" smtClean="0"/>
              <a:t> en un </a:t>
            </a:r>
            <a:r>
              <a:rPr lang="en-IE" b="1" dirty="0" err="1" smtClean="0"/>
              <a:t>mundo</a:t>
            </a:r>
            <a:r>
              <a:rPr lang="en-IE" b="1" dirty="0" smtClean="0"/>
              <a:t> en </a:t>
            </a:r>
            <a:r>
              <a:rPr lang="en-IE" b="1" dirty="0" err="1" smtClean="0"/>
              <a:t>constante</a:t>
            </a:r>
            <a:r>
              <a:rPr lang="en-IE" b="1" dirty="0" smtClean="0"/>
              <a:t> </a:t>
            </a:r>
            <a:r>
              <a:rPr lang="en-IE" b="1" dirty="0" err="1" smtClean="0"/>
              <a:t>cambio</a:t>
            </a:r>
            <a:r>
              <a:rPr lang="en-IE" b="1" dirty="0" smtClean="0"/>
              <a:t>.</a:t>
            </a:r>
            <a:endParaRPr lang="en-IE" b="1" dirty="0"/>
          </a:p>
          <a:p>
            <a:pPr marL="0" indent="0" algn="ctr">
              <a:buNone/>
            </a:pPr>
            <a:endParaRPr lang="en-IE"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9161" y="1103620"/>
            <a:ext cx="10972800" cy="1143000"/>
          </a:xfrm>
        </p:spPr>
        <p:txBody>
          <a:bodyPr/>
          <a:lstStyle/>
          <a:p>
            <a:pPr algn="l"/>
            <a:r>
              <a:rPr lang="es-ES" sz="3200" b="1" dirty="0" smtClean="0">
                <a:solidFill>
                  <a:srgbClr val="C00000"/>
                </a:solidFill>
              </a:rPr>
              <a:t>¿Análisis de Capacidad de Red</a:t>
            </a:r>
            <a:r>
              <a:rPr lang="en-US" sz="3200" b="1" dirty="0" smtClean="0">
                <a:solidFill>
                  <a:srgbClr val="C00000"/>
                </a:solidFill>
              </a:rPr>
              <a:t>?</a:t>
            </a:r>
            <a:endParaRPr lang="en-IE" sz="3200" b="1" dirty="0">
              <a:solidFill>
                <a:srgbClr val="C00000"/>
              </a:solidFill>
            </a:endParaRPr>
          </a:p>
        </p:txBody>
      </p:sp>
      <p:sp>
        <p:nvSpPr>
          <p:cNvPr id="3" name="Content Placeholder 2"/>
          <p:cNvSpPr>
            <a:spLocks noGrp="1"/>
          </p:cNvSpPr>
          <p:nvPr>
            <p:ph idx="1"/>
          </p:nvPr>
        </p:nvSpPr>
        <p:spPr>
          <a:xfrm>
            <a:off x="1632857" y="2404670"/>
            <a:ext cx="8367670" cy="3764666"/>
          </a:xfrm>
        </p:spPr>
        <p:txBody>
          <a:bodyPr/>
          <a:lstStyle/>
          <a:p>
            <a:pPr marL="457200" indent="-457200">
              <a:buFont typeface="+mj-lt"/>
              <a:buAutoNum type="arabicPeriod"/>
            </a:pPr>
            <a:r>
              <a:rPr lang="en-US" sz="2400" b="1" dirty="0" smtClean="0"/>
              <a:t>¿</a:t>
            </a:r>
            <a:r>
              <a:rPr lang="en-US" sz="2400" b="1" dirty="0" err="1" smtClean="0"/>
              <a:t>Voy</a:t>
            </a:r>
            <a:r>
              <a:rPr lang="en-US" sz="2400" b="1" dirty="0" smtClean="0"/>
              <a:t> a </a:t>
            </a:r>
            <a:r>
              <a:rPr lang="en-US" sz="2400" b="1" dirty="0" err="1" smtClean="0"/>
              <a:t>reuniones</a:t>
            </a:r>
            <a:r>
              <a:rPr lang="en-US" sz="2400" b="1" dirty="0" smtClean="0"/>
              <a:t> con </a:t>
            </a:r>
            <a:r>
              <a:rPr lang="en-US" sz="2400" b="1" dirty="0" err="1" smtClean="0"/>
              <a:t>regularidad</a:t>
            </a:r>
            <a:r>
              <a:rPr lang="en-US" sz="2400" b="1" dirty="0" smtClean="0"/>
              <a:t>?</a:t>
            </a:r>
            <a:endParaRPr lang="en-US" sz="2400" b="1" dirty="0"/>
          </a:p>
          <a:p>
            <a:pPr marL="0" indent="0">
              <a:buNone/>
            </a:pPr>
            <a:endParaRPr lang="en-US" sz="2400" b="1" dirty="0"/>
          </a:p>
          <a:p>
            <a:pPr marL="457200" indent="-457200">
              <a:buFont typeface="+mj-lt"/>
              <a:buAutoNum type="arabicPeriod" startAt="2"/>
            </a:pPr>
            <a:r>
              <a:rPr lang="en-US" sz="2400" b="1" dirty="0" smtClean="0"/>
              <a:t>¿</a:t>
            </a:r>
            <a:r>
              <a:rPr lang="en-US" sz="2400" b="1" dirty="0" err="1" smtClean="0"/>
              <a:t>Estoy</a:t>
            </a:r>
            <a:r>
              <a:rPr lang="en-US" sz="2400" b="1" dirty="0" smtClean="0"/>
              <a:t> al </a:t>
            </a:r>
            <a:r>
              <a:rPr lang="en-US" sz="2400" b="1" dirty="0" err="1" smtClean="0"/>
              <a:t>día</a:t>
            </a:r>
            <a:r>
              <a:rPr lang="en-US" sz="2400" b="1" dirty="0" smtClean="0"/>
              <a:t> con </a:t>
            </a:r>
            <a:r>
              <a:rPr lang="en-US" sz="2400" b="1" dirty="0" err="1" smtClean="0"/>
              <a:t>notas</a:t>
            </a:r>
            <a:r>
              <a:rPr lang="en-US" sz="2400" b="1" dirty="0" smtClean="0"/>
              <a:t> de </a:t>
            </a:r>
            <a:r>
              <a:rPr lang="en-US" sz="2400" b="1" dirty="0" err="1" smtClean="0"/>
              <a:t>prensa</a:t>
            </a:r>
            <a:r>
              <a:rPr lang="en-US" sz="2400" b="1" dirty="0" smtClean="0"/>
              <a:t> y </a:t>
            </a:r>
            <a:r>
              <a:rPr lang="en-US" sz="2400" b="1" dirty="0" err="1" smtClean="0"/>
              <a:t>noticias</a:t>
            </a:r>
            <a:r>
              <a:rPr lang="en-US" sz="2400" b="1" dirty="0" smtClean="0"/>
              <a:t>?</a:t>
            </a:r>
            <a:endParaRPr lang="en-US" sz="2400" b="1" dirty="0"/>
          </a:p>
          <a:p>
            <a:pPr marL="0" indent="0">
              <a:buNone/>
            </a:pPr>
            <a:endParaRPr lang="en-US" sz="2400" b="1" dirty="0"/>
          </a:p>
          <a:p>
            <a:pPr marL="457200" indent="-457200">
              <a:buFont typeface="+mj-lt"/>
              <a:buAutoNum type="arabicPeriod" startAt="3"/>
            </a:pPr>
            <a:r>
              <a:rPr lang="en-US" sz="2400" b="1" dirty="0" smtClean="0"/>
              <a:t>¿</a:t>
            </a:r>
            <a:r>
              <a:rPr lang="en-US" sz="2400" b="1" dirty="0" err="1" smtClean="0"/>
              <a:t>Estoy</a:t>
            </a:r>
            <a:r>
              <a:rPr lang="en-US" sz="2400" b="1" dirty="0" smtClean="0"/>
              <a:t> </a:t>
            </a:r>
            <a:r>
              <a:rPr lang="en-US" sz="2400" b="1" dirty="0" err="1" smtClean="0"/>
              <a:t>involucrado</a:t>
            </a:r>
            <a:r>
              <a:rPr lang="en-US" sz="2400" b="1" dirty="0" smtClean="0"/>
              <a:t> </a:t>
            </a:r>
            <a:r>
              <a:rPr lang="en-US" sz="2400" b="1" dirty="0" err="1" smtClean="0"/>
              <a:t>activamente</a:t>
            </a:r>
            <a:r>
              <a:rPr lang="en-US" sz="2400" b="1" dirty="0" smtClean="0"/>
              <a:t> en </a:t>
            </a:r>
            <a:r>
              <a:rPr lang="en-US" sz="2400" b="1" dirty="0" err="1" smtClean="0"/>
              <a:t>actividades</a:t>
            </a:r>
            <a:r>
              <a:rPr lang="en-US" sz="2400" b="1" dirty="0" smtClean="0"/>
              <a:t> </a:t>
            </a:r>
            <a:r>
              <a:rPr lang="en-US" sz="2400" b="1" dirty="0" err="1" smtClean="0"/>
              <a:t>como</a:t>
            </a:r>
            <a:r>
              <a:rPr lang="en-US" sz="2400" b="1" dirty="0" smtClean="0"/>
              <a:t> </a:t>
            </a:r>
            <a:r>
              <a:rPr lang="en-US" sz="2400" b="1" dirty="0" err="1" smtClean="0"/>
              <a:t>Foros</a:t>
            </a:r>
            <a:r>
              <a:rPr lang="en-US" sz="2400" b="1" dirty="0" smtClean="0"/>
              <a:t>, </a:t>
            </a:r>
            <a:r>
              <a:rPr lang="en-US" sz="2400" b="1" dirty="0" err="1" smtClean="0"/>
              <a:t>Talleres</a:t>
            </a:r>
            <a:r>
              <a:rPr lang="en-US" sz="2400" b="1" dirty="0" smtClean="0"/>
              <a:t>, Mentoring</a:t>
            </a:r>
            <a:r>
              <a:rPr lang="en-US" sz="2400" b="1" dirty="0"/>
              <a:t>?</a:t>
            </a:r>
          </a:p>
          <a:p>
            <a:pPr marL="457200" lvl="1" indent="0">
              <a:buNone/>
            </a:pPr>
            <a:endParaRPr lang="en-US" sz="2400" b="1" dirty="0"/>
          </a:p>
          <a:p>
            <a:pPr marL="457200" indent="-457200">
              <a:buFont typeface="+mj-lt"/>
              <a:buAutoNum type="arabicPeriod" startAt="3"/>
            </a:pPr>
            <a:r>
              <a:rPr lang="en-IE" sz="2400" b="1" dirty="0" smtClean="0"/>
              <a:t>¿</a:t>
            </a:r>
            <a:r>
              <a:rPr lang="en-IE" sz="2400" b="1" dirty="0" err="1" smtClean="0"/>
              <a:t>Cómo</a:t>
            </a:r>
            <a:r>
              <a:rPr lang="en-IE" sz="2400" b="1" dirty="0" smtClean="0"/>
              <a:t> </a:t>
            </a:r>
            <a:r>
              <a:rPr lang="en-IE" sz="2400" b="1" dirty="0" err="1" smtClean="0"/>
              <a:t>puedo</a:t>
            </a:r>
            <a:r>
              <a:rPr lang="en-IE" sz="2400" b="1" dirty="0" smtClean="0"/>
              <a:t> </a:t>
            </a:r>
            <a:r>
              <a:rPr lang="en-IE" sz="2400" b="1" dirty="0" err="1" smtClean="0"/>
              <a:t>mejorar</a:t>
            </a:r>
            <a:r>
              <a:rPr lang="en-IE" sz="2400" b="1" dirty="0" smtClean="0"/>
              <a:t> mi </a:t>
            </a:r>
            <a:r>
              <a:rPr lang="en-IE" sz="2400" b="1" dirty="0" err="1" smtClean="0"/>
              <a:t>capacidad</a:t>
            </a:r>
            <a:r>
              <a:rPr lang="en-IE" sz="2400" b="1" dirty="0" smtClean="0"/>
              <a:t> personal?</a:t>
            </a:r>
            <a:endParaRPr lang="en-IE" sz="24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1371790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166647" y="2196301"/>
            <a:ext cx="10200291" cy="4286132"/>
          </a:xfrm>
          <a:prstGeom prst="rect">
            <a:avLst/>
          </a:prstGeom>
        </p:spPr>
      </p:pic>
      <p:sp>
        <p:nvSpPr>
          <p:cNvPr id="2" name="Title 1"/>
          <p:cNvSpPr>
            <a:spLocks noGrp="1"/>
          </p:cNvSpPr>
          <p:nvPr>
            <p:ph type="title"/>
          </p:nvPr>
        </p:nvSpPr>
        <p:spPr>
          <a:xfrm>
            <a:off x="694927" y="867130"/>
            <a:ext cx="10972800" cy="1143000"/>
          </a:xfrm>
        </p:spPr>
        <p:txBody>
          <a:bodyPr/>
          <a:lstStyle/>
          <a:p>
            <a:pPr algn="l"/>
            <a:r>
              <a:rPr lang="en-IE" sz="3200" b="1" dirty="0" err="1" smtClean="0">
                <a:solidFill>
                  <a:srgbClr val="C00000"/>
                </a:solidFill>
              </a:rPr>
              <a:t>Creando</a:t>
            </a:r>
            <a:r>
              <a:rPr lang="en-IE" sz="3200" b="1" dirty="0" smtClean="0">
                <a:solidFill>
                  <a:srgbClr val="C00000"/>
                </a:solidFill>
              </a:rPr>
              <a:t> </a:t>
            </a:r>
            <a:r>
              <a:rPr lang="en-IE" sz="3200" b="1" dirty="0" err="1" smtClean="0">
                <a:solidFill>
                  <a:srgbClr val="C00000"/>
                </a:solidFill>
              </a:rPr>
              <a:t>una</a:t>
            </a:r>
            <a:r>
              <a:rPr lang="en-IE" sz="3200" b="1" dirty="0" smtClean="0">
                <a:solidFill>
                  <a:srgbClr val="C00000"/>
                </a:solidFill>
              </a:rPr>
              <a:t> </a:t>
            </a:r>
            <a:r>
              <a:rPr lang="en-IE" sz="3200" b="1" dirty="0" err="1" smtClean="0">
                <a:solidFill>
                  <a:srgbClr val="C00000"/>
                </a:solidFill>
              </a:rPr>
              <a:t>Estrategia</a:t>
            </a:r>
            <a:r>
              <a:rPr lang="en-IE" sz="3200" b="1" dirty="0" smtClean="0">
                <a:solidFill>
                  <a:srgbClr val="C00000"/>
                </a:solidFill>
              </a:rPr>
              <a:t> de </a:t>
            </a:r>
            <a:r>
              <a:rPr lang="en-IE" sz="3200" b="1" dirty="0" err="1" smtClean="0">
                <a:solidFill>
                  <a:srgbClr val="C00000"/>
                </a:solidFill>
              </a:rPr>
              <a:t>Empresa</a:t>
            </a:r>
            <a:r>
              <a:rPr lang="en-IE" sz="3200" b="1" dirty="0" smtClean="0">
                <a:solidFill>
                  <a:srgbClr val="C00000"/>
                </a:solidFill>
              </a:rPr>
              <a:t> Local</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7" name="Rectangle 6"/>
          <p:cNvSpPr/>
          <p:nvPr/>
        </p:nvSpPr>
        <p:spPr>
          <a:xfrm>
            <a:off x="0" y="1932002"/>
            <a:ext cx="12657632" cy="369332"/>
          </a:xfrm>
          <a:prstGeom prst="rect">
            <a:avLst/>
          </a:prstGeom>
        </p:spPr>
        <p:txBody>
          <a:bodyPr wrap="none">
            <a:spAutoFit/>
          </a:bodyPr>
          <a:lstStyle/>
          <a:p>
            <a:r>
              <a:rPr lang="en-IE" dirty="0"/>
              <a:t>Dylan Jones-Evans </a:t>
            </a:r>
            <a:r>
              <a:rPr lang="en-IE" dirty="0" smtClean="0"/>
              <a:t> </a:t>
            </a:r>
            <a:r>
              <a:rPr lang="en-IE" dirty="0" err="1" smtClean="0"/>
              <a:t>encontró</a:t>
            </a:r>
            <a:r>
              <a:rPr lang="en-IE" dirty="0" smtClean="0"/>
              <a:t> </a:t>
            </a:r>
            <a:r>
              <a:rPr lang="en-IE" dirty="0" err="1" smtClean="0"/>
              <a:t>esto</a:t>
            </a:r>
            <a:r>
              <a:rPr lang="en-IE" dirty="0" smtClean="0"/>
              <a:t> en el </a:t>
            </a:r>
            <a:r>
              <a:rPr lang="en-IE" dirty="0" err="1" smtClean="0"/>
              <a:t>informe</a:t>
            </a:r>
            <a:r>
              <a:rPr lang="en-IE" dirty="0" smtClean="0"/>
              <a:t> OECD (</a:t>
            </a:r>
            <a:r>
              <a:rPr lang="en-IE" dirty="0" err="1" smtClean="0"/>
              <a:t>ver</a:t>
            </a:r>
            <a:r>
              <a:rPr lang="en-IE" dirty="0" smtClean="0"/>
              <a:t> </a:t>
            </a:r>
            <a:r>
              <a:rPr lang="en-IE" dirty="0">
                <a:hlinkClick r:id="rId3"/>
              </a:rPr>
              <a:t>http://www.oecd.org/site/cfecpr/38320458.pdf</a:t>
            </a:r>
            <a:r>
              <a:rPr lang="en-IE" dirty="0"/>
              <a:t>)  </a:t>
            </a:r>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22027091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898662"/>
            <a:ext cx="10972800" cy="1143000"/>
          </a:xfrm>
        </p:spPr>
        <p:txBody>
          <a:bodyPr/>
          <a:lstStyle/>
          <a:p>
            <a:pPr algn="l"/>
            <a:r>
              <a:rPr lang="en-IE" sz="3200" b="1" dirty="0" err="1" smtClean="0">
                <a:solidFill>
                  <a:srgbClr val="C00000"/>
                </a:solidFill>
              </a:rPr>
              <a:t>Educación</a:t>
            </a:r>
            <a:r>
              <a:rPr lang="en-IE" sz="3200" b="1" dirty="0" smtClean="0">
                <a:solidFill>
                  <a:srgbClr val="C00000"/>
                </a:solidFill>
              </a:rPr>
              <a:t> </a:t>
            </a:r>
            <a:r>
              <a:rPr lang="en-IE" sz="3200" b="1" dirty="0" err="1" smtClean="0">
                <a:solidFill>
                  <a:srgbClr val="C00000"/>
                </a:solidFill>
              </a:rPr>
              <a:t>Empresarial</a:t>
            </a:r>
            <a:endParaRPr lang="en-IE" sz="3200" b="1" dirty="0">
              <a:solidFill>
                <a:srgbClr val="C00000"/>
              </a:solidFill>
            </a:endParaRPr>
          </a:p>
        </p:txBody>
      </p:sp>
      <p:sp>
        <p:nvSpPr>
          <p:cNvPr id="3" name="Content Placeholder 2"/>
          <p:cNvSpPr>
            <a:spLocks noGrp="1"/>
          </p:cNvSpPr>
          <p:nvPr>
            <p:ph idx="1"/>
          </p:nvPr>
        </p:nvSpPr>
        <p:spPr>
          <a:xfrm>
            <a:off x="677839" y="1753150"/>
            <a:ext cx="10972800" cy="4739097"/>
          </a:xfrm>
        </p:spPr>
        <p:txBody>
          <a:bodyPr/>
          <a:lstStyle/>
          <a:p>
            <a:pPr marL="0" indent="0">
              <a:buNone/>
            </a:pPr>
            <a:r>
              <a:rPr lang="en-IE" dirty="0" smtClean="0"/>
              <a:t>Las </a:t>
            </a:r>
            <a:r>
              <a:rPr lang="en-IE" dirty="0" err="1" smtClean="0"/>
              <a:t>áreas</a:t>
            </a:r>
            <a:r>
              <a:rPr lang="en-IE" dirty="0" smtClean="0"/>
              <a:t> del </a:t>
            </a:r>
            <a:r>
              <a:rPr lang="en-IE" dirty="0" err="1" smtClean="0"/>
              <a:t>programa</a:t>
            </a:r>
            <a:r>
              <a:rPr lang="en-IE" dirty="0" smtClean="0"/>
              <a:t> </a:t>
            </a:r>
            <a:r>
              <a:rPr lang="en-IE" dirty="0" smtClean="0"/>
              <a:t>y  </a:t>
            </a:r>
            <a:r>
              <a:rPr lang="en-IE" dirty="0" err="1" smtClean="0"/>
              <a:t>las</a:t>
            </a:r>
            <a:r>
              <a:rPr lang="en-IE" dirty="0" smtClean="0"/>
              <a:t> </a:t>
            </a:r>
            <a:r>
              <a:rPr lang="en-IE" dirty="0" err="1" smtClean="0"/>
              <a:t>políticas</a:t>
            </a:r>
            <a:r>
              <a:rPr lang="en-IE" dirty="0" smtClean="0"/>
              <a:t> claves de la UNCTAD </a:t>
            </a:r>
            <a:r>
              <a:rPr lang="en-IE" dirty="0" err="1" smtClean="0"/>
              <a:t>para</a:t>
            </a:r>
            <a:r>
              <a:rPr lang="en-IE" dirty="0" smtClean="0"/>
              <a:t> la </a:t>
            </a:r>
            <a:r>
              <a:rPr lang="en-IE" dirty="0" err="1" smtClean="0"/>
              <a:t>educación</a:t>
            </a:r>
            <a:r>
              <a:rPr lang="en-IE" dirty="0" smtClean="0"/>
              <a:t> </a:t>
            </a:r>
            <a:r>
              <a:rPr lang="en-IE" dirty="0" err="1" smtClean="0"/>
              <a:t>empresarial</a:t>
            </a:r>
            <a:r>
              <a:rPr lang="en-IE" dirty="0" smtClean="0"/>
              <a:t> son</a:t>
            </a:r>
            <a:endParaRPr lang="en-IE" dirty="0"/>
          </a:p>
          <a:p>
            <a:pPr marL="514350" indent="-514350">
              <a:buFont typeface="+mj-lt"/>
              <a:buAutoNum type="arabicPeriod"/>
            </a:pPr>
            <a:r>
              <a:rPr lang="en-IE" dirty="0" err="1" smtClean="0"/>
              <a:t>Incrustar</a:t>
            </a:r>
            <a:r>
              <a:rPr lang="en-IE" dirty="0" smtClean="0"/>
              <a:t> el </a:t>
            </a:r>
            <a:r>
              <a:rPr lang="en-IE" dirty="0" err="1" smtClean="0"/>
              <a:t>espíritu</a:t>
            </a:r>
            <a:r>
              <a:rPr lang="en-IE" dirty="0" smtClean="0"/>
              <a:t> </a:t>
            </a:r>
            <a:r>
              <a:rPr lang="en-IE" dirty="0" err="1" smtClean="0"/>
              <a:t>empresarial</a:t>
            </a:r>
            <a:r>
              <a:rPr lang="en-IE" dirty="0" smtClean="0"/>
              <a:t> en la </a:t>
            </a:r>
            <a:r>
              <a:rPr lang="en-IE" dirty="0" err="1" smtClean="0"/>
              <a:t>educación</a:t>
            </a:r>
            <a:r>
              <a:rPr lang="en-IE" dirty="0" smtClean="0"/>
              <a:t> y </a:t>
            </a:r>
            <a:r>
              <a:rPr lang="en-IE" dirty="0" err="1" smtClean="0"/>
              <a:t>formación</a:t>
            </a:r>
            <a:r>
              <a:rPr lang="en-IE" dirty="0" smtClean="0"/>
              <a:t> </a:t>
            </a:r>
            <a:r>
              <a:rPr lang="en-IE" dirty="0" err="1" smtClean="0"/>
              <a:t>formales</a:t>
            </a:r>
            <a:endParaRPr lang="en-IE" dirty="0"/>
          </a:p>
          <a:p>
            <a:pPr marL="514350" indent="-514350">
              <a:buFont typeface="+mj-lt"/>
              <a:buAutoNum type="arabicPeriod"/>
            </a:pPr>
            <a:r>
              <a:rPr lang="en-IE" dirty="0" smtClean="0"/>
              <a:t>La </a:t>
            </a:r>
            <a:r>
              <a:rPr lang="en-IE" dirty="0" err="1" smtClean="0"/>
              <a:t>educación</a:t>
            </a:r>
            <a:r>
              <a:rPr lang="en-IE" dirty="0" smtClean="0"/>
              <a:t> </a:t>
            </a:r>
            <a:r>
              <a:rPr lang="en-IE" dirty="0" err="1" smtClean="0"/>
              <a:t>emprendedora</a:t>
            </a:r>
            <a:r>
              <a:rPr lang="en-IE" dirty="0" smtClean="0"/>
              <a:t> </a:t>
            </a:r>
            <a:r>
              <a:rPr lang="en-IE" dirty="0" err="1" smtClean="0"/>
              <a:t>es</a:t>
            </a:r>
            <a:r>
              <a:rPr lang="en-IE" dirty="0" smtClean="0"/>
              <a:t> un </a:t>
            </a:r>
            <a:r>
              <a:rPr lang="en-IE" dirty="0" err="1" smtClean="0"/>
              <a:t>currículum</a:t>
            </a:r>
            <a:r>
              <a:rPr lang="en-IE" dirty="0" smtClean="0"/>
              <a:t> </a:t>
            </a:r>
            <a:r>
              <a:rPr lang="en-IE" dirty="0" err="1" smtClean="0"/>
              <a:t>que</a:t>
            </a:r>
            <a:r>
              <a:rPr lang="en-IE" dirty="0" smtClean="0"/>
              <a:t> se </a:t>
            </a:r>
            <a:r>
              <a:rPr lang="en-IE" dirty="0" err="1" smtClean="0"/>
              <a:t>adapta</a:t>
            </a:r>
            <a:r>
              <a:rPr lang="en-IE" dirty="0" smtClean="0"/>
              <a:t> al </a:t>
            </a:r>
            <a:r>
              <a:rPr lang="en-IE" dirty="0" err="1" smtClean="0"/>
              <a:t>entorno</a:t>
            </a:r>
            <a:r>
              <a:rPr lang="en-IE" dirty="0" smtClean="0"/>
              <a:t> local, y</a:t>
            </a:r>
            <a:endParaRPr lang="en-IE" dirty="0"/>
          </a:p>
          <a:p>
            <a:pPr marL="514350" indent="-514350">
              <a:buFont typeface="+mj-lt"/>
              <a:buAutoNum type="arabicPeriod"/>
            </a:pPr>
            <a:r>
              <a:rPr lang="en-IE" dirty="0" smtClean="0"/>
              <a:t>Los </a:t>
            </a:r>
            <a:r>
              <a:rPr lang="en-IE" dirty="0" err="1" smtClean="0"/>
              <a:t>profesores</a:t>
            </a:r>
            <a:r>
              <a:rPr lang="en-IE" dirty="0" smtClean="0"/>
              <a:t> son la clave de la </a:t>
            </a:r>
            <a:r>
              <a:rPr lang="en-IE" dirty="0" err="1" smtClean="0"/>
              <a:t>educación</a:t>
            </a:r>
            <a:r>
              <a:rPr lang="en-IE" dirty="0" smtClean="0"/>
              <a:t> </a:t>
            </a:r>
            <a:r>
              <a:rPr lang="en-IE" dirty="0" err="1" smtClean="0"/>
              <a:t>empresarial</a:t>
            </a:r>
            <a:endParaRPr lang="en-IE" sz="2400" dirty="0"/>
          </a:p>
          <a:p>
            <a:pPr marL="0" indent="0">
              <a:buNone/>
            </a:pPr>
            <a:r>
              <a:rPr lang="en-IE" sz="2400" dirty="0" smtClean="0"/>
              <a:t>(</a:t>
            </a:r>
            <a:r>
              <a:rPr lang="en-IE" sz="2400" dirty="0" err="1" smtClean="0"/>
              <a:t>Ver</a:t>
            </a:r>
            <a:r>
              <a:rPr lang="en-IE" sz="2400" dirty="0" smtClean="0"/>
              <a:t> </a:t>
            </a:r>
            <a:r>
              <a:rPr lang="en-IE" sz="2400" dirty="0">
                <a:hlinkClick r:id="rId2"/>
              </a:rPr>
              <a:t>http://unctad.org/en/docs/ciimem1d9_en.pdf</a:t>
            </a:r>
            <a:r>
              <a:rPr lang="en-IE" sz="2400"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6653640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endParaRPr lang="en-IE" sz="1800" b="1" dirty="0">
              <a:solidFill>
                <a:srgbClr val="CC6600"/>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70461226"/>
              </p:ext>
            </p:extLst>
          </p:nvPr>
        </p:nvGraphicFramePr>
        <p:xfrm>
          <a:off x="261257" y="2356207"/>
          <a:ext cx="11560629" cy="3379121"/>
        </p:xfrm>
        <a:graphic>
          <a:graphicData uri="http://schemas.openxmlformats.org/drawingml/2006/table">
            <a:tbl>
              <a:tblPr firstRow="1" bandRow="1">
                <a:tableStyleId>{5C22544A-7EE6-4342-B048-85BDC9FD1C3A}</a:tableStyleId>
              </a:tblPr>
              <a:tblGrid>
                <a:gridCol w="5513308">
                  <a:extLst>
                    <a:ext uri="{9D8B030D-6E8A-4147-A177-3AD203B41FA5}">
                      <a16:colId xmlns:a16="http://schemas.microsoft.com/office/drawing/2014/main" xmlns="" val="2387490912"/>
                    </a:ext>
                  </a:extLst>
                </a:gridCol>
                <a:gridCol w="6047321">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24</a:t>
                      </a:r>
                      <a:r>
                        <a:rPr lang="en-IE" sz="2400" b="1" dirty="0" smtClean="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a:t>
                      </a:r>
                      <a:r>
                        <a:rPr lang="es-ES" sz="2400" b="1" kern="1200" dirty="0">
                          <a:solidFill>
                            <a:schemeClr val="tx1"/>
                          </a:solidFill>
                          <a:latin typeface="+mn-lt"/>
                          <a:ea typeface="+mn-ea"/>
                          <a:cs typeface="+mn-cs"/>
                        </a:rPr>
                        <a:t>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276104" cy="584775"/>
          </a:xfrm>
          <a:prstGeom prst="rect">
            <a:avLst/>
          </a:prstGeom>
        </p:spPr>
        <p:txBody>
          <a:bodyPr wrap="square">
            <a:spAutoFit/>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xmlns="" val="2398954342"/>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4419" y="2593686"/>
            <a:ext cx="10972800" cy="3964791"/>
          </a:xfrm>
        </p:spPr>
        <p:txBody>
          <a:bodyPr/>
          <a:lstStyle/>
          <a:p>
            <a:pPr marL="0" indent="0">
              <a:buNone/>
            </a:pPr>
            <a:r>
              <a:rPr lang="en-IE" sz="2800" dirty="0" err="1" smtClean="0"/>
              <a:t>Tenemos</a:t>
            </a:r>
            <a:r>
              <a:rPr lang="en-IE" sz="2800" dirty="0" smtClean="0"/>
              <a:t> 4 </a:t>
            </a:r>
            <a:r>
              <a:rPr lang="en-IE" sz="2800" dirty="0" err="1" smtClean="0"/>
              <a:t>áreas</a:t>
            </a:r>
            <a:r>
              <a:rPr lang="en-IE" sz="2800" dirty="0" smtClean="0"/>
              <a:t> de </a:t>
            </a:r>
            <a:r>
              <a:rPr lang="en-IE" sz="2800" dirty="0" err="1" smtClean="0"/>
              <a:t>desarrollo</a:t>
            </a:r>
            <a:r>
              <a:rPr lang="en-IE" sz="2800" dirty="0" smtClean="0"/>
              <a:t> </a:t>
            </a:r>
            <a:endParaRPr lang="en-IE" sz="2800" dirty="0"/>
          </a:p>
          <a:p>
            <a:pPr marL="0" indent="0">
              <a:buNone/>
            </a:pPr>
            <a:endParaRPr lang="en-IE" sz="2800" dirty="0"/>
          </a:p>
          <a:p>
            <a:pPr marL="514350" indent="-514350">
              <a:buFont typeface="+mj-lt"/>
              <a:buAutoNum type="arabicPeriod"/>
            </a:pPr>
            <a:r>
              <a:rPr lang="en-IE" sz="2800" b="1" dirty="0" err="1" smtClean="0"/>
              <a:t>Conducción</a:t>
            </a:r>
            <a:r>
              <a:rPr lang="en-IE" sz="2800" b="1" dirty="0" smtClean="0"/>
              <a:t>, </a:t>
            </a:r>
            <a:r>
              <a:rPr lang="en-IE" sz="2800" b="1" dirty="0" err="1" smtClean="0"/>
              <a:t>Ambición</a:t>
            </a:r>
            <a:r>
              <a:rPr lang="en-IE" sz="2800" b="1" dirty="0" smtClean="0"/>
              <a:t> y </a:t>
            </a:r>
            <a:r>
              <a:rPr lang="en-IE" sz="2800" b="1" dirty="0" err="1" smtClean="0"/>
              <a:t>Nervio</a:t>
            </a:r>
            <a:r>
              <a:rPr lang="en-IE" sz="2800" b="1" dirty="0" smtClean="0"/>
              <a:t>.</a:t>
            </a:r>
            <a:endParaRPr lang="en-IE" sz="2800" b="1" dirty="0"/>
          </a:p>
          <a:p>
            <a:pPr marL="514350" indent="-514350">
              <a:buFont typeface="+mj-lt"/>
              <a:buAutoNum type="arabicPeriod"/>
            </a:pPr>
            <a:r>
              <a:rPr lang="en-IE" sz="2800" b="1" dirty="0" err="1" smtClean="0"/>
              <a:t>Temperamento</a:t>
            </a:r>
            <a:r>
              <a:rPr lang="en-IE" sz="2800" b="1" dirty="0" smtClean="0"/>
              <a:t> </a:t>
            </a:r>
            <a:r>
              <a:rPr lang="en-IE" sz="2800" b="1" dirty="0" err="1" smtClean="0"/>
              <a:t>para</a:t>
            </a:r>
            <a:r>
              <a:rPr lang="en-IE" sz="2800" b="1" dirty="0" smtClean="0"/>
              <a:t> </a:t>
            </a:r>
            <a:r>
              <a:rPr lang="en-IE" sz="2800" b="1" dirty="0" err="1" smtClean="0"/>
              <a:t>Gestionar</a:t>
            </a:r>
            <a:r>
              <a:rPr lang="en-IE" sz="2800" b="1" dirty="0" smtClean="0"/>
              <a:t> la </a:t>
            </a:r>
            <a:r>
              <a:rPr lang="en-IE" sz="2800" b="1" dirty="0" err="1" smtClean="0"/>
              <a:t>Adversidad</a:t>
            </a:r>
            <a:r>
              <a:rPr lang="en-IE" sz="2800" b="1" dirty="0" smtClean="0"/>
              <a:t>.</a:t>
            </a:r>
            <a:endParaRPr lang="en-IE" sz="2800" b="1" dirty="0"/>
          </a:p>
          <a:p>
            <a:pPr marL="514350" indent="-514350">
              <a:buFont typeface="+mj-lt"/>
              <a:buAutoNum type="arabicPeriod"/>
            </a:pPr>
            <a:r>
              <a:rPr lang="en-IE" sz="2800" b="1" dirty="0" smtClean="0"/>
              <a:t>La </a:t>
            </a:r>
            <a:r>
              <a:rPr lang="en-IE" sz="2800" b="1" dirty="0" err="1" smtClean="0"/>
              <a:t>capacidad</a:t>
            </a:r>
            <a:r>
              <a:rPr lang="en-IE" sz="2800" b="1" dirty="0" smtClean="0"/>
              <a:t> de </a:t>
            </a:r>
            <a:r>
              <a:rPr lang="en-IE" sz="2800" b="1" dirty="0" err="1" smtClean="0"/>
              <a:t>Aceptar</a:t>
            </a:r>
            <a:r>
              <a:rPr lang="en-IE" sz="2800" b="1" dirty="0" smtClean="0"/>
              <a:t> el </a:t>
            </a:r>
            <a:r>
              <a:rPr lang="en-IE" sz="2800" b="1" dirty="0" err="1" smtClean="0"/>
              <a:t>Cambio</a:t>
            </a:r>
            <a:r>
              <a:rPr lang="en-IE" sz="2800" b="1" dirty="0" smtClean="0"/>
              <a:t>.</a:t>
            </a:r>
            <a:endParaRPr lang="en-IE" sz="2800" b="1" dirty="0"/>
          </a:p>
          <a:p>
            <a:pPr marL="514350" indent="-514350">
              <a:buFont typeface="+mj-lt"/>
              <a:buAutoNum type="arabicPeriod"/>
            </a:pPr>
            <a:r>
              <a:rPr lang="en-IE" sz="2800" b="1" dirty="0" smtClean="0"/>
              <a:t>Un </a:t>
            </a:r>
            <a:r>
              <a:rPr lang="en-IE" sz="2800" b="1" dirty="0" err="1" smtClean="0"/>
              <a:t>montón</a:t>
            </a:r>
            <a:r>
              <a:rPr lang="en-IE" sz="2800" b="1" dirty="0" smtClean="0"/>
              <a:t> de </a:t>
            </a:r>
            <a:r>
              <a:rPr lang="en-IE" sz="2800" b="1" dirty="0" err="1" smtClean="0"/>
              <a:t>osadía</a:t>
            </a:r>
            <a:r>
              <a:rPr lang="en-IE" sz="2800" b="1" dirty="0" smtClean="0"/>
              <a:t>.</a:t>
            </a:r>
            <a:r>
              <a:rPr lang="en-IE" sz="2800" b="1"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pic>
        <p:nvPicPr>
          <p:cNvPr id="5" name="Picture 4"/>
          <p:cNvPicPr>
            <a:picLocks noChangeAspect="1"/>
          </p:cNvPicPr>
          <p:nvPr/>
        </p:nvPicPr>
        <p:blipFill>
          <a:blip r:embed="rId2"/>
          <a:stretch>
            <a:fillRect/>
          </a:stretch>
        </p:blipFill>
        <p:spPr>
          <a:xfrm>
            <a:off x="6687458" y="1896340"/>
            <a:ext cx="5315350" cy="1866900"/>
          </a:xfrm>
          <a:prstGeom prst="rect">
            <a:avLst/>
          </a:prstGeom>
          <a:ln>
            <a:solidFill>
              <a:schemeClr val="accent1"/>
            </a:solidFill>
          </a:ln>
        </p:spPr>
      </p:pic>
      <p:sp>
        <p:nvSpPr>
          <p:cNvPr id="7" name="Title 1"/>
          <p:cNvSpPr>
            <a:spLocks noGrp="1"/>
          </p:cNvSpPr>
          <p:nvPr>
            <p:ph type="title"/>
          </p:nvPr>
        </p:nvSpPr>
        <p:spPr>
          <a:xfrm>
            <a:off x="1041779" y="0"/>
            <a:ext cx="10972800" cy="1143000"/>
          </a:xfrm>
        </p:spPr>
        <p:txBody>
          <a:bodyPr/>
          <a:lstStyle/>
          <a:p>
            <a:pPr algn="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
        <p:nvSpPr>
          <p:cNvPr id="8" name="TextBox 7"/>
          <p:cNvSpPr txBox="1"/>
          <p:nvPr/>
        </p:nvSpPr>
        <p:spPr>
          <a:xfrm>
            <a:off x="725214" y="1560786"/>
            <a:ext cx="5502165" cy="1077218"/>
          </a:xfrm>
          <a:prstGeom prst="rect">
            <a:avLst/>
          </a:prstGeom>
          <a:noFill/>
        </p:spPr>
        <p:txBody>
          <a:bodyPr wrap="square" rtlCol="0">
            <a:spAutoFit/>
          </a:bodyPr>
          <a:lstStyle/>
          <a:p>
            <a:r>
              <a:rPr lang="en-US" sz="3200" b="1" dirty="0" err="1" smtClean="0">
                <a:solidFill>
                  <a:srgbClr val="C00000"/>
                </a:solidFill>
              </a:rPr>
              <a:t>Habilidades</a:t>
            </a:r>
            <a:r>
              <a:rPr lang="en-US" sz="3200" b="1" dirty="0" smtClean="0">
                <a:solidFill>
                  <a:srgbClr val="C00000"/>
                </a:solidFill>
              </a:rPr>
              <a:t> </a:t>
            </a:r>
            <a:r>
              <a:rPr lang="en-US" sz="3200" b="1" dirty="0" err="1" smtClean="0">
                <a:solidFill>
                  <a:srgbClr val="C00000"/>
                </a:solidFill>
              </a:rPr>
              <a:t>flexibles</a:t>
            </a:r>
            <a:r>
              <a:rPr lang="en-US" sz="3200" b="1" dirty="0" smtClean="0">
                <a:solidFill>
                  <a:srgbClr val="C00000"/>
                </a:solidFill>
              </a:rPr>
              <a:t> del </a:t>
            </a:r>
            <a:r>
              <a:rPr lang="en-US" sz="3200" b="1" dirty="0" err="1" smtClean="0">
                <a:solidFill>
                  <a:srgbClr val="C00000"/>
                </a:solidFill>
              </a:rPr>
              <a:t>Emprendedor</a:t>
            </a:r>
            <a:endParaRPr lang="en-IE" sz="3200" b="1" dirty="0">
              <a:solidFill>
                <a:srgbClr val="C00000"/>
              </a:solidFill>
            </a:endParaRPr>
          </a:p>
        </p:txBody>
      </p:sp>
      <p:sp>
        <p:nvSpPr>
          <p:cNvPr id="9" name="TextBox 8"/>
          <p:cNvSpPr txBox="1"/>
          <p:nvPr/>
        </p:nvSpPr>
        <p:spPr>
          <a:xfrm>
            <a:off x="546162" y="5849570"/>
            <a:ext cx="5979522" cy="369332"/>
          </a:xfrm>
          <a:prstGeom prst="rect">
            <a:avLst/>
          </a:prstGeom>
          <a:noFill/>
        </p:spPr>
        <p:txBody>
          <a:bodyPr wrap="none" rtlCol="0">
            <a:spAutoFit/>
          </a:bodyPr>
          <a:lstStyle/>
          <a:p>
            <a:r>
              <a:rPr lang="en-IE" dirty="0" smtClean="0"/>
              <a:t>(see </a:t>
            </a:r>
            <a:r>
              <a:rPr lang="en-IE" dirty="0" smtClean="0">
                <a:hlinkClick r:id="rId3"/>
              </a:rPr>
              <a:t>https://www.entrepreneur.com/article/243059</a:t>
            </a:r>
            <a:r>
              <a:rPr lang="en-IE" dirty="0" smtClean="0"/>
              <a:t>)</a:t>
            </a:r>
          </a:p>
        </p:txBody>
      </p:sp>
    </p:spTree>
    <p:extLst>
      <p:ext uri="{BB962C8B-B14F-4D97-AF65-F5344CB8AC3E}">
        <p14:creationId xmlns:p14="http://schemas.microsoft.com/office/powerpoint/2010/main" xmlns="" val="418288347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6700343" y="1080045"/>
            <a:ext cx="5251171" cy="5324049"/>
          </a:xfrm>
          <a:prstGeom prst="rect">
            <a:avLst/>
          </a:prstGeom>
        </p:spPr>
      </p:pic>
      <p:sp>
        <p:nvSpPr>
          <p:cNvPr id="2" name="Title 1"/>
          <p:cNvSpPr>
            <a:spLocks noGrp="1"/>
          </p:cNvSpPr>
          <p:nvPr>
            <p:ph type="title"/>
          </p:nvPr>
        </p:nvSpPr>
        <p:spPr>
          <a:xfrm>
            <a:off x="474203" y="1119386"/>
            <a:ext cx="6036938" cy="1143000"/>
          </a:xfrm>
        </p:spPr>
        <p:txBody>
          <a:bodyPr/>
          <a:lstStyle/>
          <a:p>
            <a:pPr algn="l"/>
            <a:r>
              <a:rPr lang="en-IE" sz="3200" b="1" dirty="0" err="1" smtClean="0">
                <a:solidFill>
                  <a:srgbClr val="C00000"/>
                </a:solidFill>
              </a:rPr>
              <a:t>Educación</a:t>
            </a:r>
            <a:r>
              <a:rPr lang="en-IE" sz="3200" b="1" dirty="0" smtClean="0">
                <a:solidFill>
                  <a:srgbClr val="C00000"/>
                </a:solidFill>
              </a:rPr>
              <a:t> </a:t>
            </a:r>
            <a:r>
              <a:rPr lang="en-IE" sz="3200" b="1" dirty="0" err="1" smtClean="0">
                <a:solidFill>
                  <a:srgbClr val="C00000"/>
                </a:solidFill>
              </a:rPr>
              <a:t>Empresarial</a:t>
            </a:r>
            <a:endParaRPr lang="en-IE" sz="3200" b="1" dirty="0">
              <a:solidFill>
                <a:srgbClr val="C00000"/>
              </a:solidFill>
            </a:endParaRPr>
          </a:p>
        </p:txBody>
      </p:sp>
      <p:sp>
        <p:nvSpPr>
          <p:cNvPr id="3" name="Content Placeholder 2"/>
          <p:cNvSpPr>
            <a:spLocks noGrp="1"/>
          </p:cNvSpPr>
          <p:nvPr>
            <p:ph idx="1"/>
          </p:nvPr>
        </p:nvSpPr>
        <p:spPr>
          <a:xfrm>
            <a:off x="535949" y="2325667"/>
            <a:ext cx="5445169" cy="1789149"/>
          </a:xfrm>
        </p:spPr>
        <p:txBody>
          <a:bodyPr/>
          <a:lstStyle/>
          <a:p>
            <a:r>
              <a:rPr lang="en-IE" sz="2400" dirty="0" err="1" smtClean="0"/>
              <a:t>Curso</a:t>
            </a:r>
            <a:r>
              <a:rPr lang="en-IE" sz="2400" dirty="0" smtClean="0"/>
              <a:t> de 2 </a:t>
            </a:r>
            <a:r>
              <a:rPr lang="en-IE" sz="2400" dirty="0" err="1" smtClean="0"/>
              <a:t>horas</a:t>
            </a:r>
            <a:r>
              <a:rPr lang="en-IE" sz="2400" dirty="0" smtClean="0"/>
              <a:t> </a:t>
            </a:r>
            <a:r>
              <a:rPr lang="en-IE" sz="2400" dirty="0"/>
              <a:t>20 </a:t>
            </a:r>
            <a:r>
              <a:rPr lang="en-IE" sz="2400" dirty="0" err="1" smtClean="0"/>
              <a:t>minutos</a:t>
            </a:r>
            <a:r>
              <a:rPr lang="en-IE" sz="2400" dirty="0" smtClean="0"/>
              <a:t> </a:t>
            </a:r>
            <a:endParaRPr lang="en-IE" sz="2400" dirty="0"/>
          </a:p>
          <a:p>
            <a:endParaRPr lang="en-IE"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pic>
        <p:nvPicPr>
          <p:cNvPr id="8" name="Picture 7"/>
          <p:cNvPicPr>
            <a:picLocks noChangeAspect="1"/>
          </p:cNvPicPr>
          <p:nvPr/>
        </p:nvPicPr>
        <p:blipFill>
          <a:blip r:embed="rId3"/>
          <a:stretch>
            <a:fillRect/>
          </a:stretch>
        </p:blipFill>
        <p:spPr>
          <a:xfrm>
            <a:off x="499508" y="2822208"/>
            <a:ext cx="5554450" cy="2396115"/>
          </a:xfrm>
          <a:prstGeom prst="rect">
            <a:avLst/>
          </a:prstGeom>
        </p:spPr>
      </p:pic>
      <p:sp>
        <p:nvSpPr>
          <p:cNvPr id="7" name="TextBox 6"/>
          <p:cNvSpPr txBox="1"/>
          <p:nvPr/>
        </p:nvSpPr>
        <p:spPr>
          <a:xfrm>
            <a:off x="520262" y="5281466"/>
            <a:ext cx="5628290" cy="646331"/>
          </a:xfrm>
          <a:prstGeom prst="rect">
            <a:avLst/>
          </a:prstGeom>
          <a:noFill/>
        </p:spPr>
        <p:txBody>
          <a:bodyPr wrap="square" rtlCol="0">
            <a:spAutoFit/>
          </a:bodyPr>
          <a:lstStyle/>
          <a:p>
            <a:r>
              <a:rPr lang="en-IE" dirty="0" err="1" smtClean="0"/>
              <a:t>Ver</a:t>
            </a:r>
            <a:r>
              <a:rPr lang="en-IE" dirty="0" smtClean="0"/>
              <a:t> </a:t>
            </a:r>
            <a:r>
              <a:rPr lang="en-IE" dirty="0" smtClean="0">
                <a:hlinkClick r:id="rId4"/>
              </a:rPr>
              <a:t>https://www.lynda.com</a:t>
            </a:r>
            <a:r>
              <a:rPr lang="en-IE" dirty="0" smtClean="0"/>
              <a:t> </a:t>
            </a:r>
            <a:r>
              <a:rPr lang="en-IE" dirty="0" err="1" smtClean="0"/>
              <a:t>Buscar</a:t>
            </a:r>
            <a:r>
              <a:rPr lang="en-IE" dirty="0" smtClean="0"/>
              <a:t> </a:t>
            </a:r>
            <a:r>
              <a:rPr lang="en-IE" dirty="0" err="1" smtClean="0"/>
              <a:t>fundaciones</a:t>
            </a:r>
            <a:r>
              <a:rPr lang="en-IE" dirty="0" smtClean="0"/>
              <a:t> </a:t>
            </a:r>
            <a:r>
              <a:rPr lang="en-IE" dirty="0" err="1" smtClean="0"/>
              <a:t>empresariales</a:t>
            </a:r>
            <a:r>
              <a:rPr lang="en-IE" dirty="0" smtClean="0"/>
              <a:t>)</a:t>
            </a:r>
          </a:p>
        </p:txBody>
      </p:sp>
      <p:sp>
        <p:nvSpPr>
          <p:cNvPr id="9"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5940759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779" y="1608974"/>
            <a:ext cx="10972800" cy="787078"/>
          </a:xfrm>
        </p:spPr>
        <p:txBody>
          <a:bodyPr/>
          <a:lstStyle/>
          <a:p>
            <a:pPr algn="l"/>
            <a:r>
              <a:rPr lang="en-IE" sz="3200" b="1" dirty="0" err="1" smtClean="0">
                <a:solidFill>
                  <a:srgbClr val="C00000"/>
                </a:solidFill>
              </a:rPr>
              <a:t>Ver</a:t>
            </a:r>
            <a:r>
              <a:rPr lang="en-IE" sz="3200" b="1" dirty="0" smtClean="0">
                <a:solidFill>
                  <a:srgbClr val="C00000"/>
                </a:solidFill>
              </a:rPr>
              <a:t>: </a:t>
            </a:r>
            <a:r>
              <a:rPr lang="en-IE" sz="3200" b="1" dirty="0" err="1" smtClean="0">
                <a:solidFill>
                  <a:srgbClr val="C00000"/>
                </a:solidFill>
              </a:rPr>
              <a:t>Unidad</a:t>
            </a:r>
            <a:r>
              <a:rPr lang="en-IE" sz="3200" b="1" dirty="0" smtClean="0">
                <a:solidFill>
                  <a:srgbClr val="C00000"/>
                </a:solidFill>
              </a:rPr>
              <a:t> </a:t>
            </a:r>
            <a:r>
              <a:rPr lang="en-IE" sz="3200" b="1" dirty="0">
                <a:solidFill>
                  <a:srgbClr val="C00000"/>
                </a:solidFill>
              </a:rPr>
              <a:t>1 </a:t>
            </a:r>
            <a:r>
              <a:rPr lang="en-IE" sz="3200" b="1" dirty="0" err="1" smtClean="0">
                <a:solidFill>
                  <a:srgbClr val="C00000"/>
                </a:solidFill>
              </a:rPr>
              <a:t>Redes</a:t>
            </a:r>
            <a:r>
              <a:rPr lang="en-IE" sz="3200" b="1" dirty="0" smtClean="0">
                <a:solidFill>
                  <a:srgbClr val="C00000"/>
                </a:solidFill>
              </a:rPr>
              <a:t> </a:t>
            </a:r>
            <a:r>
              <a:rPr lang="en-IE" sz="3200" b="1" dirty="0" err="1" smtClean="0">
                <a:solidFill>
                  <a:srgbClr val="C00000"/>
                </a:solidFill>
              </a:rPr>
              <a:t>como</a:t>
            </a:r>
            <a:r>
              <a:rPr lang="en-IE" sz="3200" b="1" dirty="0" smtClean="0">
                <a:solidFill>
                  <a:srgbClr val="C00000"/>
                </a:solidFill>
              </a:rPr>
              <a:t> </a:t>
            </a:r>
            <a:r>
              <a:rPr lang="en-IE" sz="3200" b="1" dirty="0" err="1" smtClean="0">
                <a:solidFill>
                  <a:srgbClr val="C00000"/>
                </a:solidFill>
              </a:rPr>
              <a:t>herramientas</a:t>
            </a:r>
            <a:r>
              <a:rPr lang="en-IE" sz="3200" b="1" dirty="0" smtClean="0">
                <a:solidFill>
                  <a:srgbClr val="C00000"/>
                </a:solidFill>
              </a:rPr>
              <a:t> </a:t>
            </a:r>
            <a:r>
              <a:rPr lang="en-IE" sz="3200" b="1" dirty="0" err="1" smtClean="0">
                <a:solidFill>
                  <a:srgbClr val="C00000"/>
                </a:solidFill>
              </a:rPr>
              <a:t>para</a:t>
            </a:r>
            <a:r>
              <a:rPr lang="en-IE" sz="3200" b="1" dirty="0" smtClean="0">
                <a:solidFill>
                  <a:srgbClr val="C00000"/>
                </a:solidFill>
              </a:rPr>
              <a:t> la </a:t>
            </a:r>
            <a:r>
              <a:rPr lang="en-IE" sz="3200" b="1" dirty="0" err="1" smtClean="0">
                <a:solidFill>
                  <a:srgbClr val="C00000"/>
                </a:solidFill>
              </a:rPr>
              <a:t>creación</a:t>
            </a:r>
            <a:r>
              <a:rPr lang="en-IE" sz="3200" b="1" dirty="0" smtClean="0">
                <a:solidFill>
                  <a:srgbClr val="C00000"/>
                </a:solidFill>
              </a:rPr>
              <a:t> de </a:t>
            </a:r>
            <a:r>
              <a:rPr lang="en-IE" sz="3200" b="1" dirty="0" err="1" smtClean="0">
                <a:solidFill>
                  <a:srgbClr val="C00000"/>
                </a:solidFill>
              </a:rPr>
              <a:t>capacidades</a:t>
            </a:r>
            <a:endParaRPr lang="en-IE" sz="3200" b="1" dirty="0">
              <a:solidFill>
                <a:srgbClr val="C00000"/>
              </a:solidFill>
            </a:endParaRPr>
          </a:p>
        </p:txBody>
      </p:sp>
      <p:sp>
        <p:nvSpPr>
          <p:cNvPr id="3" name="Content Placeholder 2"/>
          <p:cNvSpPr>
            <a:spLocks noGrp="1"/>
          </p:cNvSpPr>
          <p:nvPr>
            <p:ph idx="1"/>
          </p:nvPr>
        </p:nvSpPr>
        <p:spPr>
          <a:xfrm>
            <a:off x="662074" y="2673961"/>
            <a:ext cx="10972800" cy="3988476"/>
          </a:xfrm>
        </p:spPr>
        <p:txBody>
          <a:bodyPr/>
          <a:lstStyle/>
          <a:p>
            <a:pPr marL="0" indent="0" algn="ctr">
              <a:buNone/>
            </a:pPr>
            <a:r>
              <a:rPr lang="en-IE" sz="4400" dirty="0" smtClean="0"/>
              <a:t>Las </a:t>
            </a:r>
            <a:r>
              <a:rPr lang="en-IE" sz="4400" dirty="0" err="1" smtClean="0"/>
              <a:t>Redes</a:t>
            </a:r>
            <a:r>
              <a:rPr lang="en-IE" sz="4400" dirty="0" smtClean="0"/>
              <a:t>, </a:t>
            </a:r>
            <a:r>
              <a:rPr lang="en-IE" sz="4400" dirty="0" err="1" smtClean="0"/>
              <a:t>como</a:t>
            </a:r>
            <a:r>
              <a:rPr lang="en-IE" sz="4400" dirty="0" smtClean="0"/>
              <a:t> se </a:t>
            </a:r>
            <a:r>
              <a:rPr lang="en-IE" sz="4400" dirty="0" err="1" smtClean="0"/>
              <a:t>vió</a:t>
            </a:r>
            <a:r>
              <a:rPr lang="en-IE" sz="4400" dirty="0" smtClean="0"/>
              <a:t> en la </a:t>
            </a:r>
            <a:r>
              <a:rPr lang="en-IE" sz="4400" dirty="0" err="1" smtClean="0"/>
              <a:t>Unidad</a:t>
            </a:r>
            <a:r>
              <a:rPr lang="en-IE" sz="4400" dirty="0" smtClean="0"/>
              <a:t> 1, son </a:t>
            </a:r>
            <a:r>
              <a:rPr lang="en-IE" sz="4400" dirty="0" err="1" smtClean="0"/>
              <a:t>una</a:t>
            </a:r>
            <a:r>
              <a:rPr lang="en-IE" sz="4400" dirty="0" smtClean="0"/>
              <a:t> </a:t>
            </a:r>
            <a:r>
              <a:rPr lang="en-IE" sz="4400" dirty="0" err="1" smtClean="0"/>
              <a:t>manera</a:t>
            </a:r>
            <a:r>
              <a:rPr lang="en-IE" sz="4400" dirty="0" smtClean="0"/>
              <a:t> </a:t>
            </a:r>
            <a:r>
              <a:rPr lang="en-IE" sz="4400" dirty="0" err="1" smtClean="0"/>
              <a:t>muy</a:t>
            </a:r>
            <a:r>
              <a:rPr lang="en-IE" sz="4400" dirty="0" smtClean="0"/>
              <a:t> </a:t>
            </a:r>
            <a:r>
              <a:rPr lang="en-IE" sz="4400" dirty="0" err="1" smtClean="0"/>
              <a:t>valiosa</a:t>
            </a:r>
            <a:r>
              <a:rPr lang="en-IE" sz="4400" dirty="0" smtClean="0"/>
              <a:t> de </a:t>
            </a:r>
            <a:r>
              <a:rPr lang="en-IE" sz="4400" dirty="0" err="1" smtClean="0"/>
              <a:t>educación</a:t>
            </a:r>
            <a:r>
              <a:rPr lang="en-IE" sz="4400" dirty="0" smtClean="0"/>
              <a:t> </a:t>
            </a:r>
            <a:r>
              <a:rPr lang="en-IE" sz="4400" dirty="0" err="1" smtClean="0"/>
              <a:t>empresarial</a:t>
            </a:r>
            <a:endParaRPr lang="en-IE" sz="4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433298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033" y="1182450"/>
            <a:ext cx="5075242" cy="1143000"/>
          </a:xfrm>
        </p:spPr>
        <p:txBody>
          <a:bodyPr/>
          <a:lstStyle/>
          <a:p>
            <a:pPr algn="l"/>
            <a:r>
              <a:rPr lang="en-US" sz="3200" b="1" dirty="0" err="1" smtClean="0">
                <a:solidFill>
                  <a:srgbClr val="C00000"/>
                </a:solidFill>
              </a:rPr>
              <a:t>Beneficios</a:t>
            </a:r>
            <a:r>
              <a:rPr lang="en-US" sz="3200" b="1" dirty="0" smtClean="0">
                <a:solidFill>
                  <a:srgbClr val="C00000"/>
                </a:solidFill>
              </a:rPr>
              <a:t> del Networking</a:t>
            </a:r>
            <a:endParaRPr lang="en-IE" sz="3200" b="1" dirty="0">
              <a:solidFill>
                <a:srgbClr val="C00000"/>
              </a:solidFill>
            </a:endParaRPr>
          </a:p>
        </p:txBody>
      </p:sp>
      <p:sp>
        <p:nvSpPr>
          <p:cNvPr id="3" name="Content Placeholder 2"/>
          <p:cNvSpPr>
            <a:spLocks noGrp="1"/>
          </p:cNvSpPr>
          <p:nvPr>
            <p:ph idx="1"/>
          </p:nvPr>
        </p:nvSpPr>
        <p:spPr>
          <a:xfrm>
            <a:off x="677839" y="2593702"/>
            <a:ext cx="5086353" cy="3639502"/>
          </a:xfrm>
        </p:spPr>
        <p:txBody>
          <a:bodyPr/>
          <a:lstStyle/>
          <a:p>
            <a:pPr marL="0" indent="0">
              <a:buNone/>
            </a:pPr>
            <a:r>
              <a:rPr lang="en-IE" dirty="0" smtClean="0"/>
              <a:t>La </a:t>
            </a:r>
            <a:r>
              <a:rPr lang="en-IE" dirty="0" err="1" smtClean="0"/>
              <a:t>página</a:t>
            </a:r>
            <a:r>
              <a:rPr lang="en-IE" dirty="0" smtClean="0"/>
              <a:t> web </a:t>
            </a:r>
            <a:r>
              <a:rPr lang="en-IE" kern="0" dirty="0">
                <a:solidFill>
                  <a:sysClr val="windowText" lastClr="000000"/>
                </a:solidFill>
                <a:hlinkClick r:id="rId2"/>
              </a:rPr>
              <a:t>http://smallbusinessbc.ca/article/five-benefits-networking/</a:t>
            </a:r>
            <a:r>
              <a:rPr lang="en-IE" kern="0" dirty="0">
                <a:solidFill>
                  <a:sysClr val="windowText" lastClr="000000"/>
                </a:solidFill>
              </a:rPr>
              <a:t> </a:t>
            </a:r>
            <a:r>
              <a:rPr lang="en-IE" dirty="0" err="1" smtClean="0"/>
              <a:t>da</a:t>
            </a:r>
            <a:r>
              <a:rPr lang="en-IE" dirty="0" smtClean="0"/>
              <a:t> </a:t>
            </a:r>
            <a:r>
              <a:rPr lang="en-IE" dirty="0" err="1" smtClean="0"/>
              <a:t>argumentos</a:t>
            </a:r>
            <a:r>
              <a:rPr lang="en-IE" dirty="0" smtClean="0"/>
              <a:t> </a:t>
            </a:r>
            <a:r>
              <a:rPr lang="en-IE" dirty="0" err="1" smtClean="0"/>
              <a:t>válidos</a:t>
            </a:r>
            <a:r>
              <a:rPr lang="en-IE" dirty="0" smtClean="0"/>
              <a:t> </a:t>
            </a:r>
            <a:r>
              <a:rPr lang="en-IE" dirty="0" err="1" smtClean="0"/>
              <a:t>sobre</a:t>
            </a:r>
            <a:r>
              <a:rPr lang="en-IE" dirty="0" smtClean="0"/>
              <a:t> los </a:t>
            </a:r>
            <a:r>
              <a:rPr lang="en-IE" dirty="0" err="1" smtClean="0"/>
              <a:t>beneficios</a:t>
            </a:r>
            <a:r>
              <a:rPr lang="en-IE" dirty="0" smtClean="0"/>
              <a:t> </a:t>
            </a:r>
            <a:r>
              <a:rPr lang="en-IE" smtClean="0"/>
              <a:t>del networking</a:t>
            </a:r>
            <a:endParaRPr lang="en-IE" dirty="0"/>
          </a:p>
        </p:txBody>
      </p:sp>
      <p:pic>
        <p:nvPicPr>
          <p:cNvPr id="4" name="Picture 3"/>
          <p:cNvPicPr>
            <a:picLocks noChangeAspect="1"/>
          </p:cNvPicPr>
          <p:nvPr/>
        </p:nvPicPr>
        <p:blipFill>
          <a:blip r:embed="rId3"/>
          <a:stretch>
            <a:fillRect/>
          </a:stretch>
        </p:blipFill>
        <p:spPr>
          <a:xfrm>
            <a:off x="6242429" y="1186405"/>
            <a:ext cx="5772150" cy="4867275"/>
          </a:xfrm>
          <a:prstGeom prst="rect">
            <a:avLst/>
          </a:prstGeom>
        </p:spPr>
      </p:pic>
      <p:sp>
        <p:nvSpPr>
          <p:cNvPr id="5" name="Slide Number Placeholder 4"/>
          <p:cNvSpPr>
            <a:spLocks noGrp="1"/>
          </p:cNvSpPr>
          <p:nvPr>
            <p:ph type="sldNum" sz="quarter" idx="12"/>
          </p:nvPr>
        </p:nvSpPr>
        <p:spPr/>
        <p:txBody>
          <a:bodyPr/>
          <a:lstStyle/>
          <a:p>
            <a:fld id="{A7AD32EF-B744-4512-A6AB-C39B4880BDB1}" type="slidenum">
              <a:rPr lang="es-ES" altLang="es-ES" smtClean="0"/>
              <a:pPr/>
              <a:t>23</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07834834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 xmlns:p14="http://schemas.microsoft.com/office/powerpoint/2010/main" val="226857242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US" b="1" dirty="0" err="1" smtClean="0"/>
              <a:t>Esta</a:t>
            </a:r>
            <a:r>
              <a:rPr lang="en-US" b="1" dirty="0" smtClean="0"/>
              <a:t> </a:t>
            </a:r>
            <a:r>
              <a:rPr lang="en-US" b="1" dirty="0" err="1" smtClean="0"/>
              <a:t>unidad</a:t>
            </a:r>
            <a:r>
              <a:rPr lang="en-US" b="1" dirty="0" smtClean="0"/>
              <a:t> </a:t>
            </a:r>
            <a:r>
              <a:rPr lang="en-US" b="1" dirty="0" err="1" smtClean="0"/>
              <a:t>explora</a:t>
            </a:r>
            <a:r>
              <a:rPr lang="en-US" b="1" dirty="0" smtClean="0"/>
              <a:t> los roles </a:t>
            </a:r>
            <a:r>
              <a:rPr lang="en-US" b="1" dirty="0" err="1" smtClean="0"/>
              <a:t>que</a:t>
            </a:r>
            <a:r>
              <a:rPr lang="en-US" b="1" dirty="0" smtClean="0"/>
              <a:t> </a:t>
            </a:r>
            <a:r>
              <a:rPr lang="en-US" b="1" dirty="0" err="1" smtClean="0"/>
              <a:t>mejoran</a:t>
            </a:r>
            <a:r>
              <a:rPr lang="en-US" b="1" dirty="0" smtClean="0"/>
              <a:t> la </a:t>
            </a:r>
            <a:r>
              <a:rPr lang="en-US" b="1" dirty="0" err="1" smtClean="0"/>
              <a:t>capacidad</a:t>
            </a:r>
            <a:r>
              <a:rPr lang="en-US" b="1" dirty="0" smtClean="0"/>
              <a:t> y </a:t>
            </a:r>
            <a:r>
              <a:rPr lang="en-US" b="1" dirty="0" err="1" smtClean="0"/>
              <a:t>habilidades</a:t>
            </a:r>
            <a:r>
              <a:rPr lang="en-US" b="1" dirty="0" smtClean="0"/>
              <a:t> de los </a:t>
            </a:r>
            <a:r>
              <a:rPr lang="en-US" b="1" dirty="0" err="1" smtClean="0"/>
              <a:t>emprendedores</a:t>
            </a:r>
            <a:r>
              <a:rPr lang="en-US" b="1" dirty="0" smtClean="0"/>
              <a:t> de </a:t>
            </a:r>
            <a:r>
              <a:rPr lang="en-US" b="1" dirty="0" err="1" smtClean="0"/>
              <a:t>microempresas</a:t>
            </a:r>
            <a:r>
              <a:rPr lang="en-US" b="1" dirty="0" smtClean="0"/>
              <a:t> </a:t>
            </a:r>
            <a:r>
              <a:rPr lang="en-US" b="1" dirty="0" err="1" smtClean="0"/>
              <a:t>rurales</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4511381" cy="584775"/>
          </a:xfrm>
          <a:prstGeom prst="rect">
            <a:avLst/>
          </a:prstGeom>
        </p:spPr>
        <p:txBody>
          <a:bodyPr wrap="square">
            <a:spAutoFit/>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que</a:t>
            </a:r>
            <a:r>
              <a:rPr lang="en-IE" sz="2800" b="1" dirty="0" smtClean="0"/>
              <a:t> </a:t>
            </a:r>
            <a:r>
              <a:rPr lang="en-IE" sz="2800" b="1" dirty="0" err="1" smtClean="0"/>
              <a:t>habilidades</a:t>
            </a:r>
            <a:r>
              <a:rPr lang="en-IE" sz="2800" b="1" dirty="0" smtClean="0"/>
              <a:t> </a:t>
            </a:r>
            <a:r>
              <a:rPr lang="en-IE" sz="2800" b="1" dirty="0" err="1" smtClean="0"/>
              <a:t>mejoran</a:t>
            </a:r>
            <a:r>
              <a:rPr lang="en-IE" sz="2800" b="1" dirty="0" smtClean="0"/>
              <a:t> la </a:t>
            </a:r>
            <a:r>
              <a:rPr lang="en-IE" sz="2800" b="1" dirty="0" err="1" smtClean="0"/>
              <a:t>capacidad</a:t>
            </a:r>
            <a:r>
              <a:rPr lang="en-IE" sz="2800" b="1" dirty="0" smtClean="0"/>
              <a:t>”</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que</a:t>
            </a:r>
            <a:r>
              <a:rPr lang="en-IE" sz="2800" b="1" dirty="0" smtClean="0"/>
              <a:t> </a:t>
            </a:r>
            <a:r>
              <a:rPr lang="en-IE" sz="2800" b="1" dirty="0" err="1" smtClean="0"/>
              <a:t>habilidades</a:t>
            </a:r>
            <a:r>
              <a:rPr lang="en-IE" sz="2800" b="1" dirty="0" smtClean="0"/>
              <a:t> </a:t>
            </a:r>
            <a:r>
              <a:rPr lang="en-IE" sz="2800" b="1" dirty="0" err="1" smtClean="0"/>
              <a:t>debería</a:t>
            </a:r>
            <a:r>
              <a:rPr lang="en-IE" sz="2800" b="1" dirty="0" smtClean="0"/>
              <a:t> </a:t>
            </a:r>
            <a:r>
              <a:rPr lang="en-IE" sz="2800" b="1" dirty="0" err="1" smtClean="0"/>
              <a:t>practicar</a:t>
            </a:r>
            <a:r>
              <a:rPr lang="en-IE" sz="2800" b="1" dirty="0" smtClean="0"/>
              <a:t> el </a:t>
            </a:r>
            <a:r>
              <a:rPr lang="en-IE" sz="2800" b="1" dirty="0" err="1" smtClean="0"/>
              <a:t>empresario</a:t>
            </a:r>
            <a:r>
              <a:rPr lang="en-IE" sz="2800" b="1" dirty="0" smtClean="0"/>
              <a:t> de </a:t>
            </a:r>
            <a:r>
              <a:rPr lang="en-IE" sz="2800" b="1" dirty="0" err="1" smtClean="0"/>
              <a:t>una</a:t>
            </a:r>
            <a:r>
              <a:rPr lang="en-IE" sz="2800" b="1" dirty="0" smtClean="0"/>
              <a:t> </a:t>
            </a:r>
            <a:r>
              <a:rPr lang="en-IE" sz="2800" b="1" dirty="0" err="1" smtClean="0"/>
              <a:t>microempresa</a:t>
            </a:r>
            <a:r>
              <a:rPr lang="en-IE" sz="2800" b="1" dirty="0" smtClean="0"/>
              <a:t> rural”</a:t>
            </a:r>
            <a:endParaRPr lang="en-IE" sz="2800" b="1" dirty="0"/>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como</a:t>
            </a:r>
            <a:r>
              <a:rPr lang="en-IE" sz="2800" b="1" dirty="0" smtClean="0"/>
              <a:t> </a:t>
            </a:r>
            <a:r>
              <a:rPr lang="en-IE" sz="2800" b="1" dirty="0" err="1" smtClean="0"/>
              <a:t>utilizar</a:t>
            </a:r>
            <a:r>
              <a:rPr lang="en-IE" sz="2800" b="1" dirty="0" smtClean="0"/>
              <a:t> </a:t>
            </a:r>
            <a:r>
              <a:rPr lang="en-IE" sz="2800" b="1" dirty="0" err="1" smtClean="0"/>
              <a:t>las</a:t>
            </a:r>
            <a:r>
              <a:rPr lang="en-IE" sz="2800" b="1" dirty="0" smtClean="0"/>
              <a:t> </a:t>
            </a:r>
            <a:r>
              <a:rPr lang="en-IE" sz="2800" b="1" dirty="0" err="1" smtClean="0"/>
              <a:t>Redes</a:t>
            </a:r>
            <a:r>
              <a:rPr lang="en-IE" sz="2800" b="1" dirty="0" smtClean="0"/>
              <a:t>”</a:t>
            </a:r>
            <a:endParaRPr lang="en-IE" sz="2800" b="1" dirty="0"/>
          </a:p>
          <a:p>
            <a:pPr marL="514350" indent="-514350">
              <a:lnSpc>
                <a:spcPct val="150000"/>
              </a:lnSpc>
              <a:buFont typeface="+mj-lt"/>
              <a:buAutoNum type="arabicPeriod"/>
            </a:pPr>
            <a:r>
              <a:rPr lang="en-IE" sz="2800" b="1" dirty="0" smtClean="0"/>
              <a:t>¿</a:t>
            </a:r>
            <a:r>
              <a:rPr lang="en-IE" sz="2800" b="1" dirty="0" err="1" smtClean="0"/>
              <a:t>Quieres</a:t>
            </a:r>
            <a:r>
              <a:rPr lang="en-IE" sz="2800" b="1" dirty="0" smtClean="0"/>
              <a:t> </a:t>
            </a:r>
            <a:r>
              <a:rPr lang="en-IE" sz="2800" b="1" dirty="0" err="1" smtClean="0"/>
              <a:t>validar</a:t>
            </a:r>
            <a:r>
              <a:rPr lang="en-IE" sz="2800" b="1" dirty="0" smtClean="0"/>
              <a:t> </a:t>
            </a:r>
            <a:r>
              <a:rPr lang="en-IE" sz="2800" b="1" dirty="0" err="1" smtClean="0"/>
              <a:t>tus</a:t>
            </a:r>
            <a:r>
              <a:rPr lang="en-IE" sz="2800" b="1" dirty="0" smtClean="0"/>
              <a:t> </a:t>
            </a:r>
            <a:r>
              <a:rPr lang="en-IE" sz="2800" b="1" dirty="0" err="1" smtClean="0"/>
              <a:t>conocimientos</a:t>
            </a:r>
            <a:r>
              <a:rPr lang="en-IE" sz="2800" b="1" dirty="0" smtClean="0"/>
              <a:t>?</a:t>
            </a:r>
            <a:endParaRPr lang="en-IE" sz="2800" b="1" dirty="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9641615" cy="830997"/>
          </a:xfrm>
          <a:prstGeom prst="rect">
            <a:avLst/>
          </a:prstGeom>
        </p:spPr>
        <p:txBody>
          <a:bodyPr wrap="square">
            <a:spAutoFit/>
          </a:bodyPr>
          <a:lstStyle/>
          <a:p>
            <a:pPr>
              <a:lnSpc>
                <a:spcPct val="150000"/>
              </a:lnSpc>
            </a:pPr>
            <a:r>
              <a:rPr lang="es-ES" altLang="es-ES" sz="3200" b="1" dirty="0" smtClean="0">
                <a:solidFill>
                  <a:srgbClr val="990000"/>
                </a:solidFill>
              </a:rPr>
              <a:t>Resultados esperados del aprendizaje</a:t>
            </a:r>
            <a:endParaRPr lang="el-GR" altLang="es-ES"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13569423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97" y="1056322"/>
            <a:ext cx="10972800" cy="1143000"/>
          </a:xfrm>
        </p:spPr>
        <p:txBody>
          <a:bodyPr/>
          <a:lstStyle/>
          <a:p>
            <a:pPr algn="l"/>
            <a:r>
              <a:rPr lang="en-IE" sz="3200" b="1" dirty="0" err="1" smtClean="0">
                <a:solidFill>
                  <a:srgbClr val="C00000"/>
                </a:solidFill>
              </a:rPr>
              <a:t>Capacidad</a:t>
            </a:r>
            <a:endParaRPr lang="en-IE" sz="3200" b="1" dirty="0">
              <a:solidFill>
                <a:srgbClr val="C00000"/>
              </a:solidFill>
            </a:endParaRPr>
          </a:p>
        </p:txBody>
      </p:sp>
      <p:sp>
        <p:nvSpPr>
          <p:cNvPr id="3" name="Content Placeholder 2"/>
          <p:cNvSpPr>
            <a:spLocks noGrp="1"/>
          </p:cNvSpPr>
          <p:nvPr>
            <p:ph idx="1"/>
          </p:nvPr>
        </p:nvSpPr>
        <p:spPr>
          <a:xfrm>
            <a:off x="677839" y="2041891"/>
            <a:ext cx="10972800" cy="4525963"/>
          </a:xfrm>
        </p:spPr>
        <p:txBody>
          <a:bodyPr/>
          <a:lstStyle/>
          <a:p>
            <a:pPr marL="0" indent="0">
              <a:buNone/>
            </a:pPr>
            <a:r>
              <a:rPr lang="en-IE" b="1" dirty="0" smtClean="0"/>
              <a:t>La </a:t>
            </a:r>
            <a:r>
              <a:rPr lang="en-IE" b="1" dirty="0" err="1" smtClean="0"/>
              <a:t>capacidad</a:t>
            </a:r>
            <a:r>
              <a:rPr lang="en-IE" b="1" dirty="0" smtClean="0"/>
              <a:t> del </a:t>
            </a:r>
            <a:r>
              <a:rPr lang="en-IE" b="1" dirty="0" err="1" smtClean="0"/>
              <a:t>empresario</a:t>
            </a:r>
            <a:r>
              <a:rPr lang="en-IE" b="1" dirty="0" smtClean="0"/>
              <a:t> rural se divide en:</a:t>
            </a:r>
            <a:endParaRPr lang="en-IE" b="1" dirty="0"/>
          </a:p>
          <a:p>
            <a:pPr marL="0" indent="0">
              <a:buNone/>
            </a:pPr>
            <a:endParaRPr lang="en-IE" b="1" dirty="0"/>
          </a:p>
          <a:p>
            <a:pPr marL="514350" indent="-514350">
              <a:buFont typeface="+mj-lt"/>
              <a:buAutoNum type="arabicPeriod"/>
            </a:pPr>
            <a:r>
              <a:rPr lang="en-IE" b="1" dirty="0" err="1" smtClean="0"/>
              <a:t>Capacidad</a:t>
            </a:r>
            <a:r>
              <a:rPr lang="en-IE" b="1" dirty="0" smtClean="0"/>
              <a:t> </a:t>
            </a:r>
            <a:r>
              <a:rPr lang="en-IE" b="1" dirty="0" err="1" smtClean="0"/>
              <a:t>Técnica</a:t>
            </a:r>
            <a:endParaRPr lang="en-IE" b="1" dirty="0"/>
          </a:p>
          <a:p>
            <a:pPr marL="800100" lvl="2" indent="0">
              <a:buNone/>
            </a:pPr>
            <a:r>
              <a:rPr lang="en-IE" b="1" dirty="0"/>
              <a:t>a. </a:t>
            </a:r>
            <a:r>
              <a:rPr lang="en-IE" b="1" dirty="0" smtClean="0"/>
              <a:t>La </a:t>
            </a:r>
            <a:r>
              <a:rPr lang="en-IE" b="1" dirty="0" err="1" smtClean="0"/>
              <a:t>empresa</a:t>
            </a:r>
            <a:endParaRPr lang="en-IE" b="1" dirty="0"/>
          </a:p>
          <a:p>
            <a:pPr marL="800100" lvl="2" indent="0">
              <a:buNone/>
            </a:pPr>
            <a:r>
              <a:rPr lang="en-IE" b="1" dirty="0"/>
              <a:t>b. </a:t>
            </a:r>
            <a:r>
              <a:rPr lang="en-IE" b="1" dirty="0" smtClean="0"/>
              <a:t>El </a:t>
            </a:r>
            <a:r>
              <a:rPr lang="en-IE" b="1" dirty="0" err="1" smtClean="0"/>
              <a:t>negocio</a:t>
            </a:r>
            <a:endParaRPr lang="en-IE" b="1" dirty="0"/>
          </a:p>
          <a:p>
            <a:pPr marL="514350" indent="-514350">
              <a:buFont typeface="+mj-lt"/>
              <a:buAutoNum type="arabicPeriod"/>
            </a:pPr>
            <a:endParaRPr lang="en-IE" b="1" dirty="0"/>
          </a:p>
          <a:p>
            <a:pPr marL="514350" indent="-514350">
              <a:buFont typeface="+mj-lt"/>
              <a:buAutoNum type="arabicPeriod"/>
            </a:pPr>
            <a:r>
              <a:rPr lang="en-IE" b="1" dirty="0" err="1" smtClean="0"/>
              <a:t>Capacidad</a:t>
            </a:r>
            <a:r>
              <a:rPr lang="en-IE" b="1" dirty="0" smtClean="0"/>
              <a:t> personal</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lang="en-US" sz="2800" b="1" dirty="0" smtClean="0">
                <a:solidFill>
                  <a:srgbClr val="0B0AFD"/>
                </a:solidFill>
              </a:rPr>
              <a:t> </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26426067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863" y="1150918"/>
            <a:ext cx="10972800" cy="1143000"/>
          </a:xfrm>
        </p:spPr>
        <p:txBody>
          <a:bodyPr/>
          <a:lstStyle/>
          <a:p>
            <a:pPr algn="l"/>
            <a:r>
              <a:rPr lang="en-IE" sz="3200" b="1" dirty="0" err="1" smtClean="0">
                <a:solidFill>
                  <a:srgbClr val="C00000"/>
                </a:solidFill>
              </a:rPr>
              <a:t>Capacidad</a:t>
            </a:r>
            <a:r>
              <a:rPr lang="en-IE" sz="3200" b="1" dirty="0" smtClean="0">
                <a:solidFill>
                  <a:srgbClr val="C00000"/>
                </a:solidFill>
              </a:rPr>
              <a:t> </a:t>
            </a:r>
            <a:r>
              <a:rPr lang="en-IE" sz="3200" b="1" dirty="0" err="1" smtClean="0">
                <a:solidFill>
                  <a:srgbClr val="C00000"/>
                </a:solidFill>
              </a:rPr>
              <a:t>Técnica</a:t>
            </a:r>
            <a:endParaRPr lang="en-IE" sz="3200" b="1" dirty="0">
              <a:solidFill>
                <a:srgbClr val="C00000"/>
              </a:solidFill>
            </a:endParaRPr>
          </a:p>
        </p:txBody>
      </p:sp>
      <p:sp>
        <p:nvSpPr>
          <p:cNvPr id="3" name="Content Placeholder 2"/>
          <p:cNvSpPr>
            <a:spLocks noGrp="1"/>
          </p:cNvSpPr>
          <p:nvPr>
            <p:ph idx="1"/>
          </p:nvPr>
        </p:nvSpPr>
        <p:spPr>
          <a:xfrm>
            <a:off x="677839" y="2546404"/>
            <a:ext cx="10972800" cy="3081922"/>
          </a:xfrm>
        </p:spPr>
        <p:txBody>
          <a:bodyPr/>
          <a:lstStyle/>
          <a:p>
            <a:pPr marL="514350" indent="-514350">
              <a:buFont typeface="+mj-lt"/>
              <a:buAutoNum type="arabicPeriod"/>
            </a:pPr>
            <a:r>
              <a:rPr lang="en-IE" b="1" dirty="0" err="1" smtClean="0"/>
              <a:t>Capacidad</a:t>
            </a:r>
            <a:r>
              <a:rPr lang="en-IE" b="1" dirty="0" smtClean="0"/>
              <a:t> </a:t>
            </a:r>
            <a:r>
              <a:rPr lang="en-IE" b="1" dirty="0" err="1" smtClean="0"/>
              <a:t>Técnica</a:t>
            </a:r>
            <a:endParaRPr lang="en-IE" b="1" dirty="0"/>
          </a:p>
          <a:p>
            <a:pPr marL="800100" lvl="2" indent="0">
              <a:buNone/>
            </a:pPr>
            <a:r>
              <a:rPr lang="en-IE" b="1" dirty="0"/>
              <a:t>a. </a:t>
            </a:r>
            <a:r>
              <a:rPr lang="en-IE" b="1" dirty="0" smtClean="0"/>
              <a:t>La </a:t>
            </a:r>
            <a:r>
              <a:rPr lang="en-IE" b="1" dirty="0" err="1" smtClean="0"/>
              <a:t>empresa</a:t>
            </a:r>
            <a:endParaRPr lang="en-IE" b="1" dirty="0"/>
          </a:p>
          <a:p>
            <a:pPr marL="800100" lvl="2" indent="0">
              <a:buNone/>
            </a:pPr>
            <a:r>
              <a:rPr lang="en-IE" b="1" dirty="0"/>
              <a:t>b. </a:t>
            </a:r>
            <a:r>
              <a:rPr lang="en-IE" b="1" dirty="0" smtClean="0"/>
              <a:t>El </a:t>
            </a:r>
            <a:r>
              <a:rPr lang="en-IE" b="1" dirty="0" err="1" smtClean="0"/>
              <a:t>negocio</a:t>
            </a:r>
            <a:endParaRPr lang="en-IE" b="1" dirty="0"/>
          </a:p>
          <a:p>
            <a:pPr marL="0" indent="0">
              <a:buNone/>
            </a:pPr>
            <a:r>
              <a:rPr lang="en-IE" dirty="0"/>
              <a:t> </a:t>
            </a:r>
            <a:r>
              <a:rPr lang="en-IE" dirty="0" err="1" smtClean="0"/>
              <a:t>es</a:t>
            </a:r>
            <a:r>
              <a:rPr lang="en-IE" dirty="0" smtClean="0"/>
              <a:t> </a:t>
            </a:r>
            <a:r>
              <a:rPr lang="en-IE" dirty="0" err="1" smtClean="0"/>
              <a:t>apoyada</a:t>
            </a:r>
            <a:r>
              <a:rPr lang="en-IE" dirty="0" smtClean="0"/>
              <a:t> </a:t>
            </a:r>
            <a:r>
              <a:rPr lang="en-IE" dirty="0" err="1" smtClean="0"/>
              <a:t>por</a:t>
            </a:r>
            <a:r>
              <a:rPr lang="en-IE" dirty="0" smtClean="0"/>
              <a:t> </a:t>
            </a:r>
            <a:r>
              <a:rPr lang="en-IE" dirty="0" err="1" smtClean="0"/>
              <a:t>mentores</a:t>
            </a:r>
            <a:r>
              <a:rPr lang="en-IE" dirty="0" smtClean="0"/>
              <a:t> </a:t>
            </a:r>
            <a:r>
              <a:rPr lang="en-IE" dirty="0" err="1" smtClean="0"/>
              <a:t>específicos</a:t>
            </a:r>
            <a:r>
              <a:rPr lang="en-IE" dirty="0" smtClean="0"/>
              <a:t> y el </a:t>
            </a:r>
            <a:r>
              <a:rPr lang="en-IE" dirty="0" err="1" smtClean="0"/>
              <a:t>equipo</a:t>
            </a:r>
            <a:r>
              <a:rPr lang="en-IE" dirty="0" smtClean="0"/>
              <a:t> de </a:t>
            </a:r>
            <a:r>
              <a:rPr lang="en-IE" dirty="0" err="1" smtClean="0"/>
              <a:t>soporte</a:t>
            </a:r>
            <a:r>
              <a:rPr lang="en-IE" dirty="0" smtClean="0"/>
              <a:t> de la </a:t>
            </a:r>
            <a:r>
              <a:rPr lang="en-IE" dirty="0" err="1" smtClean="0"/>
              <a:t>empresa</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1571558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245514"/>
            <a:ext cx="10972800" cy="1143000"/>
          </a:xfrm>
        </p:spPr>
        <p:txBody>
          <a:bodyPr/>
          <a:lstStyle/>
          <a:p>
            <a:pPr algn="l"/>
            <a:r>
              <a:rPr lang="en-IE" sz="3200" b="1" dirty="0" err="1" smtClean="0">
                <a:solidFill>
                  <a:srgbClr val="C00000"/>
                </a:solidFill>
              </a:rPr>
              <a:t>Capacidad</a:t>
            </a:r>
            <a:r>
              <a:rPr lang="en-IE" sz="3200" b="1" dirty="0" smtClean="0">
                <a:solidFill>
                  <a:srgbClr val="C00000"/>
                </a:solidFill>
              </a:rPr>
              <a:t> Personal</a:t>
            </a:r>
            <a:endParaRPr lang="en-IE" sz="3200" b="1" dirty="0">
              <a:solidFill>
                <a:srgbClr val="C00000"/>
              </a:solidFill>
            </a:endParaRPr>
          </a:p>
        </p:txBody>
      </p:sp>
      <p:sp>
        <p:nvSpPr>
          <p:cNvPr id="3" name="Content Placeholder 2"/>
          <p:cNvSpPr>
            <a:spLocks noGrp="1"/>
          </p:cNvSpPr>
          <p:nvPr>
            <p:ph idx="1"/>
          </p:nvPr>
        </p:nvSpPr>
        <p:spPr>
          <a:xfrm>
            <a:off x="693605" y="2026106"/>
            <a:ext cx="10972800" cy="4525963"/>
          </a:xfrm>
        </p:spPr>
        <p:txBody>
          <a:bodyPr/>
          <a:lstStyle/>
          <a:p>
            <a:pPr marL="0" indent="0" algn="ctr">
              <a:buNone/>
            </a:pPr>
            <a:endParaRPr lang="en-IE" b="1" dirty="0"/>
          </a:p>
          <a:p>
            <a:pPr marL="0" indent="0" algn="ctr">
              <a:buNone/>
            </a:pPr>
            <a:r>
              <a:rPr lang="en-IE" b="1" dirty="0" smtClean="0"/>
              <a:t>La </a:t>
            </a:r>
            <a:r>
              <a:rPr lang="en-IE" b="1" dirty="0" err="1" smtClean="0"/>
              <a:t>capacidad</a:t>
            </a:r>
            <a:r>
              <a:rPr lang="en-IE" b="1" dirty="0" smtClean="0"/>
              <a:t> personal se </a:t>
            </a:r>
            <a:r>
              <a:rPr lang="en-IE" b="1" dirty="0" err="1" smtClean="0"/>
              <a:t>aborda</a:t>
            </a:r>
            <a:r>
              <a:rPr lang="en-IE" b="1" dirty="0" smtClean="0"/>
              <a:t> </a:t>
            </a:r>
            <a:r>
              <a:rPr lang="en-IE" b="1" dirty="0" err="1" smtClean="0"/>
              <a:t>como</a:t>
            </a:r>
            <a:r>
              <a:rPr lang="en-IE" b="1" dirty="0" smtClean="0"/>
              <a:t> </a:t>
            </a:r>
            <a:r>
              <a:rPr lang="en-IE" b="1" dirty="0" err="1" smtClean="0"/>
              <a:t>sigue</a:t>
            </a:r>
            <a:r>
              <a:rPr lang="en-IE" b="1" dirty="0" smtClean="0"/>
              <a:t>:</a:t>
            </a:r>
            <a:endParaRPr lang="en-IE"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625923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65" y="1024790"/>
            <a:ext cx="10972800" cy="1143000"/>
          </a:xfrm>
        </p:spPr>
        <p:txBody>
          <a:bodyPr/>
          <a:lstStyle/>
          <a:p>
            <a:pPr algn="l"/>
            <a:r>
              <a:rPr lang="en-IE" sz="3200" b="1" dirty="0" err="1" smtClean="0">
                <a:solidFill>
                  <a:srgbClr val="C00000"/>
                </a:solidFill>
              </a:rPr>
              <a:t>Características</a:t>
            </a:r>
            <a:r>
              <a:rPr lang="en-IE" sz="3200" b="1" dirty="0" smtClean="0">
                <a:solidFill>
                  <a:srgbClr val="C00000"/>
                </a:solidFill>
              </a:rPr>
              <a:t> </a:t>
            </a:r>
            <a:r>
              <a:rPr lang="en-IE" sz="3200" b="1" dirty="0" err="1" smtClean="0">
                <a:solidFill>
                  <a:srgbClr val="C00000"/>
                </a:solidFill>
              </a:rPr>
              <a:t>Personales</a:t>
            </a:r>
            <a:endParaRPr lang="en-IE" sz="3200" b="1" dirty="0">
              <a:solidFill>
                <a:srgbClr val="C00000"/>
              </a:solidFill>
            </a:endParaRPr>
          </a:p>
        </p:txBody>
      </p:sp>
      <p:sp>
        <p:nvSpPr>
          <p:cNvPr id="3" name="Content Placeholder 2"/>
          <p:cNvSpPr>
            <a:spLocks noGrp="1"/>
          </p:cNvSpPr>
          <p:nvPr>
            <p:ph idx="1"/>
          </p:nvPr>
        </p:nvSpPr>
        <p:spPr>
          <a:xfrm>
            <a:off x="609600" y="1947066"/>
            <a:ext cx="10972800" cy="4525963"/>
          </a:xfrm>
        </p:spPr>
        <p:txBody>
          <a:bodyPr/>
          <a:lstStyle/>
          <a:p>
            <a:pPr marL="0" indent="0">
              <a:buNone/>
            </a:pPr>
            <a:r>
              <a:rPr lang="en-IE" dirty="0" err="1" smtClean="0"/>
              <a:t>Tus</a:t>
            </a:r>
            <a:r>
              <a:rPr lang="en-IE" dirty="0" smtClean="0"/>
              <a:t> </a:t>
            </a:r>
            <a:r>
              <a:rPr lang="en-IE" dirty="0" err="1" smtClean="0"/>
              <a:t>características</a:t>
            </a:r>
            <a:r>
              <a:rPr lang="en-IE" dirty="0" smtClean="0"/>
              <a:t> </a:t>
            </a:r>
            <a:r>
              <a:rPr lang="en-IE" dirty="0" err="1" smtClean="0"/>
              <a:t>personales</a:t>
            </a:r>
            <a:r>
              <a:rPr lang="en-IE" dirty="0" smtClean="0"/>
              <a:t> son </a:t>
            </a:r>
            <a:r>
              <a:rPr lang="en-IE" dirty="0" err="1" smtClean="0"/>
              <a:t>tus</a:t>
            </a:r>
            <a:r>
              <a:rPr lang="en-IE" dirty="0" smtClean="0"/>
              <a:t> </a:t>
            </a:r>
            <a:r>
              <a:rPr lang="en-IE" dirty="0" err="1" smtClean="0"/>
              <a:t>valores</a:t>
            </a:r>
            <a:r>
              <a:rPr lang="en-IE" dirty="0" smtClean="0"/>
              <a:t> y </a:t>
            </a:r>
            <a:r>
              <a:rPr lang="en-IE" dirty="0" err="1" smtClean="0"/>
              <a:t>creencias</a:t>
            </a:r>
            <a:r>
              <a:rPr lang="en-IE" dirty="0" smtClean="0"/>
              <a:t>.</a:t>
            </a:r>
            <a:endParaRPr lang="en-IE" dirty="0"/>
          </a:p>
          <a:p>
            <a:pPr marL="0" indent="0">
              <a:buNone/>
            </a:pPr>
            <a:endParaRPr lang="en-IE" dirty="0"/>
          </a:p>
          <a:p>
            <a:pPr marL="0" indent="0">
              <a:buNone/>
            </a:pPr>
            <a:r>
              <a:rPr lang="en-IE" b="1" dirty="0" smtClean="0"/>
              <a:t>La </a:t>
            </a:r>
            <a:r>
              <a:rPr lang="en-IE" b="1" dirty="0" err="1" smtClean="0"/>
              <a:t>pregunta</a:t>
            </a:r>
            <a:r>
              <a:rPr lang="en-IE" b="1" dirty="0" smtClean="0"/>
              <a:t> </a:t>
            </a:r>
            <a:r>
              <a:rPr lang="en-IE" b="1" dirty="0" err="1" smtClean="0"/>
              <a:t>para</a:t>
            </a:r>
            <a:r>
              <a:rPr lang="en-IE" b="1" dirty="0" smtClean="0"/>
              <a:t> el </a:t>
            </a:r>
            <a:r>
              <a:rPr lang="en-IE" b="1" dirty="0" err="1" smtClean="0"/>
              <a:t>emprendedor</a:t>
            </a:r>
            <a:r>
              <a:rPr lang="en-IE" b="1" dirty="0" smtClean="0"/>
              <a:t> de </a:t>
            </a:r>
            <a:r>
              <a:rPr lang="en-IE" b="1" dirty="0" err="1" smtClean="0"/>
              <a:t>microempresa</a:t>
            </a:r>
            <a:r>
              <a:rPr lang="en-IE" b="1" dirty="0" smtClean="0"/>
              <a:t> rural </a:t>
            </a:r>
            <a:r>
              <a:rPr lang="en-IE" b="1" dirty="0" err="1" smtClean="0"/>
              <a:t>es</a:t>
            </a:r>
            <a:r>
              <a:rPr lang="en-US" b="1" dirty="0" smtClean="0"/>
              <a:t>:</a:t>
            </a:r>
            <a:endParaRPr lang="en-US" b="1" dirty="0"/>
          </a:p>
          <a:p>
            <a:pPr marL="0" indent="0" algn="ctr">
              <a:buNone/>
            </a:pPr>
            <a:r>
              <a:rPr lang="en-IE" i="1" dirty="0" smtClean="0"/>
              <a:t>¿</a:t>
            </a:r>
            <a:r>
              <a:rPr lang="en-IE" i="1" dirty="0" err="1" smtClean="0"/>
              <a:t>Tiene</a:t>
            </a:r>
            <a:r>
              <a:rPr lang="en-IE" i="1" dirty="0" smtClean="0"/>
              <a:t> </a:t>
            </a:r>
            <a:r>
              <a:rPr lang="en-IE" i="1" dirty="0" smtClean="0"/>
              <a:t>la </a:t>
            </a:r>
            <a:r>
              <a:rPr lang="en-IE" i="1" dirty="0" err="1" smtClean="0"/>
              <a:t>mentalidad</a:t>
            </a:r>
            <a:r>
              <a:rPr lang="en-IE" i="1" dirty="0" smtClean="0"/>
              <a:t> </a:t>
            </a:r>
            <a:r>
              <a:rPr lang="en-IE" i="1" dirty="0" err="1" smtClean="0"/>
              <a:t>típica</a:t>
            </a:r>
            <a:r>
              <a:rPr lang="en-IE" i="1" dirty="0" smtClean="0"/>
              <a:t> de los </a:t>
            </a:r>
            <a:r>
              <a:rPr lang="en-IE" i="1" dirty="0" err="1" smtClean="0"/>
              <a:t>emprendedores</a:t>
            </a:r>
            <a:r>
              <a:rPr lang="en-IE" i="1" dirty="0" smtClean="0"/>
              <a:t> de </a:t>
            </a:r>
            <a:r>
              <a:rPr lang="en-IE" i="1" dirty="0" err="1" smtClean="0"/>
              <a:t>éxito</a:t>
            </a:r>
            <a:r>
              <a:rPr lang="en-IE" i="1" dirty="0" smtClean="0"/>
              <a:t>? </a:t>
            </a:r>
            <a:endParaRPr lang="en-IE" i="1" dirty="0"/>
          </a:p>
          <a:p>
            <a:pPr marL="0" indent="0">
              <a:buNone/>
            </a:pPr>
            <a:r>
              <a:rPr lang="en-IE" b="1" dirty="0" err="1" smtClean="0"/>
              <a:t>Esto</a:t>
            </a:r>
            <a:r>
              <a:rPr lang="en-IE" b="1" dirty="0" smtClean="0"/>
              <a:t> </a:t>
            </a:r>
            <a:r>
              <a:rPr lang="en-IE" b="1" dirty="0" err="1" smtClean="0"/>
              <a:t>incluye</a:t>
            </a:r>
            <a:r>
              <a:rPr lang="en-IE" b="1" dirty="0" smtClean="0"/>
              <a:t> </a:t>
            </a:r>
            <a:r>
              <a:rPr lang="en-IE" b="1" dirty="0"/>
              <a:t>….</a:t>
            </a: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r>
              <a:rPr kumimoji="0" lang="en-IE" sz="1800" b="1" i="0" u="none" strike="noStrike" kern="1200" cap="none" spc="0" normalizeH="0" baseline="0" noProof="0" dirty="0" smtClean="0">
                <a:ln>
                  <a:noFill/>
                </a:ln>
                <a:solidFill>
                  <a:srgbClr val="990000"/>
                </a:solidFill>
                <a:effectLst/>
                <a:uLnTx/>
                <a:uFillTx/>
                <a:latin typeface="+mj-lt"/>
                <a:ea typeface="+mj-ea"/>
                <a:cs typeface="+mj-cs"/>
              </a:rPr>
              <a:t/>
            </a:r>
            <a:br>
              <a:rPr kumimoji="0" lang="en-IE" sz="1800" b="1" i="0" u="none" strike="noStrike" kern="1200" cap="none" spc="0" normalizeH="0" baseline="0" noProof="0" dirty="0" smtClean="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6846879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99" y="1087854"/>
            <a:ext cx="10972800" cy="1143000"/>
          </a:xfrm>
        </p:spPr>
        <p:txBody>
          <a:bodyPr/>
          <a:lstStyle/>
          <a:p>
            <a:pPr algn="l"/>
            <a:r>
              <a:rPr lang="en-IE" sz="3200" b="1" dirty="0" err="1" smtClean="0">
                <a:solidFill>
                  <a:srgbClr val="C00000"/>
                </a:solidFill>
              </a:rPr>
              <a:t>Mentalidad</a:t>
            </a:r>
            <a:r>
              <a:rPr lang="en-IE" sz="3200" b="1" dirty="0" smtClean="0">
                <a:solidFill>
                  <a:srgbClr val="C00000"/>
                </a:solidFill>
              </a:rPr>
              <a:t> Personal</a:t>
            </a:r>
            <a:endParaRPr lang="en-IE" sz="3200" b="1" dirty="0">
              <a:solidFill>
                <a:srgbClr val="C00000"/>
              </a:solidFill>
            </a:endParaRPr>
          </a:p>
        </p:txBody>
      </p:sp>
      <p:sp>
        <p:nvSpPr>
          <p:cNvPr id="3" name="Content Placeholder 2"/>
          <p:cNvSpPr>
            <a:spLocks noGrp="1"/>
          </p:cNvSpPr>
          <p:nvPr>
            <p:ph idx="1"/>
          </p:nvPr>
        </p:nvSpPr>
        <p:spPr>
          <a:xfrm>
            <a:off x="1206561" y="2120698"/>
            <a:ext cx="9844988" cy="4525963"/>
          </a:xfrm>
        </p:spPr>
        <p:txBody>
          <a:bodyPr/>
          <a:lstStyle/>
          <a:p>
            <a:pPr lvl="0"/>
            <a:r>
              <a:rPr lang="en-IE" b="1" dirty="0" err="1" smtClean="0"/>
              <a:t>Optimismo</a:t>
            </a:r>
            <a:r>
              <a:rPr lang="en-IE" b="1" dirty="0" smtClean="0"/>
              <a:t>:</a:t>
            </a:r>
            <a:r>
              <a:rPr lang="en-IE" dirty="0"/>
              <a:t> </a:t>
            </a:r>
          </a:p>
          <a:p>
            <a:pPr lvl="0"/>
            <a:r>
              <a:rPr lang="en-IE" b="1" dirty="0" err="1" smtClean="0"/>
              <a:t>Visión</a:t>
            </a:r>
            <a:r>
              <a:rPr lang="en-IE" b="1" dirty="0"/>
              <a:t>:</a:t>
            </a:r>
            <a:r>
              <a:rPr lang="en-IE" dirty="0"/>
              <a:t> </a:t>
            </a:r>
          </a:p>
          <a:p>
            <a:pPr lvl="0"/>
            <a:r>
              <a:rPr lang="en-IE" b="1" dirty="0" err="1" smtClean="0"/>
              <a:t>Iniciativa</a:t>
            </a:r>
            <a:r>
              <a:rPr lang="en-IE" b="1" dirty="0" smtClean="0"/>
              <a:t>:</a:t>
            </a:r>
            <a:r>
              <a:rPr lang="en-IE" dirty="0"/>
              <a:t> </a:t>
            </a:r>
          </a:p>
          <a:p>
            <a:pPr lvl="0"/>
            <a:r>
              <a:rPr lang="en-IE" b="1" dirty="0" err="1" smtClean="0"/>
              <a:t>Deseo</a:t>
            </a:r>
            <a:r>
              <a:rPr lang="en-IE" b="1" dirty="0" smtClean="0"/>
              <a:t> de control:</a:t>
            </a:r>
            <a:r>
              <a:rPr lang="en-IE" dirty="0"/>
              <a:t> </a:t>
            </a:r>
          </a:p>
          <a:p>
            <a:pPr lvl="0"/>
            <a:r>
              <a:rPr lang="en-IE" b="1" dirty="0" err="1" smtClean="0"/>
              <a:t>Conducción</a:t>
            </a:r>
            <a:r>
              <a:rPr lang="en-IE" b="1" dirty="0" smtClean="0"/>
              <a:t> y </a:t>
            </a:r>
            <a:r>
              <a:rPr lang="en-IE" b="1" dirty="0" err="1" smtClean="0"/>
              <a:t>Persistencia</a:t>
            </a:r>
            <a:r>
              <a:rPr lang="en-IE" b="1" dirty="0" smtClean="0"/>
              <a:t>:</a:t>
            </a:r>
            <a:r>
              <a:rPr lang="en-IE" dirty="0"/>
              <a:t> </a:t>
            </a:r>
          </a:p>
          <a:p>
            <a:pPr lvl="0"/>
            <a:r>
              <a:rPr lang="en-IE" b="1" dirty="0" err="1" smtClean="0"/>
              <a:t>Tolerancia</a:t>
            </a:r>
            <a:r>
              <a:rPr lang="en-IE" b="1" dirty="0" smtClean="0"/>
              <a:t> al </a:t>
            </a:r>
            <a:r>
              <a:rPr lang="en-IE" b="1" dirty="0" err="1" smtClean="0"/>
              <a:t>Riesgo</a:t>
            </a:r>
            <a:r>
              <a:rPr lang="en-IE" b="1" dirty="0" smtClean="0"/>
              <a:t>:</a:t>
            </a:r>
            <a:r>
              <a:rPr lang="en-IE" b="1" dirty="0"/>
              <a:t> </a:t>
            </a:r>
            <a:endParaRPr lang="en-IE" dirty="0"/>
          </a:p>
          <a:p>
            <a:pPr lvl="0"/>
            <a:r>
              <a:rPr lang="en-IE" b="1" dirty="0" smtClean="0"/>
              <a:t>Resistencia:</a:t>
            </a: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2800" b="1" dirty="0" err="1" smtClean="0">
                <a:solidFill>
                  <a:srgbClr val="0B0AFD"/>
                </a:solidFill>
              </a:rPr>
              <a:t>Liderazgo</a:t>
            </a:r>
            <a:r>
              <a:rPr lang="en-US" sz="2800" b="1" dirty="0" smtClean="0">
                <a:solidFill>
                  <a:srgbClr val="0B0AFD"/>
                </a:solidFill>
              </a:rPr>
              <a:t> y </a:t>
            </a:r>
            <a:r>
              <a:rPr lang="en-US" sz="2800" b="1" dirty="0" err="1" smtClean="0">
                <a:solidFill>
                  <a:srgbClr val="0B0AFD"/>
                </a:solidFill>
              </a:rPr>
              <a:t>equipo</a:t>
            </a:r>
            <a:r>
              <a:rPr lang="en-US" sz="2800" b="1" dirty="0" smtClean="0">
                <a:solidFill>
                  <a:srgbClr val="0B0AFD"/>
                </a:solidFill>
              </a:rPr>
              <a:t> de </a:t>
            </a:r>
            <a:r>
              <a:rPr lang="en-US" sz="2800" b="1" dirty="0" err="1" smtClean="0">
                <a:solidFill>
                  <a:srgbClr val="0B0AFD"/>
                </a:solidFill>
              </a:rPr>
              <a:t>trabajo</a:t>
            </a:r>
            <a:r>
              <a:rPr lang="en-US" sz="2800" b="1" dirty="0" smtClean="0">
                <a:solidFill>
                  <a:srgbClr val="0B0AFD"/>
                </a:solidFill>
              </a:rPr>
              <a:t> </a:t>
            </a:r>
            <a:r>
              <a:rPr lang="en-US" sz="2800" b="1" dirty="0" err="1" smtClean="0">
                <a:solidFill>
                  <a:srgbClr val="0B0AFD"/>
                </a:solidFill>
              </a:rPr>
              <a:t>para</a:t>
            </a:r>
            <a:r>
              <a:rPr lang="en-US" sz="2800" b="1" dirty="0" smtClean="0">
                <a:solidFill>
                  <a:srgbClr val="0B0AFD"/>
                </a:solidFill>
              </a:rPr>
              <a:t> </a:t>
            </a:r>
            <a:r>
              <a:rPr lang="en-US" sz="2800" b="1" dirty="0" err="1" smtClean="0">
                <a:solidFill>
                  <a:srgbClr val="0B0AFD"/>
                </a:solidFill>
              </a:rPr>
              <a:t>microempresas</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402252394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4457</TotalTime>
  <Words>919</Words>
  <Application>Microsoft Office PowerPoint</Application>
  <PresentationFormat>Personalizado</PresentationFormat>
  <Paragraphs>170</Paragraphs>
  <Slides>24</Slides>
  <Notes>2</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1557</vt:lpstr>
      <vt:lpstr>Módulo 6: Creando competencias en las microempresas rurales</vt:lpstr>
      <vt:lpstr>Liderazgo y equipo de trabajo para microempresas</vt:lpstr>
      <vt:lpstr>Liderazgo y equipo de trabajo para microempresas </vt:lpstr>
      <vt:lpstr>Liderazgo y equipo de trabajo para microempresas </vt:lpstr>
      <vt:lpstr>Capacidad</vt:lpstr>
      <vt:lpstr>Capacidad Técnica</vt:lpstr>
      <vt:lpstr>Capacidad Personal</vt:lpstr>
      <vt:lpstr>Características Personales</vt:lpstr>
      <vt:lpstr>Mentalidad Personal</vt:lpstr>
      <vt:lpstr>Habilidades Personales del Emprendedor</vt:lpstr>
      <vt:lpstr>Habilidades Personales del Emprendedor 1-4</vt:lpstr>
      <vt:lpstr>Habilidades Personales del Emprendedor 5-9</vt:lpstr>
      <vt:lpstr>Habilidades Personales del Emprendedor 10-14</vt:lpstr>
      <vt:lpstr>Habilidades Personales del Emprendedor 15-17</vt:lpstr>
      <vt:lpstr>Liderazgo y equipo de trabajo para microempresas </vt:lpstr>
      <vt:lpstr>¿Qué es la capacidad de Creación?</vt:lpstr>
      <vt:lpstr>¿Análisis de Capacidad de Red?</vt:lpstr>
      <vt:lpstr>Creando una Estrategia de Empresa Local</vt:lpstr>
      <vt:lpstr>Educación Empresarial</vt:lpstr>
      <vt:lpstr>Liderazgo y equipo de trabajo para microempresas </vt:lpstr>
      <vt:lpstr>Educación Empresarial</vt:lpstr>
      <vt:lpstr>Ver: Unidad 1 Redes como herramientas para la creación de capacidades</vt:lpstr>
      <vt:lpstr>Beneficios del Networking</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user</cp:lastModifiedBy>
  <cp:revision>350</cp:revision>
  <cp:lastPrinted>2017-05-04T12:44:09Z</cp:lastPrinted>
  <dcterms:created xsi:type="dcterms:W3CDTF">2016-01-12T16:45:47Z</dcterms:created>
  <dcterms:modified xsi:type="dcterms:W3CDTF">2017-12-16T19:20:34Z</dcterms:modified>
</cp:coreProperties>
</file>