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26"/>
  </p:notesMasterIdLst>
  <p:handoutMasterIdLst>
    <p:handoutMasterId r:id="rId27"/>
  </p:handoutMasterIdLst>
  <p:sldIdLst>
    <p:sldId id="430" r:id="rId2"/>
    <p:sldId id="425" r:id="rId3"/>
    <p:sldId id="427" r:id="rId4"/>
    <p:sldId id="429" r:id="rId5"/>
    <p:sldId id="416" r:id="rId6"/>
    <p:sldId id="417" r:id="rId7"/>
    <p:sldId id="418" r:id="rId8"/>
    <p:sldId id="408" r:id="rId9"/>
    <p:sldId id="409" r:id="rId10"/>
    <p:sldId id="410" r:id="rId11"/>
    <p:sldId id="411" r:id="rId12"/>
    <p:sldId id="412" r:id="rId13"/>
    <p:sldId id="413" r:id="rId14"/>
    <p:sldId id="414" r:id="rId15"/>
    <p:sldId id="415" r:id="rId16"/>
    <p:sldId id="381" r:id="rId17"/>
    <p:sldId id="392" r:id="rId18"/>
    <p:sldId id="419" r:id="rId19"/>
    <p:sldId id="420" r:id="rId20"/>
    <p:sldId id="421" r:id="rId21"/>
    <p:sldId id="422" r:id="rId22"/>
    <p:sldId id="423" r:id="rId23"/>
    <p:sldId id="398" r:id="rId24"/>
    <p:sldId id="431" r:id="rId25"/>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B0AFD"/>
    <a:srgbClr val="FB8900"/>
    <a:srgbClr val="7EA732"/>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83" autoAdjust="0"/>
    <p:restoredTop sz="94974" autoAdjust="0"/>
  </p:normalViewPr>
  <p:slideViewPr>
    <p:cSldViewPr snapToGrid="0">
      <p:cViewPr varScale="1">
        <p:scale>
          <a:sx n="60" d="100"/>
          <a:sy n="60" d="100"/>
        </p:scale>
        <p:origin x="-156" y="-96"/>
      </p:cViewPr>
      <p:guideLst>
        <p:guide orient="horz" pos="2160"/>
        <p:guide pos="3840"/>
      </p:guideLst>
    </p:cSldViewPr>
  </p:slideViewPr>
  <p:outlineViewPr>
    <p:cViewPr>
      <p:scale>
        <a:sx n="33" d="100"/>
        <a:sy n="33" d="100"/>
      </p:scale>
      <p:origin x="78" y="2040"/>
    </p:cViewPr>
  </p:outlineViewPr>
  <p:notesTextViewPr>
    <p:cViewPr>
      <p:scale>
        <a:sx n="1" d="1"/>
        <a:sy n="1" d="1"/>
      </p:scale>
      <p:origin x="0" y="0"/>
    </p:cViewPr>
  </p:notesTextViewPr>
  <p:sorterViewPr>
    <p:cViewPr>
      <p:scale>
        <a:sx n="100" d="100"/>
        <a:sy n="100" d="100"/>
      </p:scale>
      <p:origin x="0" y="-2064"/>
    </p:cViewPr>
  </p:sorterViewPr>
  <p:notesViewPr>
    <p:cSldViewPr snapToGrid="0">
      <p:cViewPr varScale="1">
        <p:scale>
          <a:sx n="57" d="100"/>
          <a:sy n="57" d="100"/>
        </p:scale>
        <p:origin x="1810" y="58"/>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46347" cy="498215"/>
          </a:xfrm>
          <a:prstGeom prst="rect">
            <a:avLst/>
          </a:prstGeom>
        </p:spPr>
        <p:txBody>
          <a:bodyPr vert="horz" lIns="91467" tIns="45734" rIns="91467" bIns="45734" rtlCol="0"/>
          <a:lstStyle>
            <a:lvl1pPr algn="l">
              <a:defRPr sz="1200"/>
            </a:lvl1pPr>
          </a:lstStyle>
          <a:p>
            <a:endParaRPr lang="es-ES"/>
          </a:p>
        </p:txBody>
      </p:sp>
      <p:sp>
        <p:nvSpPr>
          <p:cNvPr id="3" name="Marcador de fecha 2"/>
          <p:cNvSpPr>
            <a:spLocks noGrp="1"/>
          </p:cNvSpPr>
          <p:nvPr>
            <p:ph type="dt" sz="quarter" idx="1"/>
          </p:nvPr>
        </p:nvSpPr>
        <p:spPr>
          <a:xfrm>
            <a:off x="3851343" y="0"/>
            <a:ext cx="2946347" cy="498215"/>
          </a:xfrm>
          <a:prstGeom prst="rect">
            <a:avLst/>
          </a:prstGeom>
        </p:spPr>
        <p:txBody>
          <a:bodyPr vert="horz" lIns="91467" tIns="45734" rIns="91467" bIns="45734" rtlCol="0"/>
          <a:lstStyle>
            <a:lvl1pPr algn="r">
              <a:defRPr sz="1200"/>
            </a:lvl1pPr>
          </a:lstStyle>
          <a:p>
            <a:fld id="{A9379DA7-FA97-44F4-AAA7-F141050A0376}" type="datetimeFigureOut">
              <a:rPr lang="es-ES" smtClean="0"/>
              <a:pPr/>
              <a:t>02/11/2017</a:t>
            </a:fld>
            <a:endParaRPr lang="es-ES"/>
          </a:p>
        </p:txBody>
      </p:sp>
      <p:sp>
        <p:nvSpPr>
          <p:cNvPr id="4" name="Marcador de pie de página 3"/>
          <p:cNvSpPr>
            <a:spLocks noGrp="1"/>
          </p:cNvSpPr>
          <p:nvPr>
            <p:ph type="ftr" sz="quarter" idx="2"/>
          </p:nvPr>
        </p:nvSpPr>
        <p:spPr>
          <a:xfrm>
            <a:off x="1" y="9431601"/>
            <a:ext cx="2946347" cy="498214"/>
          </a:xfrm>
          <a:prstGeom prst="rect">
            <a:avLst/>
          </a:prstGeom>
        </p:spPr>
        <p:txBody>
          <a:bodyPr vert="horz" lIns="91467" tIns="45734" rIns="91467" bIns="45734"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51343" y="9431601"/>
            <a:ext cx="2946347" cy="498214"/>
          </a:xfrm>
          <a:prstGeom prst="rect">
            <a:avLst/>
          </a:prstGeom>
        </p:spPr>
        <p:txBody>
          <a:bodyPr vert="horz" lIns="91467" tIns="45734" rIns="91467" bIns="45734" rtlCol="0" anchor="b"/>
          <a:lstStyle>
            <a:lvl1pPr algn="r">
              <a:defRPr sz="1200"/>
            </a:lvl1pPr>
          </a:lstStyle>
          <a:p>
            <a:fld id="{14CCA340-183A-47C4-BAA3-F60897284D44}" type="slidenum">
              <a:rPr lang="es-ES" smtClean="0"/>
              <a:pPr/>
              <a:t>‹#›</a:t>
            </a:fld>
            <a:endParaRPr lang="es-ES"/>
          </a:p>
        </p:txBody>
      </p:sp>
    </p:spTree>
    <p:extLst>
      <p:ext uri="{BB962C8B-B14F-4D97-AF65-F5344CB8AC3E}">
        <p14:creationId xmlns:p14="http://schemas.microsoft.com/office/powerpoint/2010/main" xmlns="" val="4000631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46347" cy="496491"/>
          </a:xfrm>
          <a:prstGeom prst="rect">
            <a:avLst/>
          </a:prstGeom>
        </p:spPr>
        <p:txBody>
          <a:bodyPr vert="horz" lIns="91467" tIns="45734" rIns="91467" bIns="45734" rtlCol="0"/>
          <a:lstStyle>
            <a:lvl1pPr algn="l">
              <a:defRPr sz="1200"/>
            </a:lvl1pPr>
          </a:lstStyle>
          <a:p>
            <a:endParaRPr lang="es-ES"/>
          </a:p>
        </p:txBody>
      </p:sp>
      <p:sp>
        <p:nvSpPr>
          <p:cNvPr id="3" name="2 Marcador de fecha"/>
          <p:cNvSpPr>
            <a:spLocks noGrp="1"/>
          </p:cNvSpPr>
          <p:nvPr>
            <p:ph type="dt" idx="1"/>
          </p:nvPr>
        </p:nvSpPr>
        <p:spPr>
          <a:xfrm>
            <a:off x="3851343" y="1"/>
            <a:ext cx="2946347" cy="496491"/>
          </a:xfrm>
          <a:prstGeom prst="rect">
            <a:avLst/>
          </a:prstGeom>
        </p:spPr>
        <p:txBody>
          <a:bodyPr vert="horz" lIns="91467" tIns="45734" rIns="91467" bIns="45734" rtlCol="0"/>
          <a:lstStyle>
            <a:lvl1pPr algn="r">
              <a:defRPr sz="1200"/>
            </a:lvl1pPr>
          </a:lstStyle>
          <a:p>
            <a:fld id="{E29DEA65-EA00-4373-B68E-8F3E704452D4}" type="datetimeFigureOut">
              <a:rPr lang="es-ES" smtClean="0"/>
              <a:pPr/>
              <a:t>02/11/2017</a:t>
            </a:fld>
            <a:endParaRPr lang="es-ES"/>
          </a:p>
        </p:txBody>
      </p:sp>
      <p:sp>
        <p:nvSpPr>
          <p:cNvPr id="4" name="3 Marcador de imagen de diapositiva"/>
          <p:cNvSpPr>
            <a:spLocks noGrp="1" noRot="1" noChangeAspect="1"/>
          </p:cNvSpPr>
          <p:nvPr>
            <p:ph type="sldImg" idx="2"/>
          </p:nvPr>
        </p:nvSpPr>
        <p:spPr>
          <a:xfrm>
            <a:off x="92075" y="744538"/>
            <a:ext cx="6615113" cy="3722687"/>
          </a:xfrm>
          <a:prstGeom prst="rect">
            <a:avLst/>
          </a:prstGeom>
          <a:noFill/>
          <a:ln w="12700">
            <a:solidFill>
              <a:prstClr val="black"/>
            </a:solidFill>
          </a:ln>
        </p:spPr>
        <p:txBody>
          <a:bodyPr vert="horz" lIns="91467" tIns="45734" rIns="91467" bIns="45734" rtlCol="0" anchor="ctr"/>
          <a:lstStyle/>
          <a:p>
            <a:endParaRPr lang="es-ES"/>
          </a:p>
        </p:txBody>
      </p:sp>
      <p:sp>
        <p:nvSpPr>
          <p:cNvPr id="5" name="4 Marcador de notas"/>
          <p:cNvSpPr>
            <a:spLocks noGrp="1"/>
          </p:cNvSpPr>
          <p:nvPr>
            <p:ph type="body" sz="quarter" idx="3"/>
          </p:nvPr>
        </p:nvSpPr>
        <p:spPr>
          <a:xfrm>
            <a:off x="679927" y="4716662"/>
            <a:ext cx="5439410" cy="4468416"/>
          </a:xfrm>
          <a:prstGeom prst="rect">
            <a:avLst/>
          </a:prstGeom>
        </p:spPr>
        <p:txBody>
          <a:bodyPr vert="horz" lIns="91467" tIns="45734" rIns="91467" bIns="45734"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9431600"/>
            <a:ext cx="2946347" cy="496491"/>
          </a:xfrm>
          <a:prstGeom prst="rect">
            <a:avLst/>
          </a:prstGeom>
        </p:spPr>
        <p:txBody>
          <a:bodyPr vert="horz" lIns="91467" tIns="45734" rIns="91467" bIns="45734"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1343" y="9431600"/>
            <a:ext cx="2946347" cy="496491"/>
          </a:xfrm>
          <a:prstGeom prst="rect">
            <a:avLst/>
          </a:prstGeom>
        </p:spPr>
        <p:txBody>
          <a:bodyPr vert="horz" lIns="91467" tIns="45734" rIns="91467" bIns="45734" rtlCol="0" anchor="b"/>
          <a:lstStyle>
            <a:lvl1pPr algn="r">
              <a:defRPr sz="1200"/>
            </a:lvl1pPr>
          </a:lstStyle>
          <a:p>
            <a:fld id="{28D29B66-A038-4162-BFCC-D303C9D413C7}" type="slidenum">
              <a:rPr lang="es-ES" smtClean="0"/>
              <a:pPr/>
              <a:t>‹#›</a:t>
            </a:fld>
            <a:endParaRPr lang="es-ES"/>
          </a:p>
        </p:txBody>
      </p:sp>
    </p:spTree>
    <p:extLst>
      <p:ext uri="{BB962C8B-B14F-4D97-AF65-F5344CB8AC3E}">
        <p14:creationId xmlns:p14="http://schemas.microsoft.com/office/powerpoint/2010/main" xmlns="" val="879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fontAlgn="base"/>
            <a:r>
              <a:rPr lang="en-IE" b="1" dirty="0"/>
              <a:t>Optimism:</a:t>
            </a:r>
            <a:r>
              <a:rPr lang="en-IE" dirty="0"/>
              <a:t> Are you an </a:t>
            </a:r>
            <a:r>
              <a:rPr lang="en-IE" b="1" u="sng" dirty="0"/>
              <a:t>optimistic thinker?</a:t>
            </a:r>
            <a:r>
              <a:rPr lang="en-IE" dirty="0"/>
              <a:t>  Optimism is truly an asset, and it will help get you through the tough times that many entrepreneurs experience as they find a business model that works for them.</a:t>
            </a:r>
          </a:p>
          <a:p>
            <a:pPr lvl="0" fontAlgn="base"/>
            <a:r>
              <a:rPr lang="en-IE" b="1" dirty="0"/>
              <a:t>Vision:</a:t>
            </a:r>
            <a:r>
              <a:rPr lang="en-IE" dirty="0"/>
              <a:t> Can you easily see where things can be improved? Can you quickly grasp the "big picture," and explain this to others? And can you create a compelling vision of the future, and then </a:t>
            </a:r>
            <a:r>
              <a:rPr lang="en-IE" b="1" u="sng" dirty="0"/>
              <a:t>inspire other people</a:t>
            </a:r>
            <a:r>
              <a:rPr lang="en-IE" dirty="0"/>
              <a:t>  to engage with that vision?</a:t>
            </a:r>
          </a:p>
          <a:p>
            <a:pPr lvl="0" fontAlgn="base"/>
            <a:r>
              <a:rPr lang="en-IE" b="1" dirty="0"/>
              <a:t>Initiative:</a:t>
            </a:r>
            <a:r>
              <a:rPr lang="en-IE" dirty="0"/>
              <a:t> Do you have </a:t>
            </a:r>
            <a:r>
              <a:rPr lang="en-IE" b="1" u="sng" dirty="0"/>
              <a:t>initiative</a:t>
            </a:r>
            <a:r>
              <a:rPr lang="en-IE" dirty="0"/>
              <a:t> , and instinctively start problem-solving or business improvement projects?</a:t>
            </a:r>
          </a:p>
          <a:p>
            <a:pPr lvl="0" fontAlgn="base"/>
            <a:r>
              <a:rPr lang="en-IE" b="1" dirty="0"/>
              <a:t>Desire for Control:</a:t>
            </a:r>
            <a:r>
              <a:rPr lang="en-IE" dirty="0"/>
              <a:t> Do you enjoy being in charge and making decisions? Are you </a:t>
            </a:r>
            <a:r>
              <a:rPr lang="en-IE" b="1" u="sng" dirty="0"/>
              <a:t>motivated to lead</a:t>
            </a:r>
            <a:r>
              <a:rPr lang="en-IE" dirty="0"/>
              <a:t>  others?</a:t>
            </a:r>
          </a:p>
          <a:p>
            <a:pPr lvl="0" fontAlgn="base"/>
            <a:r>
              <a:rPr lang="en-IE" b="1" dirty="0"/>
              <a:t>Drive and Persistence:</a:t>
            </a:r>
            <a:r>
              <a:rPr lang="en-IE" dirty="0"/>
              <a:t> Are you </a:t>
            </a:r>
            <a:r>
              <a:rPr lang="en-IE" b="1" u="sng" dirty="0"/>
              <a:t>self-motivated</a:t>
            </a:r>
            <a:r>
              <a:rPr lang="en-IE" dirty="0"/>
              <a:t>  and energetic? And are you prepared to work hard, for a very long time, to realize your goals?</a:t>
            </a:r>
          </a:p>
          <a:p>
            <a:pPr lvl="0" fontAlgn="base"/>
            <a:r>
              <a:rPr lang="en-IE" b="1" dirty="0"/>
              <a:t>Risk Tolerance: </a:t>
            </a:r>
            <a:r>
              <a:rPr lang="en-IE" dirty="0"/>
              <a:t>Are you able to take risks, and </a:t>
            </a:r>
            <a:r>
              <a:rPr lang="en-IE" b="1" u="sng" dirty="0"/>
              <a:t>make decisions</a:t>
            </a:r>
            <a:r>
              <a:rPr lang="en-IE" dirty="0"/>
              <a:t>  when facts are uncertain?</a:t>
            </a:r>
          </a:p>
          <a:p>
            <a:pPr lvl="0" fontAlgn="base"/>
            <a:r>
              <a:rPr lang="en-IE" b="1" dirty="0"/>
              <a:t>Resilience:</a:t>
            </a:r>
            <a:r>
              <a:rPr lang="en-IE" dirty="0"/>
              <a:t> Are you </a:t>
            </a:r>
            <a:r>
              <a:rPr lang="en-IE" b="1" u="sng" dirty="0"/>
              <a:t>resilient</a:t>
            </a:r>
            <a:r>
              <a:rPr lang="en-IE" dirty="0"/>
              <a:t> , so that you can pick yourself up when things don't go as planned? And do you learn and grow from your mistakes and failures? (If you avoid taking action because you're afraid of failing, our article on </a:t>
            </a:r>
            <a:r>
              <a:rPr lang="en-IE" b="1" u="sng" dirty="0"/>
              <a:t>Overcoming Fear of Failure</a:t>
            </a:r>
            <a:r>
              <a:rPr lang="en-IE" dirty="0"/>
              <a:t>  can help you face your fears and move forward.)</a:t>
            </a:r>
          </a:p>
        </p:txBody>
      </p:sp>
      <p:sp>
        <p:nvSpPr>
          <p:cNvPr id="4" name="Slide Number Placeholder 3"/>
          <p:cNvSpPr>
            <a:spLocks noGrp="1"/>
          </p:cNvSpPr>
          <p:nvPr>
            <p:ph type="sldNum" sz="quarter" idx="10"/>
          </p:nvPr>
        </p:nvSpPr>
        <p:spPr/>
        <p:txBody>
          <a:bodyPr/>
          <a:lstStyle/>
          <a:p>
            <a:fld id="{28D29B66-A038-4162-BFCC-D303C9D413C7}" type="slidenum">
              <a:rPr lang="es-ES" smtClean="0"/>
              <a:pPr/>
              <a:t>9</a:t>
            </a:fld>
            <a:endParaRPr lang="es-ES"/>
          </a:p>
        </p:txBody>
      </p:sp>
    </p:spTree>
    <p:extLst>
      <p:ext uri="{BB962C8B-B14F-4D97-AF65-F5344CB8AC3E}">
        <p14:creationId xmlns:p14="http://schemas.microsoft.com/office/powerpoint/2010/main" xmlns="" val="1217242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ES" altLang="es-ES"/>
          </a:p>
        </p:txBody>
      </p:sp>
    </p:spTree>
    <p:extLst>
      <p:ext uri="{BB962C8B-B14F-4D97-AF65-F5344CB8AC3E}">
        <p14:creationId xmlns="" xmlns:p14="http://schemas.microsoft.com/office/powerpoint/2010/main" val="22414310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pic>
        <p:nvPicPr>
          <p:cNvPr id="7" name="Picture 3"/>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58825" y="68046"/>
            <a:ext cx="4055476" cy="1578976"/>
          </a:xfrm>
          <a:prstGeom prst="rect">
            <a:avLst/>
          </a:prstGeom>
        </p:spPr>
      </p:pic>
    </p:spTree>
    <p:extLst>
      <p:ext uri="{BB962C8B-B14F-4D97-AF65-F5344CB8AC3E}">
        <p14:creationId xmlns:p14="http://schemas.microsoft.com/office/powerpoint/2010/main" xmlns="" val="29228349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89333C77-0158-454C-844F-B7AB9BD7DAD4}" type="slidenum">
              <a:rPr lang="en-US" smtClean="0"/>
              <a:pPr/>
              <a:t>‹#›</a:t>
            </a:fld>
            <a:endParaRPr lang="en-US" dirty="0"/>
          </a:p>
        </p:txBody>
      </p:sp>
    </p:spTree>
    <p:extLst>
      <p:ext uri="{BB962C8B-B14F-4D97-AF65-F5344CB8AC3E}">
        <p14:creationId xmlns:p14="http://schemas.microsoft.com/office/powerpoint/2010/main" xmlns="" val="21247574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410895151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número de diapositiva 5"/>
          <p:cNvSpPr>
            <a:spLocks noGrp="1"/>
          </p:cNvSpPr>
          <p:nvPr>
            <p:ph type="sldNum" sz="quarter" idx="12"/>
          </p:nvPr>
        </p:nvSpPr>
        <p:spPr/>
        <p:txBody>
          <a:bodyPr/>
          <a:lstStyle>
            <a:lvl1pPr>
              <a:defRPr/>
            </a:lvl1pPr>
          </a:lstStyle>
          <a:p>
            <a:fld id="{A7AD32EF-B744-4512-A6AB-C39B4880BDB1}" type="slidenum">
              <a:rPr lang="es-ES" altLang="es-ES" smtClean="0"/>
              <a:pPr/>
              <a:t>‹#›</a:t>
            </a:fld>
            <a:endParaRPr lang="es-ES" altLang="es-ES"/>
          </a:p>
        </p:txBody>
      </p:sp>
      <p:sp>
        <p:nvSpPr>
          <p:cNvPr id="7" name="Rectangle 1"/>
          <p:cNvSpPr>
            <a:spLocks noChangeArrowheads="1"/>
          </p:cNvSpPr>
          <p:nvPr userDrawn="1"/>
        </p:nvSpPr>
        <p:spPr bwMode="auto">
          <a:xfrm>
            <a:off x="3429000" y="6427113"/>
            <a:ext cx="8599714"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70C0"/>
                </a:solidFill>
                <a:effectLst/>
                <a:latin typeface="Calibri" pitchFamily="34" charset="0"/>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8" name="Picture 4"/>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168635" y="6378302"/>
            <a:ext cx="1094595" cy="244634"/>
          </a:xfrm>
          <a:prstGeom prst="rect">
            <a:avLst/>
          </a:prstGeom>
        </p:spPr>
      </p:pic>
    </p:spTree>
    <p:extLst>
      <p:ext uri="{BB962C8B-B14F-4D97-AF65-F5344CB8AC3E}">
        <p14:creationId xmlns:p14="http://schemas.microsoft.com/office/powerpoint/2010/main" xmlns="" val="140487160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37105125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609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97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a:t>
            </a:fld>
            <a:endParaRPr lang="en-US" dirty="0"/>
          </a:p>
        </p:txBody>
      </p:sp>
    </p:spTree>
    <p:extLst>
      <p:ext uri="{BB962C8B-B14F-4D97-AF65-F5344CB8AC3E}">
        <p14:creationId xmlns:p14="http://schemas.microsoft.com/office/powerpoint/2010/main" xmlns="" val="192832725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lvl1pPr>
              <a:defRPr/>
            </a:lvl1pPr>
          </a:lstStyle>
          <a:p>
            <a:endParaRPr lang="en-US" dirty="0"/>
          </a:p>
        </p:txBody>
      </p:sp>
      <p:sp>
        <p:nvSpPr>
          <p:cNvPr id="8" name="Marcador de pie de página 7"/>
          <p:cNvSpPr>
            <a:spLocks noGrp="1"/>
          </p:cNvSpPr>
          <p:nvPr>
            <p:ph type="ftr" sz="quarter" idx="11"/>
          </p:nvPr>
        </p:nvSpPr>
        <p:spPr/>
        <p:txBody>
          <a:bodyPr/>
          <a:lstStyle>
            <a:lvl1pPr>
              <a:defRPr/>
            </a:lvl1pPr>
          </a:lstStyle>
          <a:p>
            <a:endParaRPr lang="en-US" dirty="0"/>
          </a:p>
        </p:txBody>
      </p:sp>
      <p:sp>
        <p:nvSpPr>
          <p:cNvPr id="9" name="Marcador de número de diapositiva 8"/>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82664940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lvl1pPr>
              <a:defRPr/>
            </a:lvl1pPr>
          </a:lstStyle>
          <a:p>
            <a:endParaRPr lang="en-US" dirty="0"/>
          </a:p>
        </p:txBody>
      </p:sp>
      <p:sp>
        <p:nvSpPr>
          <p:cNvPr id="4" name="Marcador de pie de página 3"/>
          <p:cNvSpPr>
            <a:spLocks noGrp="1"/>
          </p:cNvSpPr>
          <p:nvPr>
            <p:ph type="ftr" sz="quarter" idx="11"/>
          </p:nvPr>
        </p:nvSpPr>
        <p:spPr/>
        <p:txBody>
          <a:bodyPr/>
          <a:lstStyle>
            <a:lvl1pPr>
              <a:defRPr/>
            </a:lvl1pPr>
          </a:lstStyle>
          <a:p>
            <a:endParaRPr lang="en-US" dirty="0"/>
          </a:p>
        </p:txBody>
      </p:sp>
      <p:sp>
        <p:nvSpPr>
          <p:cNvPr id="5" name="Marcador de número de diapositiva 4"/>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63914179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n-US" dirty="0"/>
          </a:p>
        </p:txBody>
      </p:sp>
      <p:sp>
        <p:nvSpPr>
          <p:cNvPr id="3" name="Marcador de pie de página 2"/>
          <p:cNvSpPr>
            <a:spLocks noGrp="1"/>
          </p:cNvSpPr>
          <p:nvPr>
            <p:ph type="ftr" sz="quarter" idx="11"/>
          </p:nvPr>
        </p:nvSpPr>
        <p:spPr/>
        <p:txBody>
          <a:bodyPr/>
          <a:lstStyle>
            <a:lvl1pPr>
              <a:defRPr/>
            </a:lvl1pPr>
          </a:lstStyle>
          <a:p>
            <a:endParaRPr lang="en-US" dirty="0"/>
          </a:p>
        </p:txBody>
      </p:sp>
      <p:sp>
        <p:nvSpPr>
          <p:cNvPr id="4" name="Marcador de número de diapositiva 3"/>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6979343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a:t>
            </a:fld>
            <a:endParaRPr lang="en-US" dirty="0"/>
          </a:p>
        </p:txBody>
      </p:sp>
    </p:spTree>
    <p:extLst>
      <p:ext uri="{BB962C8B-B14F-4D97-AF65-F5344CB8AC3E}">
        <p14:creationId xmlns:p14="http://schemas.microsoft.com/office/powerpoint/2010/main" xmlns="" val="271421067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86398083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p:cNvPicPr>
            <a:picLocks noChangeAspect="1"/>
          </p:cNvPicPr>
          <p:nvPr userDrawn="1"/>
        </p:nvPicPr>
        <p:blipFill>
          <a:blip r:embed="rId13">
            <a:extLst>
              <a:ext uri="{28A0092B-C50C-407E-A947-70E740481C1C}">
                <a14:useLocalDpi xmlns:a14="http://schemas.microsoft.com/office/drawing/2010/main" xmlns="" val="0"/>
              </a:ext>
            </a:extLst>
          </a:blip>
          <a:stretch>
            <a:fillRect/>
          </a:stretch>
        </p:blipFill>
        <p:spPr>
          <a:xfrm>
            <a:off x="0" y="0"/>
            <a:ext cx="2961564" cy="1153068"/>
          </a:xfrm>
          <a:prstGeom prst="rect">
            <a:avLst/>
          </a:prstGeom>
        </p:spPr>
      </p:pic>
      <p:sp>
        <p:nvSpPr>
          <p:cNvPr id="1026" name="Rectangle 2"/>
          <p:cNvSpPr>
            <a:spLocks noGrp="1" noChangeArrowheads="1"/>
          </p:cNvSpPr>
          <p:nvPr>
            <p:ph type="title"/>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dirty="0"/>
              <a:t>Haga clic para cambiar el estilo de título	</a:t>
            </a:r>
          </a:p>
        </p:txBody>
      </p:sp>
      <p:sp>
        <p:nvSpPr>
          <p:cNvPr id="1027" name="Rectangle 3"/>
          <p:cNvSpPr>
            <a:spLocks noGrp="1" noChangeArrowheads="1"/>
          </p:cNvSpPr>
          <p:nvPr>
            <p:ph type="body" idx="1"/>
          </p:nvPr>
        </p:nvSpPr>
        <p:spPr bwMode="auto">
          <a:xfrm>
            <a:off x="677839" y="1395485"/>
            <a:ext cx="10972800" cy="452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dirty="0"/>
              <a:t>Haga clic para modificar el estilo de texto del patrón</a:t>
            </a:r>
          </a:p>
          <a:p>
            <a:pPr lvl="1"/>
            <a:r>
              <a:rPr lang="es-ES" altLang="es-ES" dirty="0"/>
              <a:t>Segundo nivel</a:t>
            </a:r>
          </a:p>
          <a:p>
            <a:pPr lvl="2"/>
            <a:r>
              <a:rPr lang="es-ES" altLang="es-ES" dirty="0"/>
              <a:t>Tercer nivel</a:t>
            </a:r>
          </a:p>
          <a:p>
            <a:pPr lvl="3"/>
            <a:r>
              <a:rPr lang="es-ES" altLang="es-ES" dirty="0"/>
              <a:t>Cuarto nivel</a:t>
            </a:r>
          </a:p>
          <a:p>
            <a:pPr lvl="4"/>
            <a:r>
              <a:rPr lang="es-ES" altLang="es-ES" dirty="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41331169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entrepreneur.com/article/242327"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oecd.org/site/cfecpr/38320458.pdf"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unctad.org/en/docs/ciimem1d9_en.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3" Type="http://schemas.openxmlformats.org/officeDocument/2006/relationships/hyperlink" Target="https://www.entrepreneur.com/article/243059" TargetMode="Externa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hyperlink" Target="https://www.lynda.com/"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mallbusinessbc.ca/article/five-benefits-networking/"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4146" y="2471353"/>
            <a:ext cx="9144000" cy="1435643"/>
          </a:xfrm>
        </p:spPr>
        <p:txBody>
          <a:bodyPr/>
          <a:lstStyle/>
          <a:p>
            <a:r>
              <a:rPr lang="en-US" sz="2800" b="1" dirty="0" smtClean="0"/>
              <a:t>Module No </a:t>
            </a:r>
            <a:r>
              <a:rPr lang="en-US" sz="2800" b="1" dirty="0" smtClean="0">
                <a:solidFill>
                  <a:schemeClr val="tx1"/>
                </a:solidFill>
              </a:rPr>
              <a:t>6: </a:t>
            </a:r>
            <a:r>
              <a:rPr lang="en-IE" sz="2800" b="1" dirty="0" smtClean="0">
                <a:solidFill>
                  <a:srgbClr val="336600"/>
                </a:solidFill>
              </a:rPr>
              <a:t>Building Capacity in Rural Micro-Enterprises</a:t>
            </a:r>
            <a:endParaRPr lang="en-IE" sz="2800" b="1" dirty="0">
              <a:solidFill>
                <a:schemeClr val="tx1"/>
              </a:solidFill>
            </a:endParaRPr>
          </a:p>
        </p:txBody>
      </p:sp>
      <p:sp>
        <p:nvSpPr>
          <p:cNvPr id="4" name="TextBox 3"/>
          <p:cNvSpPr txBox="1"/>
          <p:nvPr/>
        </p:nvSpPr>
        <p:spPr>
          <a:xfrm>
            <a:off x="4236333" y="311355"/>
            <a:ext cx="7268901" cy="1477328"/>
          </a:xfrm>
          <a:prstGeom prst="rect">
            <a:avLst/>
          </a:prstGeom>
          <a:noFill/>
        </p:spPr>
        <p:txBody>
          <a:bodyPr wrap="square" rtlCol="0">
            <a:spAutoFit/>
          </a:bodyPr>
          <a:lstStyle/>
          <a:p>
            <a:r>
              <a:rPr lang="en-US" altLang="es-ES" sz="3600" b="1" dirty="0">
                <a:latin typeface="Calibri" pitchFamily="34" charset="0"/>
              </a:rPr>
              <a:t>MICRO: </a:t>
            </a:r>
            <a:r>
              <a:rPr lang="en-IE" altLang="es-ES" sz="3600" b="1" dirty="0">
                <a:latin typeface="Calibri" pitchFamily="34" charset="0"/>
              </a:rPr>
              <a:t>Enhancing Competitiveness of Micro-enterprises in Rural Areas</a:t>
            </a:r>
            <a:r>
              <a:rPr lang="en-IE" altLang="es-ES" b="1" dirty="0">
                <a:latin typeface="Calibri" pitchFamily="34" charset="0"/>
              </a:rPr>
              <a:t/>
            </a:r>
            <a:br>
              <a:rPr lang="en-IE" altLang="es-ES" b="1" dirty="0">
                <a:latin typeface="Calibri" pitchFamily="34" charset="0"/>
              </a:rPr>
            </a:br>
            <a:endParaRPr lang="en-IE" dirty="0"/>
          </a:p>
        </p:txBody>
      </p:sp>
      <p:sp>
        <p:nvSpPr>
          <p:cNvPr id="5" name="TextBox 4"/>
          <p:cNvSpPr txBox="1"/>
          <p:nvPr/>
        </p:nvSpPr>
        <p:spPr>
          <a:xfrm>
            <a:off x="2284255" y="5990104"/>
            <a:ext cx="9757955" cy="615553"/>
          </a:xfrm>
          <a:prstGeom prst="rect">
            <a:avLst/>
          </a:prstGeom>
          <a:noFill/>
        </p:spPr>
        <p:txBody>
          <a:bodyPr wrap="square" rtlCol="0">
            <a:spAutoFit/>
          </a:bodyPr>
          <a:lstStyle/>
          <a:p>
            <a:r>
              <a:rPr lang="en-IE" dirty="0"/>
              <a:t>Prepared </a:t>
            </a:r>
            <a:r>
              <a:rPr lang="en-IE" dirty="0" smtClean="0"/>
              <a:t>by the </a:t>
            </a:r>
            <a:r>
              <a:rPr lang="en-US" dirty="0" smtClean="0"/>
              <a:t>Consortium for the project: </a:t>
            </a:r>
            <a:r>
              <a:rPr lang="en-US" sz="1600" i="1" dirty="0" smtClean="0"/>
              <a:t>“Irish Rural Link – National University of Ireland </a:t>
            </a:r>
            <a:r>
              <a:rPr lang="en-US" sz="1600" i="1" dirty="0" err="1" smtClean="0"/>
              <a:t>Maynooth</a:t>
            </a:r>
            <a:r>
              <a:rPr lang="en-US" sz="1600" i="1" dirty="0" smtClean="0"/>
              <a:t>- CDI – EEO GROUP SA- IHF </a:t>
            </a:r>
            <a:r>
              <a:rPr lang="en-US" sz="1600" i="1" dirty="0" err="1" smtClean="0"/>
              <a:t>asbl</a:t>
            </a:r>
            <a:r>
              <a:rPr lang="en-US" sz="1600" i="1" dirty="0" smtClean="0"/>
              <a:t> – IDP - Internet Web Solutions SL”</a:t>
            </a:r>
            <a:endParaRPr lang="en-IE" sz="1600" i="1" dirty="0"/>
          </a:p>
        </p:txBody>
      </p:sp>
    </p:spTree>
    <p:extLst>
      <p:ext uri="{BB962C8B-B14F-4D97-AF65-F5344CB8AC3E}">
        <p14:creationId xmlns:p14="http://schemas.microsoft.com/office/powerpoint/2010/main" xmlns="" val="353972182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2331" y="1277007"/>
            <a:ext cx="4586510" cy="1143000"/>
          </a:xfrm>
        </p:spPr>
        <p:txBody>
          <a:bodyPr/>
          <a:lstStyle/>
          <a:p>
            <a:pPr algn="l"/>
            <a:r>
              <a:rPr lang="en-IE" sz="3200" b="1" dirty="0">
                <a:solidFill>
                  <a:srgbClr val="C00000"/>
                </a:solidFill>
              </a:rPr>
              <a:t>Personal Entrepreneur Skills</a:t>
            </a:r>
          </a:p>
        </p:txBody>
      </p:sp>
      <p:sp>
        <p:nvSpPr>
          <p:cNvPr id="3" name="Content Placeholder 2"/>
          <p:cNvSpPr>
            <a:spLocks noGrp="1"/>
          </p:cNvSpPr>
          <p:nvPr>
            <p:ph idx="1"/>
          </p:nvPr>
        </p:nvSpPr>
        <p:spPr>
          <a:xfrm>
            <a:off x="662074" y="2483324"/>
            <a:ext cx="3859437" cy="3744074"/>
          </a:xfrm>
        </p:spPr>
        <p:txBody>
          <a:bodyPr/>
          <a:lstStyle/>
          <a:p>
            <a:pPr marL="0" indent="0">
              <a:buNone/>
            </a:pPr>
            <a:r>
              <a:rPr lang="en-IE" sz="2800" dirty="0"/>
              <a:t>The Entrepreneurs </a:t>
            </a:r>
            <a:r>
              <a:rPr lang="en-IE" sz="2800" dirty="0" err="1"/>
              <a:t>Magasine</a:t>
            </a:r>
            <a:r>
              <a:rPr lang="en-IE" sz="2800" dirty="0"/>
              <a:t> suggests the 17 Skills Required to Succeed as an Entrepreneur (See </a:t>
            </a:r>
            <a:r>
              <a:rPr lang="en-IE" sz="2800" dirty="0">
                <a:hlinkClick r:id="rId2"/>
              </a:rPr>
              <a:t>https://www.entrepreneur.com/article/242327</a:t>
            </a:r>
            <a:r>
              <a:rPr lang="en-IE" sz="2800" dirty="0"/>
              <a:t>) as follows</a:t>
            </a:r>
          </a:p>
          <a:p>
            <a:pPr marL="0" indent="0">
              <a:buNone/>
            </a:pP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10</a:t>
            </a:fld>
            <a:endParaRPr lang="es-ES" altLang="es-ES"/>
          </a:p>
        </p:txBody>
      </p:sp>
      <p:pic>
        <p:nvPicPr>
          <p:cNvPr id="5" name="Picture 4"/>
          <p:cNvPicPr>
            <a:picLocks noChangeAspect="1"/>
          </p:cNvPicPr>
          <p:nvPr/>
        </p:nvPicPr>
        <p:blipFill>
          <a:blip r:embed="rId3"/>
          <a:stretch>
            <a:fillRect/>
          </a:stretch>
        </p:blipFill>
        <p:spPr>
          <a:xfrm>
            <a:off x="5101619" y="1143000"/>
            <a:ext cx="6912960" cy="4922134"/>
          </a:xfrm>
          <a:prstGeom prst="rect">
            <a:avLst/>
          </a:prstGeom>
        </p:spPr>
      </p:pic>
      <p:sp>
        <p:nvSpPr>
          <p:cNvPr id="6"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2800" b="1" dirty="0" smtClean="0">
                <a:solidFill>
                  <a:srgbClr val="0B0AFD"/>
                </a:solidFill>
              </a:rPr>
              <a:t>Leadership and team working for micro enterprises </a:t>
            </a:r>
            <a:r>
              <a:rPr kumimoji="0" lang="en-IE" sz="1800" b="1" i="0" u="none" strike="noStrike" kern="1200" cap="none" spc="0" normalizeH="0" baseline="0" noProof="0" dirty="0" smtClean="0">
                <a:ln>
                  <a:noFill/>
                </a:ln>
                <a:solidFill>
                  <a:srgbClr val="990000"/>
                </a:solidFill>
                <a:effectLst/>
                <a:uLnTx/>
                <a:uFillTx/>
                <a:latin typeface="+mj-lt"/>
                <a:ea typeface="+mj-ea"/>
                <a:cs typeface="+mj-cs"/>
              </a:rPr>
              <a:t/>
            </a:r>
            <a:br>
              <a:rPr kumimoji="0" lang="en-IE" sz="1800" b="1" i="0" u="none" strike="noStrike" kern="1200" cap="none" spc="0" normalizeH="0" baseline="0" noProof="0" dirty="0" smtClean="0">
                <a:ln>
                  <a:noFill/>
                </a:ln>
                <a:solidFill>
                  <a:srgbClr val="990000"/>
                </a:solidFill>
                <a:effectLst/>
                <a:uLnTx/>
                <a:uFillTx/>
                <a:latin typeface="+mj-lt"/>
                <a:ea typeface="+mj-ea"/>
                <a:cs typeface="+mj-cs"/>
              </a:rPr>
            </a:br>
            <a:endParaRPr kumimoji="0" lang="en-IE" sz="1800" b="1" i="0" u="none" strike="noStrike" kern="1200" cap="none" spc="0" normalizeH="0" baseline="0" noProof="0" dirty="0">
              <a:ln>
                <a:noFill/>
              </a:ln>
              <a:solidFill>
                <a:srgbClr val="CC6600"/>
              </a:solidFill>
              <a:effectLst/>
              <a:uLnTx/>
              <a:uFillTx/>
              <a:latin typeface="+mj-lt"/>
              <a:ea typeface="+mj-ea"/>
              <a:cs typeface="+mj-cs"/>
            </a:endParaRPr>
          </a:p>
        </p:txBody>
      </p:sp>
    </p:spTree>
    <p:extLst>
      <p:ext uri="{BB962C8B-B14F-4D97-AF65-F5344CB8AC3E}">
        <p14:creationId xmlns:p14="http://schemas.microsoft.com/office/powerpoint/2010/main" xmlns="" val="269681934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3033" y="1087854"/>
            <a:ext cx="10972800" cy="1143000"/>
          </a:xfrm>
        </p:spPr>
        <p:txBody>
          <a:bodyPr/>
          <a:lstStyle/>
          <a:p>
            <a:pPr algn="l"/>
            <a:r>
              <a:rPr lang="en-IE" sz="3200" b="1" dirty="0">
                <a:solidFill>
                  <a:srgbClr val="C00000"/>
                </a:solidFill>
              </a:rPr>
              <a:t>Personal Entrepreneur Skills 1-4</a:t>
            </a:r>
          </a:p>
        </p:txBody>
      </p:sp>
      <p:sp>
        <p:nvSpPr>
          <p:cNvPr id="3" name="Content Placeholder 2"/>
          <p:cNvSpPr>
            <a:spLocks noGrp="1"/>
          </p:cNvSpPr>
          <p:nvPr>
            <p:ph idx="1"/>
          </p:nvPr>
        </p:nvSpPr>
        <p:spPr>
          <a:xfrm>
            <a:off x="583246" y="2152231"/>
            <a:ext cx="10972800" cy="3949025"/>
          </a:xfrm>
        </p:spPr>
        <p:txBody>
          <a:bodyPr/>
          <a:lstStyle/>
          <a:p>
            <a:pPr>
              <a:lnSpc>
                <a:spcPct val="150000"/>
              </a:lnSpc>
            </a:pPr>
            <a:r>
              <a:rPr lang="en-IE" b="1" dirty="0"/>
              <a:t>1. The ability to manage money.</a:t>
            </a:r>
          </a:p>
          <a:p>
            <a:pPr>
              <a:lnSpc>
                <a:spcPct val="150000"/>
              </a:lnSpc>
            </a:pPr>
            <a:r>
              <a:rPr lang="en-IE" b="1" dirty="0"/>
              <a:t>2. The ability to raise money.</a:t>
            </a:r>
          </a:p>
          <a:p>
            <a:pPr>
              <a:lnSpc>
                <a:spcPct val="150000"/>
              </a:lnSpc>
            </a:pPr>
            <a:r>
              <a:rPr lang="en-IE" b="1" dirty="0"/>
              <a:t>3: The ability to relieve stress.</a:t>
            </a:r>
          </a:p>
          <a:p>
            <a:pPr>
              <a:lnSpc>
                <a:spcPct val="150000"/>
              </a:lnSpc>
            </a:pPr>
            <a:r>
              <a:rPr lang="en-IE" b="1" dirty="0"/>
              <a:t>4. The ability to be productive.</a:t>
            </a:r>
          </a:p>
          <a:p>
            <a:pPr marL="0" indent="0">
              <a:buNone/>
            </a:pP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11</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2800" b="1" dirty="0" smtClean="0">
                <a:solidFill>
                  <a:srgbClr val="0B0AFD"/>
                </a:solidFill>
              </a:rPr>
              <a:t>Leadership and team working for micro enterprises </a:t>
            </a:r>
            <a:r>
              <a:rPr kumimoji="0" lang="en-IE" sz="1800" b="1" i="0" u="none" strike="noStrike" kern="1200" cap="none" spc="0" normalizeH="0" baseline="0" noProof="0" dirty="0" smtClean="0">
                <a:ln>
                  <a:noFill/>
                </a:ln>
                <a:solidFill>
                  <a:srgbClr val="990000"/>
                </a:solidFill>
                <a:effectLst/>
                <a:uLnTx/>
                <a:uFillTx/>
                <a:latin typeface="+mj-lt"/>
                <a:ea typeface="+mj-ea"/>
                <a:cs typeface="+mj-cs"/>
              </a:rPr>
              <a:t/>
            </a:r>
            <a:br>
              <a:rPr kumimoji="0" lang="en-IE" sz="1800" b="1" i="0" u="none" strike="noStrike" kern="1200" cap="none" spc="0" normalizeH="0" baseline="0" noProof="0" dirty="0" smtClean="0">
                <a:ln>
                  <a:noFill/>
                </a:ln>
                <a:solidFill>
                  <a:srgbClr val="990000"/>
                </a:solidFill>
                <a:effectLst/>
                <a:uLnTx/>
                <a:uFillTx/>
                <a:latin typeface="+mj-lt"/>
                <a:ea typeface="+mj-ea"/>
                <a:cs typeface="+mj-cs"/>
              </a:rPr>
            </a:br>
            <a:endParaRPr kumimoji="0" lang="en-IE" sz="1800" b="1" i="0" u="none" strike="noStrike" kern="1200" cap="none" spc="0" normalizeH="0" baseline="0" noProof="0" dirty="0">
              <a:ln>
                <a:noFill/>
              </a:ln>
              <a:solidFill>
                <a:srgbClr val="CC6600"/>
              </a:solidFill>
              <a:effectLst/>
              <a:uLnTx/>
              <a:uFillTx/>
              <a:latin typeface="+mj-lt"/>
              <a:ea typeface="+mj-ea"/>
              <a:cs typeface="+mj-cs"/>
            </a:endParaRPr>
          </a:p>
        </p:txBody>
      </p:sp>
    </p:spTree>
    <p:extLst>
      <p:ext uri="{BB962C8B-B14F-4D97-AF65-F5344CB8AC3E}">
        <p14:creationId xmlns:p14="http://schemas.microsoft.com/office/powerpoint/2010/main" xmlns="" val="137995698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1501" y="1072088"/>
            <a:ext cx="10972800" cy="1143000"/>
          </a:xfrm>
        </p:spPr>
        <p:txBody>
          <a:bodyPr/>
          <a:lstStyle/>
          <a:p>
            <a:pPr algn="l"/>
            <a:r>
              <a:rPr lang="en-IE" sz="3200" b="1" dirty="0">
                <a:solidFill>
                  <a:srgbClr val="C00000"/>
                </a:solidFill>
              </a:rPr>
              <a:t>Personal Entrepreneur Skills 5-9</a:t>
            </a:r>
          </a:p>
        </p:txBody>
      </p:sp>
      <p:sp>
        <p:nvSpPr>
          <p:cNvPr id="3" name="Content Placeholder 2"/>
          <p:cNvSpPr>
            <a:spLocks noGrp="1"/>
          </p:cNvSpPr>
          <p:nvPr>
            <p:ph idx="1"/>
          </p:nvPr>
        </p:nvSpPr>
        <p:spPr>
          <a:xfrm>
            <a:off x="614777" y="2111313"/>
            <a:ext cx="10972800" cy="4068763"/>
          </a:xfrm>
        </p:spPr>
        <p:txBody>
          <a:bodyPr/>
          <a:lstStyle/>
          <a:p>
            <a:pPr>
              <a:lnSpc>
                <a:spcPct val="150000"/>
              </a:lnSpc>
            </a:pPr>
            <a:r>
              <a:rPr lang="en-IE" b="1" dirty="0"/>
              <a:t>5. The ability to make entrepreneur friends.</a:t>
            </a:r>
          </a:p>
          <a:p>
            <a:pPr>
              <a:lnSpc>
                <a:spcPct val="150000"/>
              </a:lnSpc>
            </a:pPr>
            <a:r>
              <a:rPr lang="en-IE" b="1" dirty="0"/>
              <a:t>6. The ability to identify strengths and weaknesses.</a:t>
            </a:r>
          </a:p>
          <a:p>
            <a:pPr>
              <a:lnSpc>
                <a:spcPct val="150000"/>
              </a:lnSpc>
            </a:pPr>
            <a:r>
              <a:rPr lang="en-IE" b="1" dirty="0"/>
              <a:t>7. The ability to hire effective people.</a:t>
            </a:r>
          </a:p>
          <a:p>
            <a:pPr>
              <a:lnSpc>
                <a:spcPct val="150000"/>
              </a:lnSpc>
            </a:pPr>
            <a:r>
              <a:rPr lang="en-IE" b="1" dirty="0"/>
              <a:t>8. The ability to train new staff.</a:t>
            </a:r>
          </a:p>
          <a:p>
            <a:pPr>
              <a:lnSpc>
                <a:spcPct val="150000"/>
              </a:lnSpc>
            </a:pPr>
            <a:r>
              <a:rPr lang="en-IE" b="1" dirty="0"/>
              <a:t>9. The ability to manage staff.</a:t>
            </a: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12</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2800" b="1" dirty="0" smtClean="0">
                <a:solidFill>
                  <a:srgbClr val="0B0AFD"/>
                </a:solidFill>
              </a:rPr>
              <a:t>Leadership and team working for micro enterprises </a:t>
            </a:r>
            <a:r>
              <a:rPr kumimoji="0" lang="en-IE" sz="1800" b="1" i="0" u="none" strike="noStrike" kern="1200" cap="none" spc="0" normalizeH="0" baseline="0" noProof="0" dirty="0" smtClean="0">
                <a:ln>
                  <a:noFill/>
                </a:ln>
                <a:solidFill>
                  <a:srgbClr val="990000"/>
                </a:solidFill>
                <a:effectLst/>
                <a:uLnTx/>
                <a:uFillTx/>
                <a:latin typeface="+mj-lt"/>
                <a:ea typeface="+mj-ea"/>
                <a:cs typeface="+mj-cs"/>
              </a:rPr>
              <a:t/>
            </a:r>
            <a:br>
              <a:rPr kumimoji="0" lang="en-IE" sz="1800" b="1" i="0" u="none" strike="noStrike" kern="1200" cap="none" spc="0" normalizeH="0" baseline="0" noProof="0" dirty="0" smtClean="0">
                <a:ln>
                  <a:noFill/>
                </a:ln>
                <a:solidFill>
                  <a:srgbClr val="990000"/>
                </a:solidFill>
                <a:effectLst/>
                <a:uLnTx/>
                <a:uFillTx/>
                <a:latin typeface="+mj-lt"/>
                <a:ea typeface="+mj-ea"/>
                <a:cs typeface="+mj-cs"/>
              </a:rPr>
            </a:br>
            <a:endParaRPr kumimoji="0" lang="en-IE" sz="1800" b="1" i="0" u="none" strike="noStrike" kern="1200" cap="none" spc="0" normalizeH="0" baseline="0" noProof="0" dirty="0">
              <a:ln>
                <a:noFill/>
              </a:ln>
              <a:solidFill>
                <a:srgbClr val="CC6600"/>
              </a:solidFill>
              <a:effectLst/>
              <a:uLnTx/>
              <a:uFillTx/>
              <a:latin typeface="+mj-lt"/>
              <a:ea typeface="+mj-ea"/>
              <a:cs typeface="+mj-cs"/>
            </a:endParaRPr>
          </a:p>
        </p:txBody>
      </p:sp>
    </p:spTree>
    <p:extLst>
      <p:ext uri="{BB962C8B-B14F-4D97-AF65-F5344CB8AC3E}">
        <p14:creationId xmlns:p14="http://schemas.microsoft.com/office/powerpoint/2010/main" xmlns="" val="33215802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7267" y="1072088"/>
            <a:ext cx="10972800" cy="1143000"/>
          </a:xfrm>
        </p:spPr>
        <p:txBody>
          <a:bodyPr/>
          <a:lstStyle/>
          <a:p>
            <a:pPr algn="l"/>
            <a:r>
              <a:rPr lang="en-IE" sz="3200" b="1" dirty="0">
                <a:solidFill>
                  <a:srgbClr val="C00000"/>
                </a:solidFill>
              </a:rPr>
              <a:t>Personal Entrepreneur Skills 10-14</a:t>
            </a:r>
          </a:p>
        </p:txBody>
      </p:sp>
      <p:sp>
        <p:nvSpPr>
          <p:cNvPr id="3" name="Content Placeholder 2"/>
          <p:cNvSpPr>
            <a:spLocks noGrp="1"/>
          </p:cNvSpPr>
          <p:nvPr>
            <p:ph idx="1"/>
          </p:nvPr>
        </p:nvSpPr>
        <p:spPr>
          <a:xfrm>
            <a:off x="599012" y="1994575"/>
            <a:ext cx="10972800" cy="4525963"/>
          </a:xfrm>
        </p:spPr>
        <p:txBody>
          <a:bodyPr/>
          <a:lstStyle/>
          <a:p>
            <a:pPr>
              <a:lnSpc>
                <a:spcPct val="150000"/>
              </a:lnSpc>
            </a:pPr>
            <a:r>
              <a:rPr lang="en-IE" b="1" dirty="0"/>
              <a:t>10. The ability to conduct basic SEO.</a:t>
            </a:r>
          </a:p>
          <a:p>
            <a:pPr>
              <a:lnSpc>
                <a:spcPct val="150000"/>
              </a:lnSpc>
            </a:pPr>
            <a:r>
              <a:rPr lang="en-IE" b="1" dirty="0"/>
              <a:t>11. The Ability to A/B split test.</a:t>
            </a:r>
          </a:p>
          <a:p>
            <a:pPr>
              <a:lnSpc>
                <a:spcPct val="150000"/>
              </a:lnSpc>
            </a:pPr>
            <a:r>
              <a:rPr lang="en-IE" b="1" dirty="0"/>
              <a:t>12. The ability to connect via social networking.</a:t>
            </a:r>
          </a:p>
          <a:p>
            <a:pPr>
              <a:lnSpc>
                <a:spcPct val="150000"/>
              </a:lnSpc>
            </a:pPr>
            <a:r>
              <a:rPr lang="en-IE" b="1" dirty="0"/>
              <a:t>13. The ability to focus on your customers.</a:t>
            </a:r>
          </a:p>
          <a:p>
            <a:pPr>
              <a:lnSpc>
                <a:spcPct val="150000"/>
              </a:lnSpc>
            </a:pPr>
            <a:r>
              <a:rPr lang="en-IE" b="1" dirty="0"/>
              <a:t>14. The ability to close a sale.</a:t>
            </a: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13</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2800" b="1" dirty="0" smtClean="0">
                <a:solidFill>
                  <a:srgbClr val="0B0AFD"/>
                </a:solidFill>
              </a:rPr>
              <a:t>Leadership and team working for micro enterprises </a:t>
            </a:r>
            <a:r>
              <a:rPr kumimoji="0" lang="en-IE" sz="1800" b="1" i="0" u="none" strike="noStrike" kern="1200" cap="none" spc="0" normalizeH="0" baseline="0" noProof="0" dirty="0" smtClean="0">
                <a:ln>
                  <a:noFill/>
                </a:ln>
                <a:solidFill>
                  <a:srgbClr val="990000"/>
                </a:solidFill>
                <a:effectLst/>
                <a:uLnTx/>
                <a:uFillTx/>
                <a:latin typeface="+mj-lt"/>
                <a:ea typeface="+mj-ea"/>
                <a:cs typeface="+mj-cs"/>
              </a:rPr>
              <a:t/>
            </a:r>
            <a:br>
              <a:rPr kumimoji="0" lang="en-IE" sz="1800" b="1" i="0" u="none" strike="noStrike" kern="1200" cap="none" spc="0" normalizeH="0" baseline="0" noProof="0" dirty="0" smtClean="0">
                <a:ln>
                  <a:noFill/>
                </a:ln>
                <a:solidFill>
                  <a:srgbClr val="990000"/>
                </a:solidFill>
                <a:effectLst/>
                <a:uLnTx/>
                <a:uFillTx/>
                <a:latin typeface="+mj-lt"/>
                <a:ea typeface="+mj-ea"/>
                <a:cs typeface="+mj-cs"/>
              </a:rPr>
            </a:br>
            <a:endParaRPr kumimoji="0" lang="en-IE" sz="1800" b="1" i="0" u="none" strike="noStrike" kern="1200" cap="none" spc="0" normalizeH="0" baseline="0" noProof="0" dirty="0">
              <a:ln>
                <a:noFill/>
              </a:ln>
              <a:solidFill>
                <a:srgbClr val="CC6600"/>
              </a:solidFill>
              <a:effectLst/>
              <a:uLnTx/>
              <a:uFillTx/>
              <a:latin typeface="+mj-lt"/>
              <a:ea typeface="+mj-ea"/>
              <a:cs typeface="+mj-cs"/>
            </a:endParaRPr>
          </a:p>
        </p:txBody>
      </p:sp>
    </p:spTree>
    <p:extLst>
      <p:ext uri="{BB962C8B-B14F-4D97-AF65-F5344CB8AC3E}">
        <p14:creationId xmlns:p14="http://schemas.microsoft.com/office/powerpoint/2010/main" xmlns="" val="385594367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8799" y="1087854"/>
            <a:ext cx="10972800" cy="1143000"/>
          </a:xfrm>
        </p:spPr>
        <p:txBody>
          <a:bodyPr/>
          <a:lstStyle/>
          <a:p>
            <a:pPr algn="l"/>
            <a:r>
              <a:rPr lang="en-IE" sz="3200" b="1" dirty="0">
                <a:solidFill>
                  <a:srgbClr val="C00000"/>
                </a:solidFill>
              </a:rPr>
              <a:t>Personal Entrepreneur Skills 15-17</a:t>
            </a:r>
          </a:p>
        </p:txBody>
      </p:sp>
      <p:sp>
        <p:nvSpPr>
          <p:cNvPr id="3" name="Content Placeholder 2"/>
          <p:cNvSpPr>
            <a:spLocks noGrp="1"/>
          </p:cNvSpPr>
          <p:nvPr>
            <p:ph idx="1"/>
          </p:nvPr>
        </p:nvSpPr>
        <p:spPr>
          <a:xfrm>
            <a:off x="662074" y="2357196"/>
            <a:ext cx="10972800" cy="3523356"/>
          </a:xfrm>
        </p:spPr>
        <p:txBody>
          <a:bodyPr/>
          <a:lstStyle/>
          <a:p>
            <a:pPr>
              <a:lnSpc>
                <a:spcPct val="150000"/>
              </a:lnSpc>
            </a:pPr>
            <a:r>
              <a:rPr lang="en-IE" b="1" dirty="0"/>
              <a:t>15. The ability to spot new trends.</a:t>
            </a:r>
          </a:p>
          <a:p>
            <a:pPr>
              <a:lnSpc>
                <a:spcPct val="150000"/>
              </a:lnSpc>
            </a:pPr>
            <a:r>
              <a:rPr lang="en-IE" b="1" dirty="0"/>
              <a:t>16. The ability to deal with failure.</a:t>
            </a:r>
          </a:p>
          <a:p>
            <a:pPr>
              <a:lnSpc>
                <a:spcPct val="150000"/>
              </a:lnSpc>
            </a:pPr>
            <a:r>
              <a:rPr lang="en-IE" b="1" dirty="0"/>
              <a:t>17. The desire to improve your world.</a:t>
            </a: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14</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2800" b="1" dirty="0" smtClean="0">
                <a:solidFill>
                  <a:srgbClr val="0B0AFD"/>
                </a:solidFill>
              </a:rPr>
              <a:t>Leadership and team working for micro enterprises </a:t>
            </a:r>
            <a:r>
              <a:rPr kumimoji="0" lang="en-IE" sz="1800" b="1" i="0" u="none" strike="noStrike" kern="1200" cap="none" spc="0" normalizeH="0" baseline="0" noProof="0" dirty="0" smtClean="0">
                <a:ln>
                  <a:noFill/>
                </a:ln>
                <a:solidFill>
                  <a:srgbClr val="990000"/>
                </a:solidFill>
                <a:effectLst/>
                <a:uLnTx/>
                <a:uFillTx/>
                <a:latin typeface="+mj-lt"/>
                <a:ea typeface="+mj-ea"/>
                <a:cs typeface="+mj-cs"/>
              </a:rPr>
              <a:t/>
            </a:r>
            <a:br>
              <a:rPr kumimoji="0" lang="en-IE" sz="1800" b="1" i="0" u="none" strike="noStrike" kern="1200" cap="none" spc="0" normalizeH="0" baseline="0" noProof="0" dirty="0" smtClean="0">
                <a:ln>
                  <a:noFill/>
                </a:ln>
                <a:solidFill>
                  <a:srgbClr val="990000"/>
                </a:solidFill>
                <a:effectLst/>
                <a:uLnTx/>
                <a:uFillTx/>
                <a:latin typeface="+mj-lt"/>
                <a:ea typeface="+mj-ea"/>
                <a:cs typeface="+mj-cs"/>
              </a:rPr>
            </a:br>
            <a:endParaRPr kumimoji="0" lang="en-IE" sz="1800" b="1" i="0" u="none" strike="noStrike" kern="1200" cap="none" spc="0" normalizeH="0" baseline="0" noProof="0" dirty="0">
              <a:ln>
                <a:noFill/>
              </a:ln>
              <a:solidFill>
                <a:srgbClr val="CC6600"/>
              </a:solidFill>
              <a:effectLst/>
              <a:uLnTx/>
              <a:uFillTx/>
              <a:latin typeface="+mj-lt"/>
              <a:ea typeface="+mj-ea"/>
              <a:cs typeface="+mj-cs"/>
            </a:endParaRPr>
          </a:p>
        </p:txBody>
      </p:sp>
    </p:spTree>
    <p:extLst>
      <p:ext uri="{BB962C8B-B14F-4D97-AF65-F5344CB8AC3E}">
        <p14:creationId xmlns:p14="http://schemas.microsoft.com/office/powerpoint/2010/main" xmlns="" val="98688668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stretch>
            <a:fillRect/>
          </a:stretch>
        </p:blipFill>
        <p:spPr>
          <a:xfrm>
            <a:off x="426667" y="1906917"/>
            <a:ext cx="11185003" cy="1840485"/>
          </a:xfrm>
          <a:prstGeom prst="rect">
            <a:avLst/>
          </a:prstGeom>
        </p:spPr>
      </p:pic>
      <p:sp>
        <p:nvSpPr>
          <p:cNvPr id="4" name="Slide Number Placeholder 3"/>
          <p:cNvSpPr>
            <a:spLocks noGrp="1"/>
          </p:cNvSpPr>
          <p:nvPr>
            <p:ph type="sldNum" sz="quarter" idx="12"/>
          </p:nvPr>
        </p:nvSpPr>
        <p:spPr/>
        <p:txBody>
          <a:bodyPr/>
          <a:lstStyle/>
          <a:p>
            <a:fld id="{A7AD32EF-B744-4512-A6AB-C39B4880BDB1}" type="slidenum">
              <a:rPr lang="es-ES" altLang="es-ES" smtClean="0"/>
              <a:pPr/>
              <a:t>15</a:t>
            </a:fld>
            <a:endParaRPr lang="es-ES" altLang="es-ES"/>
          </a:p>
        </p:txBody>
      </p:sp>
      <p:sp>
        <p:nvSpPr>
          <p:cNvPr id="6" name="TextBox 5"/>
          <p:cNvSpPr txBox="1"/>
          <p:nvPr/>
        </p:nvSpPr>
        <p:spPr>
          <a:xfrm>
            <a:off x="1034337" y="3668574"/>
            <a:ext cx="9502815" cy="2862322"/>
          </a:xfrm>
          <a:prstGeom prst="rect">
            <a:avLst/>
          </a:prstGeom>
          <a:noFill/>
        </p:spPr>
        <p:txBody>
          <a:bodyPr wrap="square" rtlCol="0">
            <a:spAutoFit/>
          </a:bodyPr>
          <a:lstStyle/>
          <a:p>
            <a:pPr marL="514350" indent="-514350">
              <a:buFont typeface="+mj-lt"/>
              <a:buAutoNum type="arabicPeriod"/>
            </a:pPr>
            <a:r>
              <a:rPr lang="en-IE" sz="3200" b="1" dirty="0"/>
              <a:t>Do you agree with this list? / Would you add or </a:t>
            </a:r>
            <a:r>
              <a:rPr lang="en-IE" sz="3200" b="1" dirty="0" err="1"/>
              <a:t>substract</a:t>
            </a:r>
            <a:r>
              <a:rPr lang="en-IE" sz="3200" b="1" dirty="0"/>
              <a:t> any?</a:t>
            </a:r>
          </a:p>
          <a:p>
            <a:pPr marL="514350" indent="-514350">
              <a:buFont typeface="+mj-lt"/>
              <a:buAutoNum type="arabicPeriod"/>
            </a:pPr>
            <a:endParaRPr lang="en-IE" sz="1000" b="1" dirty="0"/>
          </a:p>
          <a:p>
            <a:pPr marL="514350" indent="-514350">
              <a:buFont typeface="+mj-lt"/>
              <a:buAutoNum type="arabicPeriod"/>
            </a:pPr>
            <a:r>
              <a:rPr lang="en-IE" sz="3200" b="1" dirty="0"/>
              <a:t>Will you tell us if we could help you with online training in any of these?</a:t>
            </a:r>
          </a:p>
          <a:p>
            <a:pPr marL="514350" indent="-514350">
              <a:buFont typeface="+mj-lt"/>
              <a:buAutoNum type="arabicPeriod"/>
            </a:pPr>
            <a:endParaRPr lang="en-IE" sz="1000" b="1" dirty="0"/>
          </a:p>
          <a:p>
            <a:pPr marL="514350" indent="-514350">
              <a:buFont typeface="+mj-lt"/>
              <a:buAutoNum type="arabicPeriod"/>
            </a:pPr>
            <a:r>
              <a:rPr lang="en-IE" sz="3200" b="1" dirty="0"/>
              <a:t>Respond to </a:t>
            </a:r>
            <a:r>
              <a:rPr lang="en-IE" sz="3200" b="1" dirty="0">
                <a:solidFill>
                  <a:srgbClr val="0B0AFD"/>
                </a:solidFill>
              </a:rPr>
              <a:t>…..@micro.eu</a:t>
            </a:r>
          </a:p>
        </p:txBody>
      </p:sp>
      <p:sp>
        <p:nvSpPr>
          <p:cNvPr id="7" name="Rectangle 6"/>
          <p:cNvSpPr/>
          <p:nvPr/>
        </p:nvSpPr>
        <p:spPr>
          <a:xfrm>
            <a:off x="642788" y="1453252"/>
            <a:ext cx="3233578" cy="584775"/>
          </a:xfrm>
          <a:prstGeom prst="rect">
            <a:avLst/>
          </a:prstGeom>
        </p:spPr>
        <p:txBody>
          <a:bodyPr wrap="none">
            <a:spAutoFit/>
          </a:bodyPr>
          <a:lstStyle/>
          <a:p>
            <a:r>
              <a:rPr lang="en-IE" sz="3200" b="1" dirty="0">
                <a:solidFill>
                  <a:srgbClr val="C00000"/>
                </a:solidFill>
              </a:rPr>
              <a:t>Your Feedback</a:t>
            </a:r>
            <a:endParaRPr lang="en-IE" sz="3200" dirty="0">
              <a:solidFill>
                <a:srgbClr val="C00000"/>
              </a:solidFill>
            </a:endParaRPr>
          </a:p>
        </p:txBody>
      </p:sp>
      <p:sp>
        <p:nvSpPr>
          <p:cNvPr id="8" name="Title 1"/>
          <p:cNvSpPr>
            <a:spLocks noGrp="1"/>
          </p:cNvSpPr>
          <p:nvPr>
            <p:ph type="title"/>
          </p:nvPr>
        </p:nvSpPr>
        <p:spPr>
          <a:xfrm>
            <a:off x="1041779" y="0"/>
            <a:ext cx="10972800" cy="1143000"/>
          </a:xfrm>
        </p:spPr>
        <p:txBody>
          <a:bodyPr/>
          <a:lstStyle/>
          <a:p>
            <a:pPr algn="r"/>
            <a:r>
              <a:rPr lang="en-US" sz="2800" b="1" dirty="0" smtClean="0">
                <a:solidFill>
                  <a:srgbClr val="0B0AFD"/>
                </a:solidFill>
              </a:rPr>
              <a:t>Leadership and team working for micro enterprises </a:t>
            </a:r>
            <a:r>
              <a:rPr lang="en-IE" sz="1800" b="1" dirty="0">
                <a:solidFill>
                  <a:srgbClr val="990000"/>
                </a:solidFill>
              </a:rPr>
              <a:t/>
            </a:r>
            <a:br>
              <a:rPr lang="en-IE" sz="1800" b="1" dirty="0">
                <a:solidFill>
                  <a:srgbClr val="990000"/>
                </a:solidFill>
              </a:rPr>
            </a:br>
            <a:endParaRPr lang="en-IE" sz="1800" b="1" dirty="0">
              <a:solidFill>
                <a:srgbClr val="CC6600"/>
              </a:solidFill>
            </a:endParaRPr>
          </a:p>
        </p:txBody>
      </p:sp>
    </p:spTree>
    <p:extLst>
      <p:ext uri="{BB962C8B-B14F-4D97-AF65-F5344CB8AC3E}">
        <p14:creationId xmlns:p14="http://schemas.microsoft.com/office/powerpoint/2010/main" xmlns="" val="20445181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1501" y="1182450"/>
            <a:ext cx="10972800" cy="1143000"/>
          </a:xfrm>
        </p:spPr>
        <p:txBody>
          <a:bodyPr/>
          <a:lstStyle/>
          <a:p>
            <a:pPr algn="l"/>
            <a:r>
              <a:rPr lang="en-IE" sz="3200" b="1" dirty="0">
                <a:solidFill>
                  <a:srgbClr val="C00000"/>
                </a:solidFill>
              </a:rPr>
              <a:t>What is Capacity Building?</a:t>
            </a:r>
          </a:p>
        </p:txBody>
      </p:sp>
      <p:sp>
        <p:nvSpPr>
          <p:cNvPr id="3" name="Content Placeholder 2"/>
          <p:cNvSpPr>
            <a:spLocks noGrp="1"/>
          </p:cNvSpPr>
          <p:nvPr>
            <p:ph idx="1"/>
          </p:nvPr>
        </p:nvSpPr>
        <p:spPr>
          <a:xfrm>
            <a:off x="609600" y="2682009"/>
            <a:ext cx="10972800" cy="3610626"/>
          </a:xfrm>
        </p:spPr>
        <p:txBody>
          <a:bodyPr/>
          <a:lstStyle/>
          <a:p>
            <a:pPr marL="0" indent="0" algn="ctr">
              <a:lnSpc>
                <a:spcPct val="150000"/>
              </a:lnSpc>
              <a:buNone/>
            </a:pPr>
            <a:r>
              <a:rPr lang="en-IE" b="1" dirty="0"/>
              <a:t>Capacity building is the process of developing and strengthening the skills, abilities, processes and resources that organisations and communities need to survive, adapt, and thrive in the fast-changing world.</a:t>
            </a:r>
          </a:p>
          <a:p>
            <a:pPr marL="0" indent="0" algn="ctr">
              <a:buNone/>
            </a:pPr>
            <a:endParaRPr lang="en-IE" dirty="0"/>
          </a:p>
          <a:p>
            <a:pPr marL="0" indent="0" algn="ctr">
              <a:buNone/>
            </a:pP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16</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2800" b="1" dirty="0" smtClean="0">
                <a:solidFill>
                  <a:srgbClr val="0B0AFD"/>
                </a:solidFill>
              </a:rPr>
              <a:t>Leadership and team working for micro enterprises</a:t>
            </a:r>
            <a:endParaRPr kumimoji="0" lang="en-IE" sz="1800" b="1" i="0" u="none" strike="noStrike" kern="1200" cap="none" spc="0" normalizeH="0" baseline="0" noProof="0" dirty="0">
              <a:ln>
                <a:noFill/>
              </a:ln>
              <a:solidFill>
                <a:srgbClr val="CC6600"/>
              </a:solidFill>
              <a:effectLst/>
              <a:uLnTx/>
              <a:uFillTx/>
              <a:latin typeface="+mj-lt"/>
              <a:ea typeface="+mj-ea"/>
              <a:cs typeface="+mj-cs"/>
            </a:endParaRPr>
          </a:p>
        </p:txBody>
      </p:sp>
    </p:spTree>
    <p:extLst>
      <p:ext uri="{BB962C8B-B14F-4D97-AF65-F5344CB8AC3E}">
        <p14:creationId xmlns:p14="http://schemas.microsoft.com/office/powerpoint/2010/main" xmlns="" val="3187222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9161" y="1103620"/>
            <a:ext cx="10972800" cy="1143000"/>
          </a:xfrm>
        </p:spPr>
        <p:txBody>
          <a:bodyPr/>
          <a:lstStyle/>
          <a:p>
            <a:pPr algn="l"/>
            <a:r>
              <a:rPr lang="en-US" sz="3200" b="1" dirty="0">
                <a:solidFill>
                  <a:srgbClr val="C00000"/>
                </a:solidFill>
              </a:rPr>
              <a:t>Network </a:t>
            </a:r>
            <a:r>
              <a:rPr lang="en-IE" sz="3200" b="1" dirty="0">
                <a:solidFill>
                  <a:srgbClr val="C00000"/>
                </a:solidFill>
              </a:rPr>
              <a:t>Capacity </a:t>
            </a:r>
            <a:r>
              <a:rPr lang="en-US" sz="3200" b="1" dirty="0">
                <a:solidFill>
                  <a:srgbClr val="C00000"/>
                </a:solidFill>
              </a:rPr>
              <a:t>Analysis?</a:t>
            </a:r>
            <a:endParaRPr lang="en-IE" sz="3200" b="1" dirty="0">
              <a:solidFill>
                <a:srgbClr val="C00000"/>
              </a:solidFill>
            </a:endParaRPr>
          </a:p>
        </p:txBody>
      </p:sp>
      <p:sp>
        <p:nvSpPr>
          <p:cNvPr id="3" name="Content Placeholder 2"/>
          <p:cNvSpPr>
            <a:spLocks noGrp="1"/>
          </p:cNvSpPr>
          <p:nvPr>
            <p:ph idx="1"/>
          </p:nvPr>
        </p:nvSpPr>
        <p:spPr>
          <a:xfrm>
            <a:off x="2372811" y="2404670"/>
            <a:ext cx="7627716" cy="3764666"/>
          </a:xfrm>
        </p:spPr>
        <p:txBody>
          <a:bodyPr/>
          <a:lstStyle/>
          <a:p>
            <a:pPr marL="457200" indent="-457200">
              <a:buFont typeface="+mj-lt"/>
              <a:buAutoNum type="arabicPeriod"/>
            </a:pPr>
            <a:r>
              <a:rPr lang="en-US" sz="2400" b="1" dirty="0"/>
              <a:t>Do I attend regular meetings?</a:t>
            </a:r>
          </a:p>
          <a:p>
            <a:pPr marL="0" indent="0">
              <a:buNone/>
            </a:pPr>
            <a:endParaRPr lang="en-US" sz="2400" b="1" dirty="0"/>
          </a:p>
          <a:p>
            <a:pPr marL="457200" indent="-457200">
              <a:buFont typeface="+mj-lt"/>
              <a:buAutoNum type="arabicPeriod" startAt="2"/>
            </a:pPr>
            <a:r>
              <a:rPr lang="en-US" sz="2400" b="1" dirty="0"/>
              <a:t>Do I keep up with news/newsletter?</a:t>
            </a:r>
          </a:p>
          <a:p>
            <a:pPr marL="0" indent="0">
              <a:buNone/>
            </a:pPr>
            <a:endParaRPr lang="en-US" sz="2400" b="1" dirty="0"/>
          </a:p>
          <a:p>
            <a:pPr marL="457200" indent="-457200">
              <a:buFont typeface="+mj-lt"/>
              <a:buAutoNum type="arabicPeriod" startAt="3"/>
            </a:pPr>
            <a:r>
              <a:rPr lang="en-US" sz="2400" b="1" dirty="0"/>
              <a:t>Am I actively involved in activities such as Forums, Workshops, Mentoring?</a:t>
            </a:r>
          </a:p>
          <a:p>
            <a:pPr marL="457200" lvl="1" indent="0">
              <a:buNone/>
            </a:pPr>
            <a:endParaRPr lang="en-US" sz="2400" b="1" dirty="0"/>
          </a:p>
          <a:p>
            <a:pPr marL="457200" indent="-457200">
              <a:buFont typeface="+mj-lt"/>
              <a:buAutoNum type="arabicPeriod" startAt="3"/>
            </a:pPr>
            <a:r>
              <a:rPr lang="en-IE" sz="2400" b="1" dirty="0"/>
              <a:t>How can I enhance my personal capacity?</a:t>
            </a: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17</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2800" b="1" dirty="0" smtClean="0">
                <a:solidFill>
                  <a:srgbClr val="0B0AFD"/>
                </a:solidFill>
              </a:rPr>
              <a:t>Leadership and team working for micro enterprises </a:t>
            </a:r>
            <a:r>
              <a:rPr kumimoji="0" lang="en-IE" sz="1800" b="1" i="0" u="none" strike="noStrike" kern="1200" cap="none" spc="0" normalizeH="0" baseline="0" noProof="0" dirty="0" smtClean="0">
                <a:ln>
                  <a:noFill/>
                </a:ln>
                <a:solidFill>
                  <a:srgbClr val="990000"/>
                </a:solidFill>
                <a:effectLst/>
                <a:uLnTx/>
                <a:uFillTx/>
                <a:latin typeface="+mj-lt"/>
                <a:ea typeface="+mj-ea"/>
                <a:cs typeface="+mj-cs"/>
              </a:rPr>
              <a:t/>
            </a:r>
            <a:br>
              <a:rPr kumimoji="0" lang="en-IE" sz="1800" b="1" i="0" u="none" strike="noStrike" kern="1200" cap="none" spc="0" normalizeH="0" baseline="0" noProof="0" dirty="0" smtClean="0">
                <a:ln>
                  <a:noFill/>
                </a:ln>
                <a:solidFill>
                  <a:srgbClr val="990000"/>
                </a:solidFill>
                <a:effectLst/>
                <a:uLnTx/>
                <a:uFillTx/>
                <a:latin typeface="+mj-lt"/>
                <a:ea typeface="+mj-ea"/>
                <a:cs typeface="+mj-cs"/>
              </a:rPr>
            </a:br>
            <a:endParaRPr kumimoji="0" lang="en-IE" sz="1800" b="1" i="0" u="none" strike="noStrike" kern="1200" cap="none" spc="0" normalizeH="0" baseline="0" noProof="0" dirty="0">
              <a:ln>
                <a:noFill/>
              </a:ln>
              <a:solidFill>
                <a:srgbClr val="CC6600"/>
              </a:solidFill>
              <a:effectLst/>
              <a:uLnTx/>
              <a:uFillTx/>
              <a:latin typeface="+mj-lt"/>
              <a:ea typeface="+mj-ea"/>
              <a:cs typeface="+mj-cs"/>
            </a:endParaRPr>
          </a:p>
        </p:txBody>
      </p:sp>
    </p:spTree>
    <p:extLst>
      <p:ext uri="{BB962C8B-B14F-4D97-AF65-F5344CB8AC3E}">
        <p14:creationId xmlns:p14="http://schemas.microsoft.com/office/powerpoint/2010/main" xmlns="" val="213717906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1166647" y="2196301"/>
            <a:ext cx="10200291" cy="4286132"/>
          </a:xfrm>
          <a:prstGeom prst="rect">
            <a:avLst/>
          </a:prstGeom>
        </p:spPr>
      </p:pic>
      <p:sp>
        <p:nvSpPr>
          <p:cNvPr id="2" name="Title 1"/>
          <p:cNvSpPr>
            <a:spLocks noGrp="1"/>
          </p:cNvSpPr>
          <p:nvPr>
            <p:ph type="title"/>
          </p:nvPr>
        </p:nvSpPr>
        <p:spPr>
          <a:xfrm>
            <a:off x="694927" y="867130"/>
            <a:ext cx="10972800" cy="1143000"/>
          </a:xfrm>
        </p:spPr>
        <p:txBody>
          <a:bodyPr/>
          <a:lstStyle/>
          <a:p>
            <a:pPr algn="l"/>
            <a:r>
              <a:rPr lang="en-IE" sz="3200" b="1" dirty="0">
                <a:solidFill>
                  <a:srgbClr val="C00000"/>
                </a:solidFill>
              </a:rPr>
              <a:t>Creating a Local Enterprise Strategy</a:t>
            </a: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18</a:t>
            </a:fld>
            <a:endParaRPr lang="es-ES" altLang="es-ES"/>
          </a:p>
        </p:txBody>
      </p:sp>
      <p:sp>
        <p:nvSpPr>
          <p:cNvPr id="7" name="Rectangle 6"/>
          <p:cNvSpPr/>
          <p:nvPr/>
        </p:nvSpPr>
        <p:spPr>
          <a:xfrm>
            <a:off x="686086" y="1918554"/>
            <a:ext cx="11269432" cy="369332"/>
          </a:xfrm>
          <a:prstGeom prst="rect">
            <a:avLst/>
          </a:prstGeom>
        </p:spPr>
        <p:txBody>
          <a:bodyPr wrap="none">
            <a:spAutoFit/>
          </a:bodyPr>
          <a:lstStyle/>
          <a:p>
            <a:r>
              <a:rPr lang="en-IE" dirty="0"/>
              <a:t>Dylan Jones-Evans in the OECD report found (see </a:t>
            </a:r>
            <a:r>
              <a:rPr lang="en-IE" dirty="0">
                <a:hlinkClick r:id="rId3"/>
              </a:rPr>
              <a:t>http://www.oecd.org/site/cfecpr/38320458.pdf</a:t>
            </a:r>
            <a:r>
              <a:rPr lang="en-IE" dirty="0"/>
              <a:t>)  </a:t>
            </a:r>
          </a:p>
        </p:txBody>
      </p:sp>
      <p:sp>
        <p:nvSpPr>
          <p:cNvPr id="8"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2800" b="1" dirty="0" smtClean="0">
                <a:solidFill>
                  <a:srgbClr val="0B0AFD"/>
                </a:solidFill>
              </a:rPr>
              <a:t>Leadership and team working for micro enterprises </a:t>
            </a:r>
            <a:r>
              <a:rPr kumimoji="0" lang="en-IE" sz="1800" b="1" i="0" u="none" strike="noStrike" kern="1200" cap="none" spc="0" normalizeH="0" baseline="0" noProof="0" dirty="0" smtClean="0">
                <a:ln>
                  <a:noFill/>
                </a:ln>
                <a:solidFill>
                  <a:srgbClr val="990000"/>
                </a:solidFill>
                <a:effectLst/>
                <a:uLnTx/>
                <a:uFillTx/>
                <a:latin typeface="+mj-lt"/>
                <a:ea typeface="+mj-ea"/>
                <a:cs typeface="+mj-cs"/>
              </a:rPr>
              <a:t/>
            </a:r>
            <a:br>
              <a:rPr kumimoji="0" lang="en-IE" sz="1800" b="1" i="0" u="none" strike="noStrike" kern="1200" cap="none" spc="0" normalizeH="0" baseline="0" noProof="0" dirty="0" smtClean="0">
                <a:ln>
                  <a:noFill/>
                </a:ln>
                <a:solidFill>
                  <a:srgbClr val="990000"/>
                </a:solidFill>
                <a:effectLst/>
                <a:uLnTx/>
                <a:uFillTx/>
                <a:latin typeface="+mj-lt"/>
                <a:ea typeface="+mj-ea"/>
                <a:cs typeface="+mj-cs"/>
              </a:rPr>
            </a:br>
            <a:endParaRPr kumimoji="0" lang="en-IE" sz="1800" b="1" i="0" u="none" strike="noStrike" kern="1200" cap="none" spc="0" normalizeH="0" baseline="0" noProof="0" dirty="0">
              <a:ln>
                <a:noFill/>
              </a:ln>
              <a:solidFill>
                <a:srgbClr val="CC6600"/>
              </a:solidFill>
              <a:effectLst/>
              <a:uLnTx/>
              <a:uFillTx/>
              <a:latin typeface="+mj-lt"/>
              <a:ea typeface="+mj-ea"/>
              <a:cs typeface="+mj-cs"/>
            </a:endParaRPr>
          </a:p>
        </p:txBody>
      </p:sp>
    </p:spTree>
    <p:extLst>
      <p:ext uri="{BB962C8B-B14F-4D97-AF65-F5344CB8AC3E}">
        <p14:creationId xmlns:p14="http://schemas.microsoft.com/office/powerpoint/2010/main" xmlns="" val="322027091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1863" y="898662"/>
            <a:ext cx="10972800" cy="1143000"/>
          </a:xfrm>
        </p:spPr>
        <p:txBody>
          <a:bodyPr/>
          <a:lstStyle/>
          <a:p>
            <a:pPr algn="l"/>
            <a:r>
              <a:rPr lang="en-IE" sz="3200" b="1" dirty="0">
                <a:solidFill>
                  <a:srgbClr val="C00000"/>
                </a:solidFill>
              </a:rPr>
              <a:t>Entrepreneurship education</a:t>
            </a:r>
          </a:p>
        </p:txBody>
      </p:sp>
      <p:sp>
        <p:nvSpPr>
          <p:cNvPr id="3" name="Content Placeholder 2"/>
          <p:cNvSpPr>
            <a:spLocks noGrp="1"/>
          </p:cNvSpPr>
          <p:nvPr>
            <p:ph idx="1"/>
          </p:nvPr>
        </p:nvSpPr>
        <p:spPr>
          <a:xfrm>
            <a:off x="677839" y="1805401"/>
            <a:ext cx="10972800" cy="4739097"/>
          </a:xfrm>
        </p:spPr>
        <p:txBody>
          <a:bodyPr/>
          <a:lstStyle/>
          <a:p>
            <a:pPr marL="0" indent="0">
              <a:buNone/>
            </a:pPr>
            <a:r>
              <a:rPr lang="en-IE" dirty="0"/>
              <a:t>UNCTAD’s Key policy and programme areas for entrepreneurship education are</a:t>
            </a:r>
          </a:p>
          <a:p>
            <a:pPr marL="514350" indent="-514350">
              <a:buFont typeface="+mj-lt"/>
              <a:buAutoNum type="arabicPeriod"/>
            </a:pPr>
            <a:r>
              <a:rPr lang="en-IE" dirty="0"/>
              <a:t>Embedding entrepreneurship into formal education and training</a:t>
            </a:r>
          </a:p>
          <a:p>
            <a:pPr marL="514350" indent="-514350">
              <a:buFont typeface="+mj-lt"/>
              <a:buAutoNum type="arabicPeriod"/>
            </a:pPr>
            <a:r>
              <a:rPr lang="en-IE" dirty="0"/>
              <a:t>Entrepreneurship education is curriculums that are tailored to the local environment, and </a:t>
            </a:r>
          </a:p>
          <a:p>
            <a:pPr marL="514350" indent="-514350">
              <a:buFont typeface="+mj-lt"/>
              <a:buAutoNum type="arabicPeriod"/>
            </a:pPr>
            <a:r>
              <a:rPr lang="en-IE" dirty="0"/>
              <a:t>Teachers are the key to entrepreneurship education</a:t>
            </a:r>
          </a:p>
          <a:p>
            <a:pPr marL="0" indent="0">
              <a:buNone/>
            </a:pPr>
            <a:endParaRPr lang="en-IE" sz="2400" dirty="0"/>
          </a:p>
          <a:p>
            <a:pPr marL="0" indent="0">
              <a:buNone/>
            </a:pPr>
            <a:r>
              <a:rPr lang="en-IE" sz="2400" dirty="0"/>
              <a:t>(See </a:t>
            </a:r>
            <a:r>
              <a:rPr lang="en-IE" sz="2400" dirty="0">
                <a:hlinkClick r:id="rId2"/>
              </a:rPr>
              <a:t>http://unctad.org/en/docs/ciimem1d9_en.pdf</a:t>
            </a:r>
            <a:r>
              <a:rPr lang="en-IE" sz="2400" dirty="0"/>
              <a:t>) </a:t>
            </a: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19</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2800" b="1" dirty="0" smtClean="0">
                <a:solidFill>
                  <a:srgbClr val="0B0AFD"/>
                </a:solidFill>
              </a:rPr>
              <a:t>Leadership and team working for micro enterprises </a:t>
            </a:r>
            <a:r>
              <a:rPr kumimoji="0" lang="en-IE" sz="1800" b="1" i="0" u="none" strike="noStrike" kern="1200" cap="none" spc="0" normalizeH="0" baseline="0" noProof="0" dirty="0" smtClean="0">
                <a:ln>
                  <a:noFill/>
                </a:ln>
                <a:solidFill>
                  <a:srgbClr val="990000"/>
                </a:solidFill>
                <a:effectLst/>
                <a:uLnTx/>
                <a:uFillTx/>
                <a:latin typeface="+mj-lt"/>
                <a:ea typeface="+mj-ea"/>
                <a:cs typeface="+mj-cs"/>
              </a:rPr>
              <a:t/>
            </a:r>
            <a:br>
              <a:rPr kumimoji="0" lang="en-IE" sz="1800" b="1" i="0" u="none" strike="noStrike" kern="1200" cap="none" spc="0" normalizeH="0" baseline="0" noProof="0" dirty="0" smtClean="0">
                <a:ln>
                  <a:noFill/>
                </a:ln>
                <a:solidFill>
                  <a:srgbClr val="990000"/>
                </a:solidFill>
                <a:effectLst/>
                <a:uLnTx/>
                <a:uFillTx/>
                <a:latin typeface="+mj-lt"/>
                <a:ea typeface="+mj-ea"/>
                <a:cs typeface="+mj-cs"/>
              </a:rPr>
            </a:br>
            <a:endParaRPr kumimoji="0" lang="en-IE" sz="1800" b="1" i="0" u="none" strike="noStrike" kern="1200" cap="none" spc="0" normalizeH="0" baseline="0" noProof="0" dirty="0">
              <a:ln>
                <a:noFill/>
              </a:ln>
              <a:solidFill>
                <a:srgbClr val="CC6600"/>
              </a:solidFill>
              <a:effectLst/>
              <a:uLnTx/>
              <a:uFillTx/>
              <a:latin typeface="+mj-lt"/>
              <a:ea typeface="+mj-ea"/>
              <a:cs typeface="+mj-cs"/>
            </a:endParaRPr>
          </a:p>
        </p:txBody>
      </p:sp>
    </p:spTree>
    <p:extLst>
      <p:ext uri="{BB962C8B-B14F-4D97-AF65-F5344CB8AC3E}">
        <p14:creationId xmlns:p14="http://schemas.microsoft.com/office/powerpoint/2010/main" xmlns="" val="366536406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2800" b="1" dirty="0" smtClean="0">
                <a:solidFill>
                  <a:srgbClr val="0B0AFD"/>
                </a:solidFill>
              </a:rPr>
              <a:t>Leadership and team working for micro enterprises</a:t>
            </a:r>
            <a:endParaRPr lang="en-IE" sz="1800" b="1" dirty="0">
              <a:solidFill>
                <a:srgbClr val="CC6600"/>
              </a:solidFill>
            </a:endParaRPr>
          </a:p>
        </p:txBody>
      </p:sp>
      <p:sp>
        <p:nvSpPr>
          <p:cNvPr id="3" name="Content Placeholder 2"/>
          <p:cNvSpPr>
            <a:spLocks noGrp="1"/>
          </p:cNvSpPr>
          <p:nvPr>
            <p:ph idx="1"/>
          </p:nvPr>
        </p:nvSpPr>
        <p:spPr>
          <a:xfrm>
            <a:off x="609600" y="3984170"/>
            <a:ext cx="10702834" cy="1332413"/>
          </a:xfrm>
        </p:spPr>
        <p:txBody>
          <a:bodyPr/>
          <a:lstStyle/>
          <a:p>
            <a:pPr marL="0" indent="0">
              <a:lnSpc>
                <a:spcPct val="150000"/>
              </a:lnSpc>
              <a:buNone/>
            </a:pPr>
            <a:r>
              <a:rPr lang="en-IE" b="1" dirty="0"/>
              <a:t>					</a:t>
            </a:r>
          </a:p>
          <a:p>
            <a:pPr marL="0" indent="0">
              <a:lnSpc>
                <a:spcPct val="150000"/>
              </a:lnSpc>
              <a:buNone/>
            </a:pPr>
            <a:r>
              <a:rPr lang="en-IE" b="1" dirty="0"/>
              <a:t>	</a:t>
            </a:r>
          </a:p>
        </p:txBody>
      </p:sp>
      <p:graphicFrame>
        <p:nvGraphicFramePr>
          <p:cNvPr id="5" name="Table 4"/>
          <p:cNvGraphicFramePr>
            <a:graphicFrameLocks noGrp="1"/>
          </p:cNvGraphicFramePr>
          <p:nvPr>
            <p:extLst>
              <p:ext uri="{D42A27DB-BD31-4B8C-83A1-F6EECF244321}">
                <p14:modId xmlns:p14="http://schemas.microsoft.com/office/powerpoint/2010/main" xmlns="" val="2870461226"/>
              </p:ext>
            </p:extLst>
          </p:nvPr>
        </p:nvGraphicFramePr>
        <p:xfrm>
          <a:off x="780288" y="2356207"/>
          <a:ext cx="10338816" cy="3379121"/>
        </p:xfrm>
        <a:graphic>
          <a:graphicData uri="http://schemas.openxmlformats.org/drawingml/2006/table">
            <a:tbl>
              <a:tblPr firstRow="1" bandRow="1">
                <a:tableStyleId>{5C22544A-7EE6-4342-B048-85BDC9FD1C3A}</a:tableStyleId>
              </a:tblPr>
              <a:tblGrid>
                <a:gridCol w="4930621">
                  <a:extLst>
                    <a:ext uri="{9D8B030D-6E8A-4147-A177-3AD203B41FA5}">
                      <a16:colId xmlns:a16="http://schemas.microsoft.com/office/drawing/2014/main" xmlns="" val="2387490912"/>
                    </a:ext>
                  </a:extLst>
                </a:gridCol>
                <a:gridCol w="5408195">
                  <a:extLst>
                    <a:ext uri="{9D8B030D-6E8A-4147-A177-3AD203B41FA5}">
                      <a16:colId xmlns:a16="http://schemas.microsoft.com/office/drawing/2014/main" xmlns="" val="3462008685"/>
                    </a:ext>
                  </a:extLst>
                </a:gridCol>
              </a:tblGrid>
              <a:tr h="744036">
                <a:tc>
                  <a:txBody>
                    <a:bodyPr/>
                    <a:lstStyle/>
                    <a:p>
                      <a:pPr algn="ctr"/>
                      <a:r>
                        <a:rPr lang="en-IE" sz="2400" b="1" dirty="0">
                          <a:solidFill>
                            <a:schemeClr val="tx1"/>
                          </a:solidFill>
                        </a:rPr>
                        <a:t>How many slides? </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kern="1200" dirty="0" smtClean="0">
                          <a:solidFill>
                            <a:schemeClr val="tx1"/>
                          </a:solidFill>
                          <a:latin typeface="+mn-lt"/>
                          <a:ea typeface="+mn-ea"/>
                          <a:cs typeface="+mn-cs"/>
                        </a:rPr>
                        <a:t>24 </a:t>
                      </a:r>
                      <a:r>
                        <a:rPr lang="en-IE" sz="2400" b="1" dirty="0">
                          <a:solidFill>
                            <a:schemeClr val="tx1"/>
                          </a:solidFill>
                        </a:rPr>
                        <a:t>slides in total</a:t>
                      </a:r>
                    </a:p>
                  </a:txBody>
                  <a:tcPr>
                    <a:solidFill>
                      <a:schemeClr val="bg1">
                        <a:lumMod val="75000"/>
                      </a:schemeClr>
                    </a:solidFill>
                  </a:tcPr>
                </a:tc>
                <a:extLst>
                  <a:ext uri="{0D108BD9-81ED-4DB2-BD59-A6C34878D82A}">
                    <a16:rowId xmlns:a16="http://schemas.microsoft.com/office/drawing/2014/main" xmlns="" val="611053301"/>
                  </a:ext>
                </a:extLst>
              </a:tr>
              <a:tr h="1264493">
                <a:tc>
                  <a:txBody>
                    <a:bodyPr/>
                    <a:lstStyle/>
                    <a:p>
                      <a:pPr algn="ctr"/>
                      <a:r>
                        <a:rPr lang="en-IE" sz="2400" b="1" dirty="0">
                          <a:solidFill>
                            <a:schemeClr val="tx1"/>
                          </a:solidFill>
                        </a:rPr>
                        <a:t>How long to read and listen? </a:t>
                      </a:r>
                      <a:endParaRPr lang="en-IE" sz="2400" dirty="0">
                        <a:solidFill>
                          <a:schemeClr val="tx1"/>
                        </a:solidFill>
                      </a:endParaRPr>
                    </a:p>
                  </a:txBody>
                  <a:tcPr>
                    <a:solidFill>
                      <a:schemeClr val="bg1">
                        <a:lumMod val="75000"/>
                      </a:schemeClr>
                    </a:solidFill>
                  </a:tcPr>
                </a:tc>
                <a:tc>
                  <a:txBody>
                    <a:bodyPr/>
                    <a:lstStyle/>
                    <a:p>
                      <a:pPr marL="0" indent="0" algn="l">
                        <a:lnSpc>
                          <a:spcPct val="150000"/>
                        </a:lnSpc>
                        <a:buNone/>
                      </a:pPr>
                      <a:r>
                        <a:rPr lang="en-IE" sz="2400" b="1" kern="1200" dirty="0">
                          <a:solidFill>
                            <a:schemeClr val="dk1"/>
                          </a:solidFill>
                          <a:latin typeface="+mn-lt"/>
                          <a:ea typeface="+mn-ea"/>
                          <a:cs typeface="+mn-cs"/>
                        </a:rPr>
                        <a:t>15</a:t>
                      </a:r>
                      <a:r>
                        <a:rPr lang="en-IE" sz="2400" b="1" dirty="0"/>
                        <a:t> minutes (not including exploring the links provided within slides)</a:t>
                      </a:r>
                    </a:p>
                  </a:txBody>
                  <a:tcPr>
                    <a:solidFill>
                      <a:schemeClr val="bg1">
                        <a:lumMod val="75000"/>
                      </a:schemeClr>
                    </a:solidFill>
                  </a:tcPr>
                </a:tc>
                <a:extLst>
                  <a:ext uri="{0D108BD9-81ED-4DB2-BD59-A6C34878D82A}">
                    <a16:rowId xmlns:a16="http://schemas.microsoft.com/office/drawing/2014/main" xmlns="" val="3479317360"/>
                  </a:ext>
                </a:extLst>
              </a:tr>
              <a:tr h="1370592">
                <a:tc>
                  <a:txBody>
                    <a:bodyPr/>
                    <a:lstStyle/>
                    <a:p>
                      <a:pPr algn="ctr"/>
                      <a:r>
                        <a:rPr lang="en-IE" sz="2400" b="1" dirty="0">
                          <a:solidFill>
                            <a:schemeClr val="tx1"/>
                          </a:solidFill>
                        </a:rPr>
                        <a:t>What is the benefit? </a:t>
                      </a:r>
                      <a:endParaRPr lang="en-IE" sz="2400" dirty="0">
                        <a:solidFill>
                          <a:schemeClr val="tx1"/>
                        </a:solidFill>
                      </a:endParaRPr>
                    </a:p>
                  </a:txBody>
                  <a:tcPr>
                    <a:solidFill>
                      <a:schemeClr val="bg1">
                        <a:lumMod val="75000"/>
                      </a:schemeClr>
                    </a:solidFill>
                  </a:tcPr>
                </a:tc>
                <a:tc>
                  <a:txBody>
                    <a:bodyPr/>
                    <a:lstStyle/>
                    <a:p>
                      <a:r>
                        <a:rPr lang="en-IE" sz="2400" b="1" dirty="0">
                          <a:solidFill>
                            <a:schemeClr val="tx1"/>
                          </a:solidFill>
                        </a:rPr>
                        <a:t>See aim and expected learning in following slides</a:t>
                      </a:r>
                      <a:endParaRPr lang="en-IE" sz="2400" dirty="0">
                        <a:solidFill>
                          <a:schemeClr val="tx1"/>
                        </a:solidFill>
                      </a:endParaRPr>
                    </a:p>
                  </a:txBody>
                  <a:tcPr>
                    <a:solidFill>
                      <a:schemeClr val="bg1">
                        <a:lumMod val="75000"/>
                      </a:schemeClr>
                    </a:solidFill>
                  </a:tcPr>
                </a:tc>
                <a:extLst>
                  <a:ext uri="{0D108BD9-81ED-4DB2-BD59-A6C34878D82A}">
                    <a16:rowId xmlns:a16="http://schemas.microsoft.com/office/drawing/2014/main" xmlns="" val="3879988587"/>
                  </a:ext>
                </a:extLst>
              </a:tr>
            </a:tbl>
          </a:graphicData>
        </a:graphic>
      </p:graphicFrame>
      <p:sp>
        <p:nvSpPr>
          <p:cNvPr id="8" name="Slide Number Placeholder 7"/>
          <p:cNvSpPr>
            <a:spLocks noGrp="1"/>
          </p:cNvSpPr>
          <p:nvPr>
            <p:ph type="sldNum" sz="quarter" idx="12"/>
          </p:nvPr>
        </p:nvSpPr>
        <p:spPr/>
        <p:txBody>
          <a:bodyPr/>
          <a:lstStyle/>
          <a:p>
            <a:fld id="{A7AD32EF-B744-4512-A6AB-C39B4880BDB1}" type="slidenum">
              <a:rPr lang="es-ES" altLang="es-ES" smtClean="0"/>
              <a:pPr/>
              <a:t>2</a:t>
            </a:fld>
            <a:endParaRPr lang="es-ES" altLang="es-ES"/>
          </a:p>
        </p:txBody>
      </p:sp>
      <p:sp>
        <p:nvSpPr>
          <p:cNvPr id="7" name="6 - Ορθογώνιο"/>
          <p:cNvSpPr/>
          <p:nvPr/>
        </p:nvSpPr>
        <p:spPr>
          <a:xfrm>
            <a:off x="766159" y="1561838"/>
            <a:ext cx="2647601" cy="584775"/>
          </a:xfrm>
          <a:prstGeom prst="rect">
            <a:avLst/>
          </a:prstGeom>
        </p:spPr>
        <p:txBody>
          <a:bodyPr wrap="square">
            <a:spAutoFit/>
          </a:bodyPr>
          <a:lstStyle/>
          <a:p>
            <a:r>
              <a:rPr lang="en-IE" sz="3200" b="1" dirty="0">
                <a:solidFill>
                  <a:srgbClr val="990000"/>
                </a:solidFill>
              </a:rPr>
              <a:t>Overview</a:t>
            </a:r>
            <a:endParaRPr lang="el-GR" sz="3200" dirty="0">
              <a:solidFill>
                <a:srgbClr val="990000"/>
              </a:solidFill>
            </a:endParaRPr>
          </a:p>
        </p:txBody>
      </p:sp>
    </p:spTree>
    <p:custDataLst>
      <p:tags r:id="rId1"/>
    </p:custDataLst>
    <p:extLst>
      <p:ext uri="{BB962C8B-B14F-4D97-AF65-F5344CB8AC3E}">
        <p14:creationId xmlns:p14="http://schemas.microsoft.com/office/powerpoint/2010/main" xmlns="" val="2398954342"/>
      </p:ext>
    </p:extLst>
  </p:cSld>
  <p:clrMapOvr>
    <a:masterClrMapping/>
  </p:clrMapOvr>
  <mc:AlternateContent xmlns:mc="http://schemas.openxmlformats.org/markup-compatibility/2006">
    <mc:Choice xmlns:p14="http://schemas.microsoft.com/office/powerpoint/2010/main" xmlns="" Requires="p14">
      <p:transition spd="med" p14:dur="700" advTm="62673">
        <p:fade/>
      </p:transition>
    </mc:Choice>
    <mc:Fallback>
      <p:transition spd="med" advTm="626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4419" y="2593686"/>
            <a:ext cx="10972800" cy="3964791"/>
          </a:xfrm>
        </p:spPr>
        <p:txBody>
          <a:bodyPr/>
          <a:lstStyle/>
          <a:p>
            <a:pPr marL="0" indent="0">
              <a:buNone/>
            </a:pPr>
            <a:r>
              <a:rPr lang="en-IE" sz="2800" dirty="0" smtClean="0"/>
              <a:t>Here </a:t>
            </a:r>
            <a:r>
              <a:rPr lang="en-IE" sz="2800" dirty="0"/>
              <a:t>are 4 areas  of development </a:t>
            </a:r>
          </a:p>
          <a:p>
            <a:pPr marL="0" indent="0">
              <a:buNone/>
            </a:pPr>
            <a:endParaRPr lang="en-IE" sz="2800" dirty="0"/>
          </a:p>
          <a:p>
            <a:pPr marL="514350" indent="-514350">
              <a:buFont typeface="+mj-lt"/>
              <a:buAutoNum type="arabicPeriod"/>
            </a:pPr>
            <a:r>
              <a:rPr lang="en-IE" sz="2800" b="1" dirty="0"/>
              <a:t>Drive, Ambition and Stamina.</a:t>
            </a:r>
          </a:p>
          <a:p>
            <a:pPr marL="514350" indent="-514350">
              <a:buFont typeface="+mj-lt"/>
              <a:buAutoNum type="arabicPeriod"/>
            </a:pPr>
            <a:r>
              <a:rPr lang="en-IE" sz="2800" b="1" dirty="0"/>
              <a:t>The Temperament to Manage Adversity.</a:t>
            </a:r>
          </a:p>
          <a:p>
            <a:pPr marL="514350" indent="-514350">
              <a:buFont typeface="+mj-lt"/>
              <a:buAutoNum type="arabicPeriod"/>
            </a:pPr>
            <a:r>
              <a:rPr lang="en-IE" sz="2800" b="1" dirty="0"/>
              <a:t>The Capacity to Embrace Change.</a:t>
            </a:r>
          </a:p>
          <a:p>
            <a:pPr marL="514350" indent="-514350">
              <a:buFont typeface="+mj-lt"/>
              <a:buAutoNum type="arabicPeriod"/>
            </a:pPr>
            <a:r>
              <a:rPr lang="en-IE" sz="2800" b="1" dirty="0"/>
              <a:t>A ton of Chutzpah. </a:t>
            </a: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20</a:t>
            </a:fld>
            <a:endParaRPr lang="es-ES" altLang="es-ES"/>
          </a:p>
        </p:txBody>
      </p:sp>
      <p:pic>
        <p:nvPicPr>
          <p:cNvPr id="5" name="Picture 4"/>
          <p:cNvPicPr>
            <a:picLocks noChangeAspect="1"/>
          </p:cNvPicPr>
          <p:nvPr/>
        </p:nvPicPr>
        <p:blipFill>
          <a:blip r:embed="rId2"/>
          <a:stretch>
            <a:fillRect/>
          </a:stretch>
        </p:blipFill>
        <p:spPr>
          <a:xfrm>
            <a:off x="6687458" y="1896340"/>
            <a:ext cx="5315350" cy="1866900"/>
          </a:xfrm>
          <a:prstGeom prst="rect">
            <a:avLst/>
          </a:prstGeom>
          <a:ln>
            <a:solidFill>
              <a:schemeClr val="accent1"/>
            </a:solidFill>
          </a:ln>
        </p:spPr>
      </p:pic>
      <p:sp>
        <p:nvSpPr>
          <p:cNvPr id="7" name="Title 1"/>
          <p:cNvSpPr>
            <a:spLocks noGrp="1"/>
          </p:cNvSpPr>
          <p:nvPr>
            <p:ph type="title"/>
          </p:nvPr>
        </p:nvSpPr>
        <p:spPr>
          <a:xfrm>
            <a:off x="1041779" y="0"/>
            <a:ext cx="10972800" cy="1143000"/>
          </a:xfrm>
        </p:spPr>
        <p:txBody>
          <a:bodyPr/>
          <a:lstStyle/>
          <a:p>
            <a:pPr algn="r"/>
            <a:r>
              <a:rPr lang="en-US" sz="2800" b="1" dirty="0" smtClean="0">
                <a:solidFill>
                  <a:srgbClr val="0B0AFD"/>
                </a:solidFill>
              </a:rPr>
              <a:t>Leadership and team working for micro enterprises </a:t>
            </a:r>
            <a:r>
              <a:rPr lang="en-IE" sz="1800" b="1" dirty="0">
                <a:solidFill>
                  <a:srgbClr val="990000"/>
                </a:solidFill>
              </a:rPr>
              <a:t/>
            </a:r>
            <a:br>
              <a:rPr lang="en-IE" sz="1800" b="1" dirty="0">
                <a:solidFill>
                  <a:srgbClr val="990000"/>
                </a:solidFill>
              </a:rPr>
            </a:br>
            <a:endParaRPr lang="en-IE" sz="1800" b="1" dirty="0">
              <a:solidFill>
                <a:srgbClr val="CC6600"/>
              </a:solidFill>
            </a:endParaRPr>
          </a:p>
        </p:txBody>
      </p:sp>
      <p:sp>
        <p:nvSpPr>
          <p:cNvPr id="8" name="TextBox 7"/>
          <p:cNvSpPr txBox="1"/>
          <p:nvPr/>
        </p:nvSpPr>
        <p:spPr>
          <a:xfrm>
            <a:off x="725214" y="1560786"/>
            <a:ext cx="5502165" cy="584775"/>
          </a:xfrm>
          <a:prstGeom prst="rect">
            <a:avLst/>
          </a:prstGeom>
          <a:noFill/>
        </p:spPr>
        <p:txBody>
          <a:bodyPr wrap="square" rtlCol="0">
            <a:spAutoFit/>
          </a:bodyPr>
          <a:lstStyle/>
          <a:p>
            <a:r>
              <a:rPr lang="en-US" sz="3200" b="1" dirty="0" smtClean="0">
                <a:solidFill>
                  <a:srgbClr val="C00000"/>
                </a:solidFill>
              </a:rPr>
              <a:t>Entrepreneur Soft Skills</a:t>
            </a:r>
            <a:endParaRPr lang="en-IE" sz="3200" b="1" dirty="0">
              <a:solidFill>
                <a:srgbClr val="C00000"/>
              </a:solidFill>
            </a:endParaRPr>
          </a:p>
        </p:txBody>
      </p:sp>
      <p:sp>
        <p:nvSpPr>
          <p:cNvPr id="9" name="TextBox 8"/>
          <p:cNvSpPr txBox="1"/>
          <p:nvPr/>
        </p:nvSpPr>
        <p:spPr>
          <a:xfrm>
            <a:off x="546162" y="5849570"/>
            <a:ext cx="5979522" cy="369332"/>
          </a:xfrm>
          <a:prstGeom prst="rect">
            <a:avLst/>
          </a:prstGeom>
          <a:noFill/>
        </p:spPr>
        <p:txBody>
          <a:bodyPr wrap="none" rtlCol="0">
            <a:spAutoFit/>
          </a:bodyPr>
          <a:lstStyle/>
          <a:p>
            <a:r>
              <a:rPr lang="en-IE" dirty="0" smtClean="0"/>
              <a:t>(see </a:t>
            </a:r>
            <a:r>
              <a:rPr lang="en-IE" dirty="0" smtClean="0">
                <a:hlinkClick r:id="rId3"/>
              </a:rPr>
              <a:t>https://www.entrepreneur.com/article/243059</a:t>
            </a:r>
            <a:r>
              <a:rPr lang="en-IE" dirty="0" smtClean="0"/>
              <a:t>)</a:t>
            </a:r>
          </a:p>
        </p:txBody>
      </p:sp>
    </p:spTree>
    <p:extLst>
      <p:ext uri="{BB962C8B-B14F-4D97-AF65-F5344CB8AC3E}">
        <p14:creationId xmlns:p14="http://schemas.microsoft.com/office/powerpoint/2010/main" xmlns="" val="418288347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6700343" y="1080045"/>
            <a:ext cx="5251171" cy="5324049"/>
          </a:xfrm>
          <a:prstGeom prst="rect">
            <a:avLst/>
          </a:prstGeom>
        </p:spPr>
      </p:pic>
      <p:sp>
        <p:nvSpPr>
          <p:cNvPr id="2" name="Title 1"/>
          <p:cNvSpPr>
            <a:spLocks noGrp="1"/>
          </p:cNvSpPr>
          <p:nvPr>
            <p:ph type="title"/>
          </p:nvPr>
        </p:nvSpPr>
        <p:spPr>
          <a:xfrm>
            <a:off x="474203" y="1119386"/>
            <a:ext cx="6036938" cy="1143000"/>
          </a:xfrm>
        </p:spPr>
        <p:txBody>
          <a:bodyPr/>
          <a:lstStyle/>
          <a:p>
            <a:pPr algn="l"/>
            <a:r>
              <a:rPr lang="en-IE" sz="3200" b="1" dirty="0">
                <a:solidFill>
                  <a:srgbClr val="C00000"/>
                </a:solidFill>
              </a:rPr>
              <a:t>Entrepreneurship education</a:t>
            </a:r>
          </a:p>
        </p:txBody>
      </p:sp>
      <p:sp>
        <p:nvSpPr>
          <p:cNvPr id="3" name="Content Placeholder 2"/>
          <p:cNvSpPr>
            <a:spLocks noGrp="1"/>
          </p:cNvSpPr>
          <p:nvPr>
            <p:ph idx="1"/>
          </p:nvPr>
        </p:nvSpPr>
        <p:spPr>
          <a:xfrm>
            <a:off x="535949" y="2325667"/>
            <a:ext cx="5445169" cy="1789149"/>
          </a:xfrm>
        </p:spPr>
        <p:txBody>
          <a:bodyPr/>
          <a:lstStyle/>
          <a:p>
            <a:r>
              <a:rPr lang="en-IE" sz="2400" dirty="0"/>
              <a:t>2 hour 20 minute course </a:t>
            </a:r>
          </a:p>
          <a:p>
            <a:endParaRPr lang="en-IE" sz="24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21</a:t>
            </a:fld>
            <a:endParaRPr lang="es-ES" altLang="es-ES"/>
          </a:p>
        </p:txBody>
      </p:sp>
      <p:pic>
        <p:nvPicPr>
          <p:cNvPr id="8" name="Picture 7"/>
          <p:cNvPicPr>
            <a:picLocks noChangeAspect="1"/>
          </p:cNvPicPr>
          <p:nvPr/>
        </p:nvPicPr>
        <p:blipFill>
          <a:blip r:embed="rId3"/>
          <a:stretch>
            <a:fillRect/>
          </a:stretch>
        </p:blipFill>
        <p:spPr>
          <a:xfrm>
            <a:off x="499508" y="2822208"/>
            <a:ext cx="5554450" cy="2396115"/>
          </a:xfrm>
          <a:prstGeom prst="rect">
            <a:avLst/>
          </a:prstGeom>
        </p:spPr>
      </p:pic>
      <p:sp>
        <p:nvSpPr>
          <p:cNvPr id="7" name="TextBox 6"/>
          <p:cNvSpPr txBox="1"/>
          <p:nvPr/>
        </p:nvSpPr>
        <p:spPr>
          <a:xfrm>
            <a:off x="520262" y="5281466"/>
            <a:ext cx="5628290" cy="646331"/>
          </a:xfrm>
          <a:prstGeom prst="rect">
            <a:avLst/>
          </a:prstGeom>
          <a:noFill/>
        </p:spPr>
        <p:txBody>
          <a:bodyPr wrap="square" rtlCol="0">
            <a:spAutoFit/>
          </a:bodyPr>
          <a:lstStyle/>
          <a:p>
            <a:r>
              <a:rPr lang="en-IE" dirty="0" smtClean="0"/>
              <a:t>See </a:t>
            </a:r>
            <a:r>
              <a:rPr lang="en-IE" dirty="0" smtClean="0">
                <a:hlinkClick r:id="rId4"/>
              </a:rPr>
              <a:t>https://www.lynda.com</a:t>
            </a:r>
            <a:r>
              <a:rPr lang="en-IE" dirty="0" smtClean="0"/>
              <a:t> Search </a:t>
            </a:r>
            <a:r>
              <a:rPr lang="en-IE" dirty="0" smtClean="0">
                <a:solidFill>
                  <a:schemeClr val="accent2">
                    <a:lumMod val="50000"/>
                  </a:schemeClr>
                </a:solidFill>
              </a:rPr>
              <a:t>entrepreneurship foundations</a:t>
            </a:r>
            <a:r>
              <a:rPr lang="en-IE" dirty="0" smtClean="0"/>
              <a:t>)</a:t>
            </a:r>
          </a:p>
        </p:txBody>
      </p:sp>
      <p:sp>
        <p:nvSpPr>
          <p:cNvPr id="9"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2800" b="1" dirty="0" smtClean="0">
                <a:solidFill>
                  <a:srgbClr val="0B0AFD"/>
                </a:solidFill>
              </a:rPr>
              <a:t>Leadership and team working for micro enterprises </a:t>
            </a:r>
            <a:r>
              <a:rPr kumimoji="0" lang="en-IE" sz="1800" b="1" i="0" u="none" strike="noStrike" kern="1200" cap="none" spc="0" normalizeH="0" baseline="0" noProof="0" dirty="0" smtClean="0">
                <a:ln>
                  <a:noFill/>
                </a:ln>
                <a:solidFill>
                  <a:srgbClr val="990000"/>
                </a:solidFill>
                <a:effectLst/>
                <a:uLnTx/>
                <a:uFillTx/>
                <a:latin typeface="+mj-lt"/>
                <a:ea typeface="+mj-ea"/>
                <a:cs typeface="+mj-cs"/>
              </a:rPr>
              <a:t/>
            </a:r>
            <a:br>
              <a:rPr kumimoji="0" lang="en-IE" sz="1800" b="1" i="0" u="none" strike="noStrike" kern="1200" cap="none" spc="0" normalizeH="0" baseline="0" noProof="0" dirty="0" smtClean="0">
                <a:ln>
                  <a:noFill/>
                </a:ln>
                <a:solidFill>
                  <a:srgbClr val="990000"/>
                </a:solidFill>
                <a:effectLst/>
                <a:uLnTx/>
                <a:uFillTx/>
                <a:latin typeface="+mj-lt"/>
                <a:ea typeface="+mj-ea"/>
                <a:cs typeface="+mj-cs"/>
              </a:rPr>
            </a:br>
            <a:endParaRPr kumimoji="0" lang="en-IE" sz="1800" b="1" i="0" u="none" strike="noStrike" kern="1200" cap="none" spc="0" normalizeH="0" baseline="0" noProof="0" dirty="0">
              <a:ln>
                <a:noFill/>
              </a:ln>
              <a:solidFill>
                <a:srgbClr val="CC6600"/>
              </a:solidFill>
              <a:effectLst/>
              <a:uLnTx/>
              <a:uFillTx/>
              <a:latin typeface="+mj-lt"/>
              <a:ea typeface="+mj-ea"/>
              <a:cs typeface="+mj-cs"/>
            </a:endParaRPr>
          </a:p>
        </p:txBody>
      </p:sp>
    </p:spTree>
    <p:extLst>
      <p:ext uri="{BB962C8B-B14F-4D97-AF65-F5344CB8AC3E}">
        <p14:creationId xmlns:p14="http://schemas.microsoft.com/office/powerpoint/2010/main" xmlns="" val="259407595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1779" y="1608974"/>
            <a:ext cx="10972800" cy="787078"/>
          </a:xfrm>
        </p:spPr>
        <p:txBody>
          <a:bodyPr/>
          <a:lstStyle/>
          <a:p>
            <a:pPr algn="l"/>
            <a:r>
              <a:rPr lang="en-IE" sz="3200" b="1" dirty="0" smtClean="0">
                <a:solidFill>
                  <a:srgbClr val="C00000"/>
                </a:solidFill>
              </a:rPr>
              <a:t>See: Unit </a:t>
            </a:r>
            <a:r>
              <a:rPr lang="en-IE" sz="3200" b="1" dirty="0">
                <a:solidFill>
                  <a:srgbClr val="C00000"/>
                </a:solidFill>
              </a:rPr>
              <a:t>1 </a:t>
            </a:r>
            <a:r>
              <a:rPr lang="en-US" sz="3200" b="1" dirty="0" smtClean="0">
                <a:solidFill>
                  <a:srgbClr val="C00000"/>
                </a:solidFill>
              </a:rPr>
              <a:t>Networks as a tool for capacity building</a:t>
            </a:r>
            <a:endParaRPr lang="en-IE" sz="3200" b="1" dirty="0">
              <a:solidFill>
                <a:srgbClr val="C00000"/>
              </a:solidFill>
            </a:endParaRPr>
          </a:p>
        </p:txBody>
      </p:sp>
      <p:sp>
        <p:nvSpPr>
          <p:cNvPr id="3" name="Content Placeholder 2"/>
          <p:cNvSpPr>
            <a:spLocks noGrp="1"/>
          </p:cNvSpPr>
          <p:nvPr>
            <p:ph idx="1"/>
          </p:nvPr>
        </p:nvSpPr>
        <p:spPr>
          <a:xfrm>
            <a:off x="662074" y="2673961"/>
            <a:ext cx="10972800" cy="3988476"/>
          </a:xfrm>
        </p:spPr>
        <p:txBody>
          <a:bodyPr/>
          <a:lstStyle/>
          <a:p>
            <a:pPr marL="0" indent="0" algn="ctr">
              <a:buNone/>
            </a:pPr>
            <a:r>
              <a:rPr lang="en-IE" sz="4400" dirty="0"/>
              <a:t>Networks, as discussed in Unit, 1 are a very valuable form of entrepreneur education</a:t>
            </a: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22</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2800" b="1" dirty="0" smtClean="0">
                <a:solidFill>
                  <a:srgbClr val="0B0AFD"/>
                </a:solidFill>
              </a:rPr>
              <a:t>Leadership and team working for micro enterprises</a:t>
            </a:r>
            <a:endParaRPr kumimoji="0" lang="en-IE" sz="1800" b="1" i="0" u="none" strike="noStrike" kern="1200" cap="none" spc="0" normalizeH="0" baseline="0" noProof="0" dirty="0">
              <a:ln>
                <a:noFill/>
              </a:ln>
              <a:solidFill>
                <a:srgbClr val="CC6600"/>
              </a:solidFill>
              <a:effectLst/>
              <a:uLnTx/>
              <a:uFillTx/>
              <a:latin typeface="+mj-lt"/>
              <a:ea typeface="+mj-ea"/>
              <a:cs typeface="+mj-cs"/>
            </a:endParaRPr>
          </a:p>
        </p:txBody>
      </p:sp>
    </p:spTree>
    <p:extLst>
      <p:ext uri="{BB962C8B-B14F-4D97-AF65-F5344CB8AC3E}">
        <p14:creationId xmlns:p14="http://schemas.microsoft.com/office/powerpoint/2010/main" xmlns="" val="243329871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3033" y="1182450"/>
            <a:ext cx="5075242" cy="1143000"/>
          </a:xfrm>
        </p:spPr>
        <p:txBody>
          <a:bodyPr/>
          <a:lstStyle/>
          <a:p>
            <a:pPr algn="l"/>
            <a:r>
              <a:rPr lang="en-US" sz="3200" b="1" dirty="0">
                <a:solidFill>
                  <a:srgbClr val="C00000"/>
                </a:solidFill>
              </a:rPr>
              <a:t>Networking benefits</a:t>
            </a:r>
            <a:endParaRPr lang="en-IE" sz="3200" b="1" dirty="0">
              <a:solidFill>
                <a:srgbClr val="C00000"/>
              </a:solidFill>
            </a:endParaRPr>
          </a:p>
        </p:txBody>
      </p:sp>
      <p:sp>
        <p:nvSpPr>
          <p:cNvPr id="3" name="Content Placeholder 2"/>
          <p:cNvSpPr>
            <a:spLocks noGrp="1"/>
          </p:cNvSpPr>
          <p:nvPr>
            <p:ph idx="1"/>
          </p:nvPr>
        </p:nvSpPr>
        <p:spPr>
          <a:xfrm>
            <a:off x="677839" y="2593702"/>
            <a:ext cx="5086353" cy="3639502"/>
          </a:xfrm>
        </p:spPr>
        <p:txBody>
          <a:bodyPr/>
          <a:lstStyle/>
          <a:p>
            <a:pPr marL="0" indent="0">
              <a:buNone/>
            </a:pPr>
            <a:r>
              <a:rPr lang="en-IE" dirty="0"/>
              <a:t>The website </a:t>
            </a:r>
            <a:r>
              <a:rPr lang="en-IE" kern="0" dirty="0">
                <a:solidFill>
                  <a:sysClr val="windowText" lastClr="000000"/>
                </a:solidFill>
                <a:hlinkClick r:id="rId2"/>
              </a:rPr>
              <a:t>http://smallbusinessbc.ca/article/five-benefits-networking/</a:t>
            </a:r>
            <a:r>
              <a:rPr lang="en-IE" kern="0" dirty="0">
                <a:solidFill>
                  <a:sysClr val="windowText" lastClr="000000"/>
                </a:solidFill>
              </a:rPr>
              <a:t> </a:t>
            </a:r>
            <a:r>
              <a:rPr lang="en-IE" dirty="0"/>
              <a:t>provides a valuable argument for the benefits of networking</a:t>
            </a:r>
          </a:p>
        </p:txBody>
      </p:sp>
      <p:pic>
        <p:nvPicPr>
          <p:cNvPr id="4" name="Picture 3"/>
          <p:cNvPicPr>
            <a:picLocks noChangeAspect="1"/>
          </p:cNvPicPr>
          <p:nvPr/>
        </p:nvPicPr>
        <p:blipFill>
          <a:blip r:embed="rId3"/>
          <a:stretch>
            <a:fillRect/>
          </a:stretch>
        </p:blipFill>
        <p:spPr>
          <a:xfrm>
            <a:off x="6242429" y="1186405"/>
            <a:ext cx="5772150" cy="4867275"/>
          </a:xfrm>
          <a:prstGeom prst="rect">
            <a:avLst/>
          </a:prstGeom>
        </p:spPr>
      </p:pic>
      <p:sp>
        <p:nvSpPr>
          <p:cNvPr id="5" name="Slide Number Placeholder 4"/>
          <p:cNvSpPr>
            <a:spLocks noGrp="1"/>
          </p:cNvSpPr>
          <p:nvPr>
            <p:ph type="sldNum" sz="quarter" idx="12"/>
          </p:nvPr>
        </p:nvSpPr>
        <p:spPr/>
        <p:txBody>
          <a:bodyPr/>
          <a:lstStyle/>
          <a:p>
            <a:fld id="{A7AD32EF-B744-4512-A6AB-C39B4880BDB1}" type="slidenum">
              <a:rPr lang="es-ES" altLang="es-ES" smtClean="0"/>
              <a:pPr/>
              <a:t>23</a:t>
            </a:fld>
            <a:endParaRPr lang="es-ES" altLang="es-ES"/>
          </a:p>
        </p:txBody>
      </p:sp>
      <p:sp>
        <p:nvSpPr>
          <p:cNvPr id="6"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2800" b="1" dirty="0" smtClean="0">
                <a:solidFill>
                  <a:srgbClr val="0B0AFD"/>
                </a:solidFill>
              </a:rPr>
              <a:t>Leadership and team working for micro enterprises </a:t>
            </a:r>
            <a:r>
              <a:rPr kumimoji="0" lang="en-IE" sz="1800" b="1" i="0" u="none" strike="noStrike" kern="1200" cap="none" spc="0" normalizeH="0" baseline="0" noProof="0" dirty="0" smtClean="0">
                <a:ln>
                  <a:noFill/>
                </a:ln>
                <a:solidFill>
                  <a:srgbClr val="990000"/>
                </a:solidFill>
                <a:effectLst/>
                <a:uLnTx/>
                <a:uFillTx/>
                <a:latin typeface="+mj-lt"/>
                <a:ea typeface="+mj-ea"/>
                <a:cs typeface="+mj-cs"/>
              </a:rPr>
              <a:t/>
            </a:r>
            <a:br>
              <a:rPr kumimoji="0" lang="en-IE" sz="1800" b="1" i="0" u="none" strike="noStrike" kern="1200" cap="none" spc="0" normalizeH="0" baseline="0" noProof="0" dirty="0" smtClean="0">
                <a:ln>
                  <a:noFill/>
                </a:ln>
                <a:solidFill>
                  <a:srgbClr val="990000"/>
                </a:solidFill>
                <a:effectLst/>
                <a:uLnTx/>
                <a:uFillTx/>
                <a:latin typeface="+mj-lt"/>
                <a:ea typeface="+mj-ea"/>
                <a:cs typeface="+mj-cs"/>
              </a:rPr>
            </a:br>
            <a:endParaRPr kumimoji="0" lang="en-IE" sz="1800" b="1" i="0" u="none" strike="noStrike" kern="1200" cap="none" spc="0" normalizeH="0" baseline="0" noProof="0" dirty="0">
              <a:ln>
                <a:noFill/>
              </a:ln>
              <a:solidFill>
                <a:srgbClr val="CC6600"/>
              </a:solidFill>
              <a:effectLst/>
              <a:uLnTx/>
              <a:uFillTx/>
              <a:latin typeface="+mj-lt"/>
              <a:ea typeface="+mj-ea"/>
              <a:cs typeface="+mj-cs"/>
            </a:endParaRPr>
          </a:p>
        </p:txBody>
      </p:sp>
    </p:spTree>
    <p:extLst>
      <p:ext uri="{BB962C8B-B14F-4D97-AF65-F5344CB8AC3E}">
        <p14:creationId xmlns:p14="http://schemas.microsoft.com/office/powerpoint/2010/main" xmlns="" val="107834834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6753" y="1582757"/>
            <a:ext cx="11813177" cy="3485631"/>
          </a:xfrm>
        </p:spPr>
        <p:txBody>
          <a:bodyPr>
            <a:noAutofit/>
          </a:bodyPr>
          <a:lstStyle/>
          <a:p>
            <a:pPr marL="0" indent="0" algn="ctr">
              <a:buNone/>
            </a:pPr>
            <a:endParaRPr lang="en-US" altLang="es-ES" sz="2800" b="1" dirty="0">
              <a:solidFill>
                <a:srgbClr val="FF0000"/>
              </a:solidFill>
              <a:hlinkClick r:id="rId3"/>
            </a:endParaRPr>
          </a:p>
          <a:p>
            <a:pPr marL="0" indent="0" algn="ctr">
              <a:buNone/>
            </a:pPr>
            <a:endParaRPr lang="en-US" altLang="es-ES" sz="4800" b="1" dirty="0">
              <a:solidFill>
                <a:srgbClr val="FF0000"/>
              </a:solidFill>
            </a:endParaRPr>
          </a:p>
          <a:p>
            <a:pPr marL="0" indent="0" algn="ctr">
              <a:buNone/>
            </a:pPr>
            <a:r>
              <a:rPr lang="en-US" altLang="es-ES" sz="4800" b="1" dirty="0">
                <a:solidFill>
                  <a:srgbClr val="990000"/>
                </a:solidFill>
              </a:rPr>
              <a:t>Thank you for your attention </a:t>
            </a:r>
            <a:r>
              <a:rPr lang="en-US" altLang="es-ES" sz="4800" b="1" dirty="0">
                <a:solidFill>
                  <a:srgbClr val="990000"/>
                </a:solidFill>
                <a:sym typeface="Wingdings" panose="05000000000000000000" pitchFamily="2" charset="2"/>
              </a:rPr>
              <a:t></a:t>
            </a:r>
            <a:endParaRPr lang="en-US" altLang="es-ES" sz="4800" dirty="0">
              <a:solidFill>
                <a:srgbClr val="990000"/>
              </a:solidFill>
            </a:endParaRPr>
          </a:p>
          <a:p>
            <a:pPr marL="0" indent="0" algn="ctr">
              <a:buNone/>
            </a:pPr>
            <a:endParaRPr lang="en-US" altLang="es-ES" sz="4800" b="1" dirty="0">
              <a:solidFill>
                <a:srgbClr val="0B0AFD"/>
              </a:solidFill>
            </a:endParaRPr>
          </a:p>
        </p:txBody>
      </p:sp>
      <p:sp>
        <p:nvSpPr>
          <p:cNvPr id="107525" name="Rectangle 5"/>
          <p:cNvSpPr>
            <a:spLocks noChangeArrowheads="1"/>
          </p:cNvSpPr>
          <p:nvPr/>
        </p:nvSpPr>
        <p:spPr bwMode="auto">
          <a:xfrm>
            <a:off x="2408104" y="1582758"/>
            <a:ext cx="6548610" cy="918071"/>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dirty="0">
              <a:solidFill>
                <a:srgbClr val="006699"/>
              </a:solidFill>
              <a:latin typeface="Verdana" pitchFamily="34" charset="0"/>
            </a:endParaRPr>
          </a:p>
        </p:txBody>
      </p:sp>
      <p:sp>
        <p:nvSpPr>
          <p:cNvPr id="4" name="Rectangle 2"/>
          <p:cNvSpPr txBox="1">
            <a:spLocks noChangeArrowheads="1"/>
          </p:cNvSpPr>
          <p:nvPr/>
        </p:nvSpPr>
        <p:spPr>
          <a:xfrm>
            <a:off x="3997235" y="344125"/>
            <a:ext cx="7576456" cy="98107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altLang="es-ES" sz="3600" dirty="0">
                <a:solidFill>
                  <a:srgbClr val="0B0AFD"/>
                </a:solidFill>
              </a:rPr>
              <a:t>End of Module</a:t>
            </a:r>
          </a:p>
        </p:txBody>
      </p:sp>
      <p:sp>
        <p:nvSpPr>
          <p:cNvPr id="2" name="Slide Number Placeholder 1"/>
          <p:cNvSpPr>
            <a:spLocks noGrp="1"/>
          </p:cNvSpPr>
          <p:nvPr>
            <p:ph type="sldNum" sz="quarter" idx="12"/>
          </p:nvPr>
        </p:nvSpPr>
        <p:spPr/>
        <p:txBody>
          <a:bodyPr/>
          <a:lstStyle/>
          <a:p>
            <a:fld id="{D57F1E4F-1CFF-5643-939E-217C01CDF565}" type="slidenum">
              <a:rPr lang="en-US" smtClean="0"/>
              <a:pPr/>
              <a:t>24</a:t>
            </a:fld>
            <a:endParaRPr lang="en-US" dirty="0"/>
          </a:p>
        </p:txBody>
      </p:sp>
    </p:spTree>
    <p:extLst>
      <p:ext uri="{BB962C8B-B14F-4D97-AF65-F5344CB8AC3E}">
        <p14:creationId xmlns="" xmlns:p14="http://schemas.microsoft.com/office/powerpoint/2010/main" val="226857242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94816" y="2085758"/>
            <a:ext cx="8940800" cy="3819645"/>
          </a:xfrm>
        </p:spPr>
        <p:txBody>
          <a:bodyPr/>
          <a:lstStyle/>
          <a:p>
            <a:pPr algn="ctr">
              <a:buNone/>
            </a:pPr>
            <a:r>
              <a:rPr lang="en-US" b="1" dirty="0" smtClean="0"/>
              <a:t>This unit explores what roles enhance rural micro-enterprise entrepreneur capacity and skills</a:t>
            </a:r>
            <a:endParaRPr lang="en-IE"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3</a:t>
            </a:fld>
            <a:endParaRPr lang="es-ES" altLang="es-ES"/>
          </a:p>
        </p:txBody>
      </p:sp>
      <p:sp>
        <p:nvSpPr>
          <p:cNvPr id="5" name="4 - Ορθογώνιο"/>
          <p:cNvSpPr/>
          <p:nvPr/>
        </p:nvSpPr>
        <p:spPr>
          <a:xfrm>
            <a:off x="570070" y="1354574"/>
            <a:ext cx="2551082" cy="584775"/>
          </a:xfrm>
          <a:prstGeom prst="rect">
            <a:avLst/>
          </a:prstGeom>
        </p:spPr>
        <p:txBody>
          <a:bodyPr wrap="square">
            <a:spAutoFit/>
          </a:bodyPr>
          <a:lstStyle/>
          <a:p>
            <a:r>
              <a:rPr lang="en-IE" sz="3200" b="1" dirty="0">
                <a:solidFill>
                  <a:srgbClr val="990000"/>
                </a:solidFill>
              </a:rPr>
              <a:t>Unit Aim</a:t>
            </a:r>
            <a:endParaRPr lang="el-GR" sz="3200" b="1" dirty="0">
              <a:solidFill>
                <a:srgbClr val="990000"/>
              </a:solidFill>
            </a:endParaRPr>
          </a:p>
        </p:txBody>
      </p:sp>
      <p:sp>
        <p:nvSpPr>
          <p:cNvPr id="7" name="Title 1"/>
          <p:cNvSpPr>
            <a:spLocks noGrp="1"/>
          </p:cNvSpPr>
          <p:nvPr>
            <p:ph type="title"/>
          </p:nvPr>
        </p:nvSpPr>
        <p:spPr>
          <a:xfrm>
            <a:off x="1041779" y="0"/>
            <a:ext cx="10972800" cy="1143000"/>
          </a:xfrm>
        </p:spPr>
        <p:txBody>
          <a:bodyPr/>
          <a:lstStyle/>
          <a:p>
            <a:pPr algn="r"/>
            <a:r>
              <a:rPr lang="en-US" sz="2800" b="1" dirty="0" smtClean="0">
                <a:solidFill>
                  <a:srgbClr val="0B0AFD"/>
                </a:solidFill>
              </a:rPr>
              <a:t>Leadership and team working for micro enterprises</a:t>
            </a:r>
            <a:r>
              <a:rPr lang="en-IE" sz="1800" b="1" dirty="0">
                <a:solidFill>
                  <a:srgbClr val="990000"/>
                </a:solidFill>
              </a:rPr>
              <a:t/>
            </a:r>
            <a:br>
              <a:rPr lang="en-IE" sz="1800" b="1" dirty="0">
                <a:solidFill>
                  <a:srgbClr val="990000"/>
                </a:solidFill>
              </a:rPr>
            </a:br>
            <a:endParaRPr lang="en-IE" sz="1800" b="1" dirty="0">
              <a:solidFill>
                <a:srgbClr val="CC6600"/>
              </a:solidFill>
            </a:endParaRPr>
          </a:p>
        </p:txBody>
      </p:sp>
    </p:spTree>
    <p:extLst>
      <p:ext uri="{BB962C8B-B14F-4D97-AF65-F5344CB8AC3E}">
        <p14:creationId xmlns:p14="http://schemas.microsoft.com/office/powerpoint/2010/main" xmlns="" val="113106424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063814"/>
            <a:ext cx="11582400" cy="4094888"/>
          </a:xfrm>
        </p:spPr>
        <p:txBody>
          <a:bodyPr>
            <a:noAutofit/>
          </a:bodyPr>
          <a:lstStyle/>
          <a:p>
            <a:pPr marL="0" indent="0">
              <a:lnSpc>
                <a:spcPct val="150000"/>
              </a:lnSpc>
              <a:buNone/>
            </a:pPr>
            <a:r>
              <a:rPr lang="en-IE" sz="2800" b="1" dirty="0"/>
              <a:t>At the end of this module </a:t>
            </a:r>
            <a:r>
              <a:rPr lang="en-IE" sz="2800" b="1" u="sng" dirty="0">
                <a:solidFill>
                  <a:srgbClr val="003366"/>
                </a:solidFill>
              </a:rPr>
              <a:t>you will be able to:</a:t>
            </a:r>
          </a:p>
          <a:p>
            <a:pPr marL="514350" indent="-514350">
              <a:lnSpc>
                <a:spcPct val="150000"/>
              </a:lnSpc>
              <a:buFont typeface="+mj-lt"/>
              <a:buAutoNum type="arabicPeriod"/>
            </a:pPr>
            <a:r>
              <a:rPr lang="en-IE" sz="2800" b="1" dirty="0"/>
              <a:t>Know “What skills enhance capacity”</a:t>
            </a:r>
          </a:p>
          <a:p>
            <a:pPr marL="514350" indent="-514350">
              <a:lnSpc>
                <a:spcPct val="150000"/>
              </a:lnSpc>
              <a:buFont typeface="+mj-lt"/>
              <a:buAutoNum type="arabicPeriod"/>
            </a:pPr>
            <a:r>
              <a:rPr lang="en-IE" sz="2800" b="1" dirty="0"/>
              <a:t>Know “What skills the </a:t>
            </a:r>
            <a:r>
              <a:rPr lang="en-US" sz="2800" b="1" dirty="0"/>
              <a:t>rural micro-enterprise entrepreneur should practice</a:t>
            </a:r>
            <a:r>
              <a:rPr lang="en-IE" sz="2800" b="1" dirty="0"/>
              <a:t>”</a:t>
            </a:r>
          </a:p>
          <a:p>
            <a:pPr marL="514350" indent="-514350">
              <a:lnSpc>
                <a:spcPct val="150000"/>
              </a:lnSpc>
              <a:buFont typeface="+mj-lt"/>
              <a:buAutoNum type="arabicPeriod"/>
            </a:pPr>
            <a:r>
              <a:rPr lang="en-IE" sz="2800" b="1" dirty="0"/>
              <a:t>Know “How to utilise your Networks”</a:t>
            </a:r>
          </a:p>
          <a:p>
            <a:pPr marL="514350" indent="-514350">
              <a:lnSpc>
                <a:spcPct val="150000"/>
              </a:lnSpc>
              <a:buFont typeface="+mj-lt"/>
              <a:buAutoNum type="arabicPeriod"/>
            </a:pPr>
            <a:r>
              <a:rPr lang="en-IE" sz="2800" b="1" dirty="0"/>
              <a:t>You can you check your knowledge?</a:t>
            </a:r>
          </a:p>
          <a:p>
            <a:pPr marL="0" indent="0">
              <a:lnSpc>
                <a:spcPct val="150000"/>
              </a:lnSpc>
              <a:buNone/>
            </a:pPr>
            <a:endParaRPr lang="en-US" sz="2800"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4</a:t>
            </a:fld>
            <a:endParaRPr lang="es-ES" altLang="es-ES"/>
          </a:p>
        </p:txBody>
      </p:sp>
      <p:sp>
        <p:nvSpPr>
          <p:cNvPr id="5" name="4 - Ορθογώνιο"/>
          <p:cNvSpPr/>
          <p:nvPr/>
        </p:nvSpPr>
        <p:spPr>
          <a:xfrm>
            <a:off x="664979" y="1476494"/>
            <a:ext cx="6881869" cy="584775"/>
          </a:xfrm>
          <a:prstGeom prst="rect">
            <a:avLst/>
          </a:prstGeom>
        </p:spPr>
        <p:txBody>
          <a:bodyPr wrap="square">
            <a:spAutoFit/>
          </a:bodyPr>
          <a:lstStyle/>
          <a:p>
            <a:r>
              <a:rPr lang="es-ES" altLang="es-ES" sz="3200" b="1" dirty="0">
                <a:solidFill>
                  <a:srgbClr val="990000"/>
                </a:solidFill>
              </a:rPr>
              <a:t>Expected Learning Outcomes</a:t>
            </a:r>
            <a:endParaRPr lang="el-GR" sz="3200" dirty="0">
              <a:solidFill>
                <a:srgbClr val="990000"/>
              </a:solidFill>
            </a:endParaRPr>
          </a:p>
        </p:txBody>
      </p:sp>
      <p:sp>
        <p:nvSpPr>
          <p:cNvPr id="7" name="Title 1"/>
          <p:cNvSpPr>
            <a:spLocks noGrp="1"/>
          </p:cNvSpPr>
          <p:nvPr>
            <p:ph type="title"/>
          </p:nvPr>
        </p:nvSpPr>
        <p:spPr>
          <a:xfrm>
            <a:off x="1041779" y="0"/>
            <a:ext cx="10972800" cy="1143000"/>
          </a:xfrm>
        </p:spPr>
        <p:txBody>
          <a:bodyPr/>
          <a:lstStyle/>
          <a:p>
            <a:pPr algn="r"/>
            <a:r>
              <a:rPr lang="en-US" sz="2800" b="1" dirty="0" smtClean="0">
                <a:solidFill>
                  <a:srgbClr val="0B0AFD"/>
                </a:solidFill>
              </a:rPr>
              <a:t>Leadership and team working for micro enterprises</a:t>
            </a:r>
            <a:r>
              <a:rPr lang="en-IE" sz="1800" b="1" dirty="0">
                <a:solidFill>
                  <a:srgbClr val="990000"/>
                </a:solidFill>
              </a:rPr>
              <a:t/>
            </a:r>
            <a:br>
              <a:rPr lang="en-IE" sz="1800" b="1" dirty="0">
                <a:solidFill>
                  <a:srgbClr val="990000"/>
                </a:solidFill>
              </a:rPr>
            </a:br>
            <a:endParaRPr lang="en-IE" sz="1800" b="1" dirty="0">
              <a:solidFill>
                <a:srgbClr val="CC6600"/>
              </a:solidFill>
            </a:endParaRPr>
          </a:p>
        </p:txBody>
      </p:sp>
    </p:spTree>
    <p:extLst>
      <p:ext uri="{BB962C8B-B14F-4D97-AF65-F5344CB8AC3E}">
        <p14:creationId xmlns:p14="http://schemas.microsoft.com/office/powerpoint/2010/main" xmlns="" val="135694230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097" y="1056322"/>
            <a:ext cx="10972800" cy="1143000"/>
          </a:xfrm>
        </p:spPr>
        <p:txBody>
          <a:bodyPr/>
          <a:lstStyle/>
          <a:p>
            <a:pPr algn="l"/>
            <a:r>
              <a:rPr lang="en-IE" sz="3200" b="1" dirty="0">
                <a:solidFill>
                  <a:srgbClr val="C00000"/>
                </a:solidFill>
              </a:rPr>
              <a:t>Capacity</a:t>
            </a:r>
          </a:p>
        </p:txBody>
      </p:sp>
      <p:sp>
        <p:nvSpPr>
          <p:cNvPr id="3" name="Content Placeholder 2"/>
          <p:cNvSpPr>
            <a:spLocks noGrp="1"/>
          </p:cNvSpPr>
          <p:nvPr>
            <p:ph idx="1"/>
          </p:nvPr>
        </p:nvSpPr>
        <p:spPr>
          <a:xfrm>
            <a:off x="677839" y="2041891"/>
            <a:ext cx="10972800" cy="4525963"/>
          </a:xfrm>
        </p:spPr>
        <p:txBody>
          <a:bodyPr/>
          <a:lstStyle/>
          <a:p>
            <a:pPr marL="0" indent="0">
              <a:buNone/>
            </a:pPr>
            <a:r>
              <a:rPr lang="en-IE" b="1" dirty="0"/>
              <a:t>The rural entrepreneur capacity is divided into;</a:t>
            </a:r>
          </a:p>
          <a:p>
            <a:pPr marL="0" indent="0">
              <a:buNone/>
            </a:pPr>
            <a:endParaRPr lang="en-IE" b="1" dirty="0"/>
          </a:p>
          <a:p>
            <a:pPr marL="514350" indent="-514350">
              <a:buFont typeface="+mj-lt"/>
              <a:buAutoNum type="arabicPeriod"/>
            </a:pPr>
            <a:r>
              <a:rPr lang="en-IE" b="1" dirty="0"/>
              <a:t>Technical Capacity</a:t>
            </a:r>
          </a:p>
          <a:p>
            <a:pPr marL="800100" lvl="2" indent="0">
              <a:buNone/>
            </a:pPr>
            <a:r>
              <a:rPr lang="en-IE" b="1" dirty="0"/>
              <a:t>a. The enterprise</a:t>
            </a:r>
          </a:p>
          <a:p>
            <a:pPr marL="800100" lvl="2" indent="0">
              <a:buNone/>
            </a:pPr>
            <a:r>
              <a:rPr lang="en-IE" b="1" dirty="0"/>
              <a:t>b. The business</a:t>
            </a:r>
          </a:p>
          <a:p>
            <a:pPr marL="514350" indent="-514350">
              <a:buFont typeface="+mj-lt"/>
              <a:buAutoNum type="arabicPeriod"/>
            </a:pPr>
            <a:endParaRPr lang="en-IE" b="1" dirty="0"/>
          </a:p>
          <a:p>
            <a:pPr marL="514350" indent="-514350">
              <a:buFont typeface="+mj-lt"/>
              <a:buAutoNum type="arabicPeriod"/>
            </a:pPr>
            <a:r>
              <a:rPr lang="en-IE" b="1" dirty="0"/>
              <a:t>Personal capacity</a:t>
            </a: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5</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2800" b="1" dirty="0" smtClean="0">
                <a:solidFill>
                  <a:srgbClr val="0B0AFD"/>
                </a:solidFill>
              </a:rPr>
              <a:t>Leadership and team working for micro enterprises </a:t>
            </a:r>
            <a:r>
              <a:rPr kumimoji="0" lang="en-IE" sz="1800" b="1" i="0" u="none" strike="noStrike" kern="1200" cap="none" spc="0" normalizeH="0" baseline="0" noProof="0" dirty="0" smtClean="0">
                <a:ln>
                  <a:noFill/>
                </a:ln>
                <a:solidFill>
                  <a:srgbClr val="990000"/>
                </a:solidFill>
                <a:effectLst/>
                <a:uLnTx/>
                <a:uFillTx/>
                <a:latin typeface="+mj-lt"/>
                <a:ea typeface="+mj-ea"/>
                <a:cs typeface="+mj-cs"/>
              </a:rPr>
              <a:t/>
            </a:r>
            <a:br>
              <a:rPr kumimoji="0" lang="en-IE" sz="1800" b="1" i="0" u="none" strike="noStrike" kern="1200" cap="none" spc="0" normalizeH="0" baseline="0" noProof="0" dirty="0" smtClean="0">
                <a:ln>
                  <a:noFill/>
                </a:ln>
                <a:solidFill>
                  <a:srgbClr val="990000"/>
                </a:solidFill>
                <a:effectLst/>
                <a:uLnTx/>
                <a:uFillTx/>
                <a:latin typeface="+mj-lt"/>
                <a:ea typeface="+mj-ea"/>
                <a:cs typeface="+mj-cs"/>
              </a:rPr>
            </a:br>
            <a:endParaRPr kumimoji="0" lang="en-IE" sz="1800" b="1" i="0" u="none" strike="noStrike" kern="1200" cap="none" spc="0" normalizeH="0" baseline="0" noProof="0" dirty="0">
              <a:ln>
                <a:noFill/>
              </a:ln>
              <a:solidFill>
                <a:srgbClr val="CC6600"/>
              </a:solidFill>
              <a:effectLst/>
              <a:uLnTx/>
              <a:uFillTx/>
              <a:latin typeface="+mj-lt"/>
              <a:ea typeface="+mj-ea"/>
              <a:cs typeface="+mj-cs"/>
            </a:endParaRPr>
          </a:p>
        </p:txBody>
      </p:sp>
    </p:spTree>
    <p:extLst>
      <p:ext uri="{BB962C8B-B14F-4D97-AF65-F5344CB8AC3E}">
        <p14:creationId xmlns:p14="http://schemas.microsoft.com/office/powerpoint/2010/main" xmlns="" val="264260679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1863" y="1150918"/>
            <a:ext cx="10972800" cy="1143000"/>
          </a:xfrm>
        </p:spPr>
        <p:txBody>
          <a:bodyPr/>
          <a:lstStyle/>
          <a:p>
            <a:pPr algn="l"/>
            <a:r>
              <a:rPr lang="en-IE" sz="3200" b="1" dirty="0">
                <a:solidFill>
                  <a:srgbClr val="C00000"/>
                </a:solidFill>
              </a:rPr>
              <a:t>Technical Capacity</a:t>
            </a:r>
          </a:p>
        </p:txBody>
      </p:sp>
      <p:sp>
        <p:nvSpPr>
          <p:cNvPr id="3" name="Content Placeholder 2"/>
          <p:cNvSpPr>
            <a:spLocks noGrp="1"/>
          </p:cNvSpPr>
          <p:nvPr>
            <p:ph idx="1"/>
          </p:nvPr>
        </p:nvSpPr>
        <p:spPr>
          <a:xfrm>
            <a:off x="677839" y="2546404"/>
            <a:ext cx="10972800" cy="3081922"/>
          </a:xfrm>
        </p:spPr>
        <p:txBody>
          <a:bodyPr/>
          <a:lstStyle/>
          <a:p>
            <a:pPr marL="514350" indent="-514350">
              <a:buFont typeface="+mj-lt"/>
              <a:buAutoNum type="arabicPeriod"/>
            </a:pPr>
            <a:r>
              <a:rPr lang="en-IE" b="1" dirty="0"/>
              <a:t>Technical Capacity</a:t>
            </a:r>
          </a:p>
          <a:p>
            <a:pPr marL="800100" lvl="2" indent="0">
              <a:buNone/>
            </a:pPr>
            <a:r>
              <a:rPr lang="en-IE" b="1" dirty="0"/>
              <a:t>a. The enterprise</a:t>
            </a:r>
          </a:p>
          <a:p>
            <a:pPr marL="800100" lvl="2" indent="0">
              <a:buNone/>
            </a:pPr>
            <a:r>
              <a:rPr lang="en-IE" b="1" dirty="0"/>
              <a:t>b. The business</a:t>
            </a:r>
          </a:p>
          <a:p>
            <a:pPr marL="0" indent="0">
              <a:buNone/>
            </a:pPr>
            <a:r>
              <a:rPr lang="en-IE" dirty="0"/>
              <a:t> is supported by specific mentoring and your enterprise support team</a:t>
            </a: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6</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2800" b="1" dirty="0" smtClean="0">
                <a:solidFill>
                  <a:srgbClr val="0B0AFD"/>
                </a:solidFill>
              </a:rPr>
              <a:t>Leadership and team working for micro enterprises </a:t>
            </a:r>
            <a:r>
              <a:rPr kumimoji="0" lang="en-IE" sz="1800" b="1" i="0" u="none" strike="noStrike" kern="1200" cap="none" spc="0" normalizeH="0" baseline="0" noProof="0" dirty="0" smtClean="0">
                <a:ln>
                  <a:noFill/>
                </a:ln>
                <a:solidFill>
                  <a:srgbClr val="990000"/>
                </a:solidFill>
                <a:effectLst/>
                <a:uLnTx/>
                <a:uFillTx/>
                <a:latin typeface="+mj-lt"/>
                <a:ea typeface="+mj-ea"/>
                <a:cs typeface="+mj-cs"/>
              </a:rPr>
              <a:t/>
            </a:r>
            <a:br>
              <a:rPr kumimoji="0" lang="en-IE" sz="1800" b="1" i="0" u="none" strike="noStrike" kern="1200" cap="none" spc="0" normalizeH="0" baseline="0" noProof="0" dirty="0" smtClean="0">
                <a:ln>
                  <a:noFill/>
                </a:ln>
                <a:solidFill>
                  <a:srgbClr val="990000"/>
                </a:solidFill>
                <a:effectLst/>
                <a:uLnTx/>
                <a:uFillTx/>
                <a:latin typeface="+mj-lt"/>
                <a:ea typeface="+mj-ea"/>
                <a:cs typeface="+mj-cs"/>
              </a:rPr>
            </a:br>
            <a:endParaRPr kumimoji="0" lang="en-IE" sz="1800" b="1" i="0" u="none" strike="noStrike" kern="1200" cap="none" spc="0" normalizeH="0" baseline="0" noProof="0" dirty="0">
              <a:ln>
                <a:noFill/>
              </a:ln>
              <a:solidFill>
                <a:srgbClr val="CC6600"/>
              </a:solidFill>
              <a:effectLst/>
              <a:uLnTx/>
              <a:uFillTx/>
              <a:latin typeface="+mj-lt"/>
              <a:ea typeface="+mj-ea"/>
              <a:cs typeface="+mj-cs"/>
            </a:endParaRPr>
          </a:p>
        </p:txBody>
      </p:sp>
    </p:spTree>
    <p:extLst>
      <p:ext uri="{BB962C8B-B14F-4D97-AF65-F5344CB8AC3E}">
        <p14:creationId xmlns:p14="http://schemas.microsoft.com/office/powerpoint/2010/main" xmlns="" val="31571558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4565" y="1245514"/>
            <a:ext cx="10972800" cy="1143000"/>
          </a:xfrm>
        </p:spPr>
        <p:txBody>
          <a:bodyPr/>
          <a:lstStyle/>
          <a:p>
            <a:pPr algn="l"/>
            <a:r>
              <a:rPr lang="en-IE" sz="3200" b="1" dirty="0">
                <a:solidFill>
                  <a:srgbClr val="C00000"/>
                </a:solidFill>
              </a:rPr>
              <a:t>Personal capacity</a:t>
            </a:r>
          </a:p>
        </p:txBody>
      </p:sp>
      <p:sp>
        <p:nvSpPr>
          <p:cNvPr id="3" name="Content Placeholder 2"/>
          <p:cNvSpPr>
            <a:spLocks noGrp="1"/>
          </p:cNvSpPr>
          <p:nvPr>
            <p:ph idx="1"/>
          </p:nvPr>
        </p:nvSpPr>
        <p:spPr>
          <a:xfrm>
            <a:off x="693605" y="2026106"/>
            <a:ext cx="10972800" cy="4525963"/>
          </a:xfrm>
        </p:spPr>
        <p:txBody>
          <a:bodyPr/>
          <a:lstStyle/>
          <a:p>
            <a:pPr marL="0" indent="0" algn="ctr">
              <a:buNone/>
            </a:pPr>
            <a:endParaRPr lang="en-IE" b="1" dirty="0"/>
          </a:p>
          <a:p>
            <a:pPr marL="0" indent="0" algn="ctr">
              <a:buNone/>
            </a:pPr>
            <a:r>
              <a:rPr lang="en-IE" b="1" dirty="0"/>
              <a:t>Personal capacity as addressed </a:t>
            </a:r>
            <a:r>
              <a:rPr lang="en-IE" b="1" dirty="0" smtClean="0"/>
              <a:t>following:</a:t>
            </a:r>
            <a:endParaRPr lang="en-IE" b="1" dirty="0"/>
          </a:p>
          <a:p>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7</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2800" b="1" dirty="0" smtClean="0">
                <a:solidFill>
                  <a:srgbClr val="0B0AFD"/>
                </a:solidFill>
              </a:rPr>
              <a:t>Leadership and team working for micro enterprises </a:t>
            </a:r>
            <a:r>
              <a:rPr kumimoji="0" lang="en-IE" sz="1800" b="1" i="0" u="none" strike="noStrike" kern="1200" cap="none" spc="0" normalizeH="0" baseline="0" noProof="0" dirty="0" smtClean="0">
                <a:ln>
                  <a:noFill/>
                </a:ln>
                <a:solidFill>
                  <a:srgbClr val="990000"/>
                </a:solidFill>
                <a:effectLst/>
                <a:uLnTx/>
                <a:uFillTx/>
                <a:latin typeface="+mj-lt"/>
                <a:ea typeface="+mj-ea"/>
                <a:cs typeface="+mj-cs"/>
              </a:rPr>
              <a:t/>
            </a:r>
            <a:br>
              <a:rPr kumimoji="0" lang="en-IE" sz="1800" b="1" i="0" u="none" strike="noStrike" kern="1200" cap="none" spc="0" normalizeH="0" baseline="0" noProof="0" dirty="0" smtClean="0">
                <a:ln>
                  <a:noFill/>
                </a:ln>
                <a:solidFill>
                  <a:srgbClr val="990000"/>
                </a:solidFill>
                <a:effectLst/>
                <a:uLnTx/>
                <a:uFillTx/>
                <a:latin typeface="+mj-lt"/>
                <a:ea typeface="+mj-ea"/>
                <a:cs typeface="+mj-cs"/>
              </a:rPr>
            </a:br>
            <a:endParaRPr kumimoji="0" lang="en-IE" sz="1800" b="1" i="0" u="none" strike="noStrike" kern="1200" cap="none" spc="0" normalizeH="0" baseline="0" noProof="0" dirty="0">
              <a:ln>
                <a:noFill/>
              </a:ln>
              <a:solidFill>
                <a:srgbClr val="CC6600"/>
              </a:solidFill>
              <a:effectLst/>
              <a:uLnTx/>
              <a:uFillTx/>
              <a:latin typeface="+mj-lt"/>
              <a:ea typeface="+mj-ea"/>
              <a:cs typeface="+mj-cs"/>
            </a:endParaRPr>
          </a:p>
        </p:txBody>
      </p:sp>
    </p:spTree>
    <p:extLst>
      <p:ext uri="{BB962C8B-B14F-4D97-AF65-F5344CB8AC3E}">
        <p14:creationId xmlns:p14="http://schemas.microsoft.com/office/powerpoint/2010/main" xmlns="" val="36259238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4565" y="1024790"/>
            <a:ext cx="10972800" cy="1143000"/>
          </a:xfrm>
        </p:spPr>
        <p:txBody>
          <a:bodyPr/>
          <a:lstStyle/>
          <a:p>
            <a:pPr algn="l"/>
            <a:r>
              <a:rPr lang="en-IE" sz="3200" b="1" dirty="0">
                <a:solidFill>
                  <a:srgbClr val="C00000"/>
                </a:solidFill>
              </a:rPr>
              <a:t>Personal Characteristics</a:t>
            </a:r>
          </a:p>
        </p:txBody>
      </p:sp>
      <p:sp>
        <p:nvSpPr>
          <p:cNvPr id="3" name="Content Placeholder 2"/>
          <p:cNvSpPr>
            <a:spLocks noGrp="1"/>
          </p:cNvSpPr>
          <p:nvPr>
            <p:ph idx="1"/>
          </p:nvPr>
        </p:nvSpPr>
        <p:spPr>
          <a:xfrm>
            <a:off x="609600" y="1947066"/>
            <a:ext cx="10972800" cy="4525963"/>
          </a:xfrm>
        </p:spPr>
        <p:txBody>
          <a:bodyPr/>
          <a:lstStyle/>
          <a:p>
            <a:pPr marL="0" indent="0">
              <a:buNone/>
            </a:pPr>
            <a:r>
              <a:rPr lang="en-IE" dirty="0"/>
              <a:t>Your personal characteristics are your values, and beliefs.</a:t>
            </a:r>
          </a:p>
          <a:p>
            <a:pPr marL="0" indent="0">
              <a:buNone/>
            </a:pPr>
            <a:endParaRPr lang="en-IE" dirty="0"/>
          </a:p>
          <a:p>
            <a:pPr marL="0" indent="0">
              <a:buNone/>
            </a:pPr>
            <a:r>
              <a:rPr lang="en-IE" b="1" dirty="0"/>
              <a:t>The question for the </a:t>
            </a:r>
            <a:r>
              <a:rPr lang="en-US" b="1" dirty="0"/>
              <a:t>rural micro-enterprise entrepreneur is:</a:t>
            </a:r>
          </a:p>
          <a:p>
            <a:pPr marL="0" indent="0" algn="ctr">
              <a:buNone/>
            </a:pPr>
            <a:r>
              <a:rPr lang="en-IE" i="1" dirty="0"/>
              <a:t>Do you have the </a:t>
            </a:r>
            <a:r>
              <a:rPr lang="en-IE" i="1" dirty="0" err="1"/>
              <a:t>mindset</a:t>
            </a:r>
            <a:r>
              <a:rPr lang="en-IE" i="1" dirty="0"/>
              <a:t> that's typical of successful entrepreneurs? </a:t>
            </a:r>
          </a:p>
          <a:p>
            <a:pPr marL="0" indent="0">
              <a:buNone/>
            </a:pPr>
            <a:r>
              <a:rPr lang="en-IE" b="1" dirty="0"/>
              <a:t>This includes ….</a:t>
            </a:r>
          </a:p>
          <a:p>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8</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2800" b="1" dirty="0" smtClean="0">
                <a:solidFill>
                  <a:srgbClr val="0B0AFD"/>
                </a:solidFill>
              </a:rPr>
              <a:t>Leadership and team working for micro enterprises </a:t>
            </a:r>
            <a:r>
              <a:rPr kumimoji="0" lang="en-IE" sz="1800" b="1" i="0" u="none" strike="noStrike" kern="1200" cap="none" spc="0" normalizeH="0" baseline="0" noProof="0" dirty="0" smtClean="0">
                <a:ln>
                  <a:noFill/>
                </a:ln>
                <a:solidFill>
                  <a:srgbClr val="990000"/>
                </a:solidFill>
                <a:effectLst/>
                <a:uLnTx/>
                <a:uFillTx/>
                <a:latin typeface="+mj-lt"/>
                <a:ea typeface="+mj-ea"/>
                <a:cs typeface="+mj-cs"/>
              </a:rPr>
              <a:t/>
            </a:r>
            <a:br>
              <a:rPr kumimoji="0" lang="en-IE" sz="1800" b="1" i="0" u="none" strike="noStrike" kern="1200" cap="none" spc="0" normalizeH="0" baseline="0" noProof="0" dirty="0" smtClean="0">
                <a:ln>
                  <a:noFill/>
                </a:ln>
                <a:solidFill>
                  <a:srgbClr val="990000"/>
                </a:solidFill>
                <a:effectLst/>
                <a:uLnTx/>
                <a:uFillTx/>
                <a:latin typeface="+mj-lt"/>
                <a:ea typeface="+mj-ea"/>
                <a:cs typeface="+mj-cs"/>
              </a:rPr>
            </a:br>
            <a:endParaRPr kumimoji="0" lang="en-IE" sz="1800" b="1" i="0" u="none" strike="noStrike" kern="1200" cap="none" spc="0" normalizeH="0" baseline="0" noProof="0" dirty="0">
              <a:ln>
                <a:noFill/>
              </a:ln>
              <a:solidFill>
                <a:srgbClr val="CC6600"/>
              </a:solidFill>
              <a:effectLst/>
              <a:uLnTx/>
              <a:uFillTx/>
              <a:latin typeface="+mj-lt"/>
              <a:ea typeface="+mj-ea"/>
              <a:cs typeface="+mj-cs"/>
            </a:endParaRPr>
          </a:p>
        </p:txBody>
      </p:sp>
    </p:spTree>
    <p:extLst>
      <p:ext uri="{BB962C8B-B14F-4D97-AF65-F5344CB8AC3E}">
        <p14:creationId xmlns:p14="http://schemas.microsoft.com/office/powerpoint/2010/main" xmlns="" val="168468795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8799" y="1087854"/>
            <a:ext cx="10972800" cy="1143000"/>
          </a:xfrm>
        </p:spPr>
        <p:txBody>
          <a:bodyPr/>
          <a:lstStyle/>
          <a:p>
            <a:pPr algn="l"/>
            <a:r>
              <a:rPr lang="en-IE" sz="3200" b="1" dirty="0">
                <a:solidFill>
                  <a:srgbClr val="C00000"/>
                </a:solidFill>
              </a:rPr>
              <a:t>Personal </a:t>
            </a:r>
            <a:r>
              <a:rPr lang="en-IE" sz="3200" b="1" dirty="0" err="1">
                <a:solidFill>
                  <a:srgbClr val="C00000"/>
                </a:solidFill>
              </a:rPr>
              <a:t>Mindset</a:t>
            </a:r>
            <a:endParaRPr lang="en-IE" sz="3200" b="1" dirty="0">
              <a:solidFill>
                <a:srgbClr val="C00000"/>
              </a:solidFill>
            </a:endParaRPr>
          </a:p>
        </p:txBody>
      </p:sp>
      <p:sp>
        <p:nvSpPr>
          <p:cNvPr id="3" name="Content Placeholder 2"/>
          <p:cNvSpPr>
            <a:spLocks noGrp="1"/>
          </p:cNvSpPr>
          <p:nvPr>
            <p:ph idx="1"/>
          </p:nvPr>
        </p:nvSpPr>
        <p:spPr>
          <a:xfrm>
            <a:off x="1206561" y="2120698"/>
            <a:ext cx="9844988" cy="4525963"/>
          </a:xfrm>
        </p:spPr>
        <p:txBody>
          <a:bodyPr/>
          <a:lstStyle/>
          <a:p>
            <a:pPr lvl="0"/>
            <a:r>
              <a:rPr lang="en-IE" b="1" dirty="0"/>
              <a:t>Optimism:</a:t>
            </a:r>
            <a:r>
              <a:rPr lang="en-IE" dirty="0"/>
              <a:t> </a:t>
            </a:r>
          </a:p>
          <a:p>
            <a:pPr lvl="0"/>
            <a:r>
              <a:rPr lang="en-IE" b="1" dirty="0"/>
              <a:t>Vision:</a:t>
            </a:r>
            <a:r>
              <a:rPr lang="en-IE" dirty="0"/>
              <a:t> </a:t>
            </a:r>
          </a:p>
          <a:p>
            <a:pPr lvl="0"/>
            <a:r>
              <a:rPr lang="en-IE" b="1" dirty="0"/>
              <a:t>Initiative:</a:t>
            </a:r>
            <a:r>
              <a:rPr lang="en-IE" dirty="0"/>
              <a:t> </a:t>
            </a:r>
          </a:p>
          <a:p>
            <a:pPr lvl="0"/>
            <a:r>
              <a:rPr lang="en-IE" b="1" dirty="0"/>
              <a:t>Desire for Control:</a:t>
            </a:r>
            <a:r>
              <a:rPr lang="en-IE" dirty="0"/>
              <a:t> </a:t>
            </a:r>
          </a:p>
          <a:p>
            <a:pPr lvl="0"/>
            <a:r>
              <a:rPr lang="en-IE" b="1" dirty="0"/>
              <a:t>Drive and Persistence:</a:t>
            </a:r>
            <a:r>
              <a:rPr lang="en-IE" dirty="0"/>
              <a:t> </a:t>
            </a:r>
          </a:p>
          <a:p>
            <a:pPr lvl="0"/>
            <a:r>
              <a:rPr lang="en-IE" b="1" dirty="0"/>
              <a:t>Risk Tolerance: </a:t>
            </a:r>
            <a:endParaRPr lang="en-IE" dirty="0"/>
          </a:p>
          <a:p>
            <a:pPr lvl="0"/>
            <a:r>
              <a:rPr lang="en-IE" b="1" dirty="0"/>
              <a:t>Resilience:</a:t>
            </a:r>
            <a:r>
              <a:rPr lang="en-IE" dirty="0"/>
              <a:t> </a:t>
            </a: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9</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2800" b="1" dirty="0" smtClean="0">
                <a:solidFill>
                  <a:srgbClr val="0B0AFD"/>
                </a:solidFill>
              </a:rPr>
              <a:t>Leadership and team working for micro enterprises </a:t>
            </a:r>
            <a:r>
              <a:rPr kumimoji="0" lang="en-IE" sz="1800" b="1" i="0" u="none" strike="noStrike" kern="1200" cap="none" spc="0" normalizeH="0" baseline="0" noProof="0" dirty="0" smtClean="0">
                <a:ln>
                  <a:noFill/>
                </a:ln>
                <a:solidFill>
                  <a:srgbClr val="990000"/>
                </a:solidFill>
                <a:effectLst/>
                <a:uLnTx/>
                <a:uFillTx/>
                <a:latin typeface="+mj-lt"/>
                <a:ea typeface="+mj-ea"/>
                <a:cs typeface="+mj-cs"/>
              </a:rPr>
              <a:t/>
            </a:r>
            <a:br>
              <a:rPr kumimoji="0" lang="en-IE" sz="1800" b="1" i="0" u="none" strike="noStrike" kern="1200" cap="none" spc="0" normalizeH="0" baseline="0" noProof="0" dirty="0" smtClean="0">
                <a:ln>
                  <a:noFill/>
                </a:ln>
                <a:solidFill>
                  <a:srgbClr val="990000"/>
                </a:solidFill>
                <a:effectLst/>
                <a:uLnTx/>
                <a:uFillTx/>
                <a:latin typeface="+mj-lt"/>
                <a:ea typeface="+mj-ea"/>
                <a:cs typeface="+mj-cs"/>
              </a:rPr>
            </a:br>
            <a:endParaRPr kumimoji="0" lang="en-IE" sz="1800" b="1" i="0" u="none" strike="noStrike" kern="1200" cap="none" spc="0" normalizeH="0" baseline="0" noProof="0" dirty="0">
              <a:ln>
                <a:noFill/>
              </a:ln>
              <a:solidFill>
                <a:srgbClr val="CC6600"/>
              </a:solidFill>
              <a:effectLst/>
              <a:uLnTx/>
              <a:uFillTx/>
              <a:latin typeface="+mj-lt"/>
              <a:ea typeface="+mj-ea"/>
              <a:cs typeface="+mj-cs"/>
            </a:endParaRPr>
          </a:p>
        </p:txBody>
      </p:sp>
    </p:spTree>
    <p:extLst>
      <p:ext uri="{BB962C8B-B14F-4D97-AF65-F5344CB8AC3E}">
        <p14:creationId xmlns:p14="http://schemas.microsoft.com/office/powerpoint/2010/main" xmlns="" val="402252394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1557">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1557</Template>
  <TotalTime>4189</TotalTime>
  <Words>848</Words>
  <Application>Microsoft Office PowerPoint</Application>
  <PresentationFormat>Custom</PresentationFormat>
  <Paragraphs>170</Paragraphs>
  <Slides>24</Slides>
  <Notes>2</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1557</vt:lpstr>
      <vt:lpstr>Module No 6: Building Capacity in Rural Micro-Enterprises</vt:lpstr>
      <vt:lpstr>Leadership and team working for micro enterprises</vt:lpstr>
      <vt:lpstr>Leadership and team working for micro enterprises </vt:lpstr>
      <vt:lpstr>Leadership and team working for micro enterprises </vt:lpstr>
      <vt:lpstr>Capacity</vt:lpstr>
      <vt:lpstr>Technical Capacity</vt:lpstr>
      <vt:lpstr>Personal capacity</vt:lpstr>
      <vt:lpstr>Personal Characteristics</vt:lpstr>
      <vt:lpstr>Personal Mindset</vt:lpstr>
      <vt:lpstr>Personal Entrepreneur Skills</vt:lpstr>
      <vt:lpstr>Personal Entrepreneur Skills 1-4</vt:lpstr>
      <vt:lpstr>Personal Entrepreneur Skills 5-9</vt:lpstr>
      <vt:lpstr>Personal Entrepreneur Skills 10-14</vt:lpstr>
      <vt:lpstr>Personal Entrepreneur Skills 15-17</vt:lpstr>
      <vt:lpstr>Leadership and team working for micro enterprises  </vt:lpstr>
      <vt:lpstr>What is Capacity Building?</vt:lpstr>
      <vt:lpstr>Network Capacity Analysis?</vt:lpstr>
      <vt:lpstr>Creating a Local Enterprise Strategy</vt:lpstr>
      <vt:lpstr>Entrepreneurship education</vt:lpstr>
      <vt:lpstr>Leadership and team working for micro enterprises  </vt:lpstr>
      <vt:lpstr>Entrepreneurship education</vt:lpstr>
      <vt:lpstr>See: Unit 1 Networks as a tool for capacity building</vt:lpstr>
      <vt:lpstr>Networking benefits</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Propuesta Técnica Franquicias Centroamérica</dc:title>
  <dc:creator>usuario</dc:creator>
  <cp:lastModifiedBy>irl</cp:lastModifiedBy>
  <cp:revision>329</cp:revision>
  <cp:lastPrinted>2017-05-04T12:44:09Z</cp:lastPrinted>
  <dcterms:created xsi:type="dcterms:W3CDTF">2016-01-12T16:45:47Z</dcterms:created>
  <dcterms:modified xsi:type="dcterms:W3CDTF">2017-11-02T17:01:58Z</dcterms:modified>
</cp:coreProperties>
</file>