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0"/>
  </p:notesMasterIdLst>
  <p:handoutMasterIdLst>
    <p:handoutMasterId r:id="rId21"/>
  </p:handoutMasterIdLst>
  <p:sldIdLst>
    <p:sldId id="423" r:id="rId2"/>
    <p:sldId id="396" r:id="rId3"/>
    <p:sldId id="407" r:id="rId4"/>
    <p:sldId id="380" r:id="rId5"/>
    <p:sldId id="381" r:id="rId6"/>
    <p:sldId id="409" r:id="rId7"/>
    <p:sldId id="408" r:id="rId8"/>
    <p:sldId id="410" r:id="rId9"/>
    <p:sldId id="411" r:id="rId10"/>
    <p:sldId id="412" r:id="rId11"/>
    <p:sldId id="414" r:id="rId12"/>
    <p:sldId id="415" r:id="rId13"/>
    <p:sldId id="416" r:id="rId14"/>
    <p:sldId id="417" r:id="rId15"/>
    <p:sldId id="418" r:id="rId16"/>
    <p:sldId id="419" r:id="rId17"/>
    <p:sldId id="420" r:id="rId18"/>
    <p:sldId id="394" r:id="rId19"/>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990000"/>
    <a:srgbClr val="003366"/>
    <a:srgbClr val="000066"/>
    <a:srgbClr val="CC6600"/>
    <a:srgbClr val="FFFFCC"/>
    <a:srgbClr val="FF9900"/>
    <a:srgbClr val="336600"/>
    <a:srgbClr val="333300"/>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69" d="100"/>
          <a:sy n="69" d="100"/>
        </p:scale>
        <p:origin x="-678" y="-7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15/01/2018</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15/01/2018</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pubs.surrey.ac.uk/1967/1/fulltext.pdf%20P.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lideshare.net/Alistercrowe/cooperatives-and-rural-development-a-policy-framework" TargetMode="External"/><Relationship Id="rId2" Type="http://schemas.openxmlformats.org/officeDocument/2006/relationships/hyperlink" Target="http://www.entreprises.coop/english-version/types-of-co-operatives.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Business_network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killnets.i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idamericacphp.com/w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a:t>Modulo N </a:t>
            </a:r>
            <a:r>
              <a:rPr lang="en-US" sz="2800" b="1" dirty="0">
                <a:solidFill>
                  <a:schemeClr val="tx1"/>
                </a:solidFill>
              </a:rPr>
              <a:t>6: </a:t>
            </a:r>
            <a:r>
              <a:rPr lang="en-IE" sz="2800" b="1" dirty="0" err="1">
                <a:solidFill>
                  <a:srgbClr val="336600"/>
                </a:solidFill>
              </a:rPr>
              <a:t>Costruire</a:t>
            </a:r>
            <a:r>
              <a:rPr lang="en-IE" sz="2800" b="1" dirty="0">
                <a:solidFill>
                  <a:srgbClr val="336600"/>
                </a:solidFill>
              </a:rPr>
              <a:t> </a:t>
            </a:r>
            <a:r>
              <a:rPr lang="en-IE" sz="2800" b="1" dirty="0" err="1">
                <a:solidFill>
                  <a:srgbClr val="336600"/>
                </a:solidFill>
              </a:rPr>
              <a:t>Competenze</a:t>
            </a:r>
            <a:r>
              <a:rPr lang="en-IE" sz="2800" b="1" dirty="0">
                <a:solidFill>
                  <a:srgbClr val="336600"/>
                </a:solidFill>
              </a:rPr>
              <a:t> </a:t>
            </a:r>
            <a:r>
              <a:rPr lang="en-IE" sz="2800" b="1" dirty="0" err="1">
                <a:solidFill>
                  <a:srgbClr val="336600"/>
                </a:solidFill>
              </a:rPr>
              <a:t>nelle</a:t>
            </a:r>
            <a:r>
              <a:rPr lang="en-IE" sz="2800" b="1" dirty="0">
                <a:solidFill>
                  <a:srgbClr val="336600"/>
                </a:solidFill>
              </a:rPr>
              <a:t> Micro </a:t>
            </a:r>
            <a:r>
              <a:rPr lang="en-IE" sz="2800" b="1" dirty="0" err="1">
                <a:solidFill>
                  <a:srgbClr val="336600"/>
                </a:solidFill>
              </a:rPr>
              <a:t>Imprese</a:t>
            </a:r>
            <a:r>
              <a:rPr lang="en-IE" sz="2800" b="1" dirty="0">
                <a:solidFill>
                  <a:srgbClr val="336600"/>
                </a:solidFill>
              </a:rPr>
              <a:t> </a:t>
            </a:r>
            <a:r>
              <a:rPr lang="en-IE" sz="2800" b="1" dirty="0" err="1">
                <a:solidFill>
                  <a:srgbClr val="336600"/>
                </a:solidFill>
              </a:rPr>
              <a:t>Rurali</a:t>
            </a:r>
            <a:r>
              <a:rPr lang="en-IE" sz="2800" b="1" dirty="0">
                <a:solidFill>
                  <a:srgbClr val="336600"/>
                </a:solidFill>
              </a:rPr>
              <a:t> </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US" dirty="0" err="1"/>
              <a:t>Elaborato</a:t>
            </a:r>
            <a:r>
              <a:rPr lang="en-US" dirty="0"/>
              <a:t> dal </a:t>
            </a:r>
            <a:r>
              <a:rPr lang="en-US" dirty="0" err="1"/>
              <a:t>Consorzio</a:t>
            </a:r>
            <a:r>
              <a:rPr lang="en-US" dirty="0"/>
              <a:t> di </a:t>
            </a:r>
            <a:r>
              <a:rPr lang="en-US" dirty="0" err="1"/>
              <a:t>progetto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9646-FDEE-4F96-8368-29C9B1FA7C5B}"/>
              </a:ext>
            </a:extLst>
          </p:cNvPr>
          <p:cNvSpPr>
            <a:spLocks noGrp="1"/>
          </p:cNvSpPr>
          <p:nvPr>
            <p:ph type="title"/>
          </p:nvPr>
        </p:nvSpPr>
        <p:spPr>
          <a:xfrm>
            <a:off x="600331" y="646405"/>
            <a:ext cx="10972800" cy="1395485"/>
          </a:xfrm>
        </p:spPr>
        <p:txBody>
          <a:bodyPr/>
          <a:lstStyle/>
          <a:p>
            <a:pPr algn="l"/>
            <a:br>
              <a:rPr lang="en-US" dirty="0">
                <a:solidFill>
                  <a:schemeClr val="tx1"/>
                </a:solidFill>
              </a:rPr>
            </a:br>
            <a:r>
              <a:rPr lang="en-GB" sz="3200" b="1" dirty="0">
                <a:solidFill>
                  <a:srgbClr val="C00000"/>
                </a:solidFill>
              </a:rPr>
              <a:t>In </a:t>
            </a:r>
            <a:r>
              <a:rPr lang="en-GB" sz="3200" b="1" dirty="0" err="1">
                <a:solidFill>
                  <a:srgbClr val="C00000"/>
                </a:solidFill>
              </a:rPr>
              <a:t>che</a:t>
            </a:r>
            <a:r>
              <a:rPr lang="en-GB" sz="3200" b="1" dirty="0">
                <a:solidFill>
                  <a:srgbClr val="C00000"/>
                </a:solidFill>
              </a:rPr>
              <a:t> </a:t>
            </a:r>
            <a:r>
              <a:rPr lang="en-GB" sz="3200" b="1" dirty="0" err="1">
                <a:solidFill>
                  <a:srgbClr val="C00000"/>
                </a:solidFill>
              </a:rPr>
              <a:t>modo</a:t>
            </a:r>
            <a:r>
              <a:rPr lang="en-GB" sz="3200" b="1" dirty="0">
                <a:solidFill>
                  <a:srgbClr val="C00000"/>
                </a:solidFill>
              </a:rPr>
              <a:t> le </a:t>
            </a:r>
            <a:r>
              <a:rPr lang="en-GB" sz="3200" b="1" dirty="0" err="1">
                <a:solidFill>
                  <a:srgbClr val="C00000"/>
                </a:solidFill>
              </a:rPr>
              <a:t>microimprese</a:t>
            </a:r>
            <a:r>
              <a:rPr lang="en-GB" sz="3200" b="1" dirty="0">
                <a:solidFill>
                  <a:srgbClr val="C00000"/>
                </a:solidFill>
              </a:rPr>
              <a:t> </a:t>
            </a:r>
            <a:r>
              <a:rPr lang="en-GB" sz="3200" b="1" dirty="0" err="1">
                <a:solidFill>
                  <a:srgbClr val="C00000"/>
                </a:solidFill>
              </a:rPr>
              <a:t>possono</a:t>
            </a:r>
            <a:r>
              <a:rPr lang="en-GB" sz="3200" b="1" dirty="0">
                <a:solidFill>
                  <a:srgbClr val="C00000"/>
                </a:solidFill>
              </a:rPr>
              <a:t> </a:t>
            </a:r>
            <a:r>
              <a:rPr lang="en-GB" sz="3200" b="1" dirty="0" err="1">
                <a:solidFill>
                  <a:srgbClr val="C00000"/>
                </a:solidFill>
              </a:rPr>
              <a:t>collaborare</a:t>
            </a:r>
            <a:r>
              <a:rPr lang="en-GB" sz="3200" b="1" dirty="0">
                <a:solidFill>
                  <a:srgbClr val="C00000"/>
                </a:solidFill>
              </a:rPr>
              <a:t> per </a:t>
            </a:r>
            <a:r>
              <a:rPr lang="en-GB" sz="3200" b="1" dirty="0" err="1">
                <a:solidFill>
                  <a:srgbClr val="C00000"/>
                </a:solidFill>
              </a:rPr>
              <a:t>affrontare</a:t>
            </a:r>
            <a:r>
              <a:rPr lang="en-GB" sz="3200" b="1" dirty="0">
                <a:solidFill>
                  <a:srgbClr val="C00000"/>
                </a:solidFill>
              </a:rPr>
              <a:t> le </a:t>
            </a:r>
            <a:r>
              <a:rPr lang="en-GB" sz="3200" b="1" dirty="0" err="1">
                <a:solidFill>
                  <a:srgbClr val="C00000"/>
                </a:solidFill>
              </a:rPr>
              <a:t>loro</a:t>
            </a:r>
            <a:r>
              <a:rPr lang="en-GB" sz="3200" b="1" dirty="0">
                <a:solidFill>
                  <a:srgbClr val="C00000"/>
                </a:solidFill>
              </a:rPr>
              <a:t> </a:t>
            </a:r>
            <a:r>
              <a:rPr lang="en-GB" sz="3200" b="1" dirty="0" err="1">
                <a:solidFill>
                  <a:srgbClr val="C00000"/>
                </a:solidFill>
              </a:rPr>
              <a:t>lacune</a:t>
            </a:r>
          </a:p>
        </p:txBody>
      </p:sp>
      <p:sp>
        <p:nvSpPr>
          <p:cNvPr id="3" name="Content Placeholder 2">
            <a:extLst>
              <a:ext uri="{FF2B5EF4-FFF2-40B4-BE49-F238E27FC236}">
                <a16:creationId xmlns:a16="http://schemas.microsoft.com/office/drawing/2014/main" id="{0DA2742B-E405-46F0-AB5F-AA234DD7DD67}"/>
              </a:ext>
            </a:extLst>
          </p:cNvPr>
          <p:cNvSpPr>
            <a:spLocks noGrp="1"/>
          </p:cNvSpPr>
          <p:nvPr>
            <p:ph idx="1"/>
          </p:nvPr>
        </p:nvSpPr>
        <p:spPr>
          <a:xfrm>
            <a:off x="630542" y="2136469"/>
            <a:ext cx="10972800" cy="4525963"/>
          </a:xfrm>
        </p:spPr>
        <p:txBody>
          <a:bodyPr/>
          <a:lstStyle/>
          <a:p>
            <a:r>
              <a:rPr lang="en-GB" sz="2800" dirty="0" err="1"/>
              <a:t>Trasporto</a:t>
            </a:r>
            <a:r>
              <a:rPr lang="en-GB" sz="2800" dirty="0"/>
              <a:t> e </a:t>
            </a:r>
            <a:r>
              <a:rPr lang="en-GB" sz="2800" dirty="0" err="1"/>
              <a:t>distribuzione</a:t>
            </a:r>
            <a:r>
              <a:rPr lang="en-GB" sz="2800" dirty="0"/>
              <a:t> </a:t>
            </a:r>
            <a:r>
              <a:rPr lang="en-GB" sz="2800" dirty="0" err="1"/>
              <a:t>cooperativa</a:t>
            </a:r>
            <a:r>
              <a:rPr lang="en-GB" sz="2800" dirty="0"/>
              <a:t>?</a:t>
            </a:r>
          </a:p>
          <a:p>
            <a:r>
              <a:rPr lang="en-GB" sz="2800" dirty="0"/>
              <a:t>Marketing e </a:t>
            </a:r>
            <a:r>
              <a:rPr lang="en-GB" sz="2800" dirty="0" err="1"/>
              <a:t>promozione</a:t>
            </a:r>
            <a:r>
              <a:rPr lang="en-GB" sz="2800" dirty="0"/>
              <a:t> </a:t>
            </a:r>
            <a:r>
              <a:rPr lang="en-GB" sz="2800" dirty="0" err="1"/>
              <a:t>collaborativi</a:t>
            </a:r>
            <a:r>
              <a:rPr lang="en-GB" sz="2800" dirty="0"/>
              <a:t>?</a:t>
            </a:r>
          </a:p>
          <a:p>
            <a:r>
              <a:rPr lang="en-GB" sz="2800" dirty="0" err="1"/>
              <a:t>Spazi</a:t>
            </a:r>
            <a:r>
              <a:rPr lang="en-GB" sz="2800" dirty="0"/>
              <a:t> </a:t>
            </a:r>
            <a:r>
              <a:rPr lang="en-GB" sz="2800" dirty="0" err="1"/>
              <a:t>condivisi</a:t>
            </a:r>
            <a:r>
              <a:rPr lang="en-GB" sz="2800" dirty="0"/>
              <a:t> – </a:t>
            </a:r>
            <a:r>
              <a:rPr lang="en-GB" sz="2800" dirty="0" err="1"/>
              <a:t>strutture</a:t>
            </a:r>
            <a:r>
              <a:rPr lang="en-GB" sz="2800" dirty="0"/>
              <a:t> </a:t>
            </a:r>
            <a:r>
              <a:rPr lang="en-GB" sz="2800" dirty="0" err="1"/>
              <a:t>vuote</a:t>
            </a:r>
            <a:r>
              <a:rPr lang="en-GB" sz="2800" dirty="0"/>
              <a:t> – </a:t>
            </a:r>
            <a:r>
              <a:rPr lang="en-GB" sz="2800" dirty="0" err="1"/>
              <a:t>centri</a:t>
            </a:r>
            <a:r>
              <a:rPr lang="en-GB" sz="2800" dirty="0"/>
              <a:t> aziendali</a:t>
            </a:r>
          </a:p>
          <a:p>
            <a:r>
              <a:rPr lang="en-GB" sz="2800" dirty="0"/>
              <a:t>Formazione di </a:t>
            </a:r>
            <a:r>
              <a:rPr lang="en-GB" sz="2800" dirty="0" err="1"/>
              <a:t>gruppo</a:t>
            </a:r>
            <a:endParaRPr lang="en-GB" sz="2800" dirty="0"/>
          </a:p>
          <a:p>
            <a:r>
              <a:rPr lang="en-GB" sz="2800" dirty="0" err="1"/>
              <a:t>Collaborazione</a:t>
            </a:r>
            <a:r>
              <a:rPr lang="en-GB" sz="2800" dirty="0"/>
              <a:t> </a:t>
            </a:r>
            <a:r>
              <a:rPr lang="en-GB" sz="2800" dirty="0" err="1"/>
              <a:t>tra</a:t>
            </a:r>
            <a:r>
              <a:rPr lang="en-GB" sz="2800" dirty="0"/>
              <a:t> </a:t>
            </a:r>
            <a:r>
              <a:rPr lang="en-GB" sz="2800" dirty="0" err="1"/>
              <a:t>specifici</a:t>
            </a:r>
            <a:r>
              <a:rPr lang="en-GB" sz="2800" dirty="0"/>
              <a:t> </a:t>
            </a:r>
            <a:r>
              <a:rPr lang="en-GB" sz="2800" dirty="0" err="1"/>
              <a:t>settori</a:t>
            </a:r>
            <a:r>
              <a:rPr lang="en-GB" sz="2800" dirty="0"/>
              <a:t>/networks</a:t>
            </a:r>
          </a:p>
          <a:p>
            <a:r>
              <a:rPr lang="en-GB" sz="2800" dirty="0" err="1"/>
              <a:t>Acquisto</a:t>
            </a:r>
            <a:r>
              <a:rPr lang="en-GB" sz="2800" dirty="0"/>
              <a:t> </a:t>
            </a:r>
            <a:r>
              <a:rPr lang="en-GB" sz="2800" dirty="0" err="1"/>
              <a:t>cooperativo</a:t>
            </a:r>
            <a:r>
              <a:rPr lang="en-GB" sz="2800" dirty="0"/>
              <a:t>(</a:t>
            </a:r>
            <a:r>
              <a:rPr lang="en-GB" sz="2800" dirty="0" err="1"/>
              <a:t>ridurre</a:t>
            </a:r>
            <a:r>
              <a:rPr lang="en-GB" sz="2800" dirty="0"/>
              <a:t> i </a:t>
            </a:r>
            <a:r>
              <a:rPr lang="en-GB" sz="2800" dirty="0" err="1"/>
              <a:t>costi</a:t>
            </a:r>
            <a:r>
              <a:rPr lang="en-GB" sz="2800" dirty="0"/>
              <a:t> di </a:t>
            </a:r>
            <a:r>
              <a:rPr lang="en-GB" sz="2800" dirty="0" err="1"/>
              <a:t>acquisto</a:t>
            </a:r>
            <a:r>
              <a:rPr lang="en-GB" sz="2800" dirty="0"/>
              <a:t> </a:t>
            </a:r>
            <a:r>
              <a:rPr lang="en-GB" sz="2800" dirty="0" err="1"/>
              <a:t>all’ingrosso</a:t>
            </a:r>
            <a:r>
              <a:rPr lang="en-GB" sz="2800" dirty="0"/>
              <a:t>) </a:t>
            </a:r>
          </a:p>
          <a:p>
            <a:r>
              <a:rPr lang="en-GB" sz="2800" dirty="0" err="1"/>
              <a:t>Costruire</a:t>
            </a:r>
            <a:r>
              <a:rPr lang="en-GB" sz="2800" dirty="0"/>
              <a:t> networks per </a:t>
            </a:r>
            <a:r>
              <a:rPr lang="en-GB" sz="2800" dirty="0" err="1"/>
              <a:t>supportarsi</a:t>
            </a:r>
            <a:r>
              <a:rPr lang="en-GB" sz="2800" dirty="0"/>
              <a:t> </a:t>
            </a:r>
            <a:r>
              <a:rPr lang="en-GB" sz="2800" dirty="0" err="1"/>
              <a:t>ed</a:t>
            </a:r>
            <a:r>
              <a:rPr lang="en-GB" sz="2800" dirty="0"/>
              <a:t> </a:t>
            </a:r>
            <a:r>
              <a:rPr lang="en-GB" sz="2800" dirty="0" err="1"/>
              <a:t>imparare</a:t>
            </a:r>
            <a:r>
              <a:rPr lang="en-GB" sz="2800" dirty="0"/>
              <a:t> </a:t>
            </a:r>
            <a:r>
              <a:rPr lang="en-GB" sz="2800" dirty="0" err="1"/>
              <a:t>gli</a:t>
            </a:r>
            <a:r>
              <a:rPr lang="en-GB" sz="2800" dirty="0"/>
              <a:t> </a:t>
            </a:r>
            <a:r>
              <a:rPr lang="en-GB" sz="2800" dirty="0" err="1"/>
              <a:t>uni</a:t>
            </a:r>
            <a:r>
              <a:rPr lang="en-GB" sz="2800" dirty="0"/>
              <a:t> </a:t>
            </a:r>
            <a:r>
              <a:rPr lang="en-GB" sz="2800" dirty="0" err="1"/>
              <a:t>dagli</a:t>
            </a:r>
            <a:r>
              <a:rPr lang="en-GB" sz="2800" dirty="0"/>
              <a:t> </a:t>
            </a:r>
            <a:r>
              <a:rPr lang="en-GB" sz="2800" dirty="0" err="1"/>
              <a:t>altri</a:t>
            </a:r>
            <a:endParaRPr lang="en-GB" sz="2800" dirty="0"/>
          </a:p>
          <a:p>
            <a:r>
              <a:rPr lang="en-GB" sz="2800" dirty="0"/>
              <a:t>Co-</a:t>
            </a:r>
            <a:r>
              <a:rPr lang="en-GB" sz="2800" dirty="0" err="1"/>
              <a:t>operazione</a:t>
            </a:r>
            <a:r>
              <a:rPr lang="en-GB" sz="2800" dirty="0"/>
              <a:t> per </a:t>
            </a:r>
            <a:r>
              <a:rPr lang="en-GB" sz="2800" dirty="0" err="1"/>
              <a:t>aumentare</a:t>
            </a:r>
            <a:r>
              <a:rPr lang="en-GB" sz="2800" dirty="0"/>
              <a:t> la </a:t>
            </a:r>
            <a:r>
              <a:rPr lang="en-GB" sz="2800" dirty="0" err="1"/>
              <a:t>competitività</a:t>
            </a:r>
            <a:r>
              <a:rPr lang="en-GB" sz="2800" dirty="0"/>
              <a:t> </a:t>
            </a:r>
          </a:p>
          <a:p>
            <a:endParaRPr lang="en-GB" dirty="0"/>
          </a:p>
        </p:txBody>
      </p:sp>
      <p:sp>
        <p:nvSpPr>
          <p:cNvPr id="4" name="Slide Number Placeholder 3">
            <a:extLst>
              <a:ext uri="{FF2B5EF4-FFF2-40B4-BE49-F238E27FC236}">
                <a16:creationId xmlns:a16="http://schemas.microsoft.com/office/drawing/2014/main" id="{885892D2-36AF-4CA7-BE94-B1373A422082}"/>
              </a:ext>
            </a:extLst>
          </p:cNvPr>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r>
              <a:rPr kumimoji="0" lang="en-GB" sz="3200" b="1" i="0" u="none" strike="noStrike" kern="1200" cap="none" spc="0" normalizeH="0" baseline="0" noProof="0" dirty="0">
                <a:ln>
                  <a:noFill/>
                </a:ln>
                <a:solidFill>
                  <a:srgbClr val="0B0AFD"/>
                </a:solidFill>
                <a:effectLst/>
                <a:uLnTx/>
                <a:uFillTx/>
                <a:latin typeface="+mj-lt"/>
                <a:ea typeface="+mj-ea"/>
                <a:cs typeface="+mj-cs"/>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509402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07EFC-05CA-405D-BD32-DB3D749EC84D}"/>
              </a:ext>
            </a:extLst>
          </p:cNvPr>
          <p:cNvSpPr>
            <a:spLocks noGrp="1"/>
          </p:cNvSpPr>
          <p:nvPr>
            <p:ph type="title"/>
          </p:nvPr>
        </p:nvSpPr>
        <p:spPr>
          <a:xfrm>
            <a:off x="647629" y="1024790"/>
            <a:ext cx="10972800" cy="1143000"/>
          </a:xfrm>
        </p:spPr>
        <p:txBody>
          <a:bodyPr/>
          <a:lstStyle/>
          <a:p>
            <a:pPr algn="l"/>
            <a:r>
              <a:rPr lang="en-GB" sz="3200" b="1" dirty="0" err="1">
                <a:solidFill>
                  <a:srgbClr val="C00000"/>
                </a:solidFill>
              </a:rPr>
              <a:t>Strutture</a:t>
            </a:r>
            <a:r>
              <a:rPr lang="en-GB" sz="3200" b="1" dirty="0">
                <a:solidFill>
                  <a:srgbClr val="C00000"/>
                </a:solidFill>
              </a:rPr>
              <a:t> Co-operative</a:t>
            </a:r>
          </a:p>
        </p:txBody>
      </p:sp>
      <p:sp>
        <p:nvSpPr>
          <p:cNvPr id="3" name="Content Placeholder 2">
            <a:extLst>
              <a:ext uri="{FF2B5EF4-FFF2-40B4-BE49-F238E27FC236}">
                <a16:creationId xmlns:a16="http://schemas.microsoft.com/office/drawing/2014/main" id="{3DA09169-3990-4269-8B41-00DD3B6B1920}"/>
              </a:ext>
            </a:extLst>
          </p:cNvPr>
          <p:cNvSpPr>
            <a:spLocks noGrp="1"/>
          </p:cNvSpPr>
          <p:nvPr>
            <p:ph idx="1"/>
          </p:nvPr>
        </p:nvSpPr>
        <p:spPr>
          <a:xfrm>
            <a:off x="677839" y="1963061"/>
            <a:ext cx="10972800" cy="4525963"/>
          </a:xfrm>
        </p:spPr>
        <p:txBody>
          <a:bodyPr/>
          <a:lstStyle/>
          <a:p>
            <a:r>
              <a:rPr lang="en-GB" sz="2800" dirty="0"/>
              <a:t>Il </a:t>
            </a:r>
            <a:r>
              <a:rPr lang="en-GB" sz="2800" dirty="0" err="1"/>
              <a:t>ruolo</a:t>
            </a:r>
            <a:r>
              <a:rPr lang="en-GB" sz="2800" dirty="0"/>
              <a:t> </a:t>
            </a:r>
            <a:r>
              <a:rPr lang="en-GB" sz="2800" dirty="0" err="1"/>
              <a:t>delle</a:t>
            </a:r>
            <a:r>
              <a:rPr lang="en-GB" sz="2800" dirty="0"/>
              <a:t> Co-operative </a:t>
            </a:r>
            <a:r>
              <a:rPr lang="en-GB" sz="2800" dirty="0" err="1"/>
              <a:t>nelle</a:t>
            </a:r>
            <a:r>
              <a:rPr lang="en-GB" sz="2800" dirty="0"/>
              <a:t> </a:t>
            </a:r>
            <a:r>
              <a:rPr lang="en-GB" sz="2800" dirty="0" err="1"/>
              <a:t>imprese</a:t>
            </a:r>
            <a:r>
              <a:rPr lang="en-GB" sz="2800" dirty="0"/>
              <a:t> http://study.com/academy/lesson/the-role-of-cooperatives-in-business.html</a:t>
            </a:r>
          </a:p>
          <a:p>
            <a:r>
              <a:rPr lang="en-GB" sz="2800" dirty="0"/>
              <a:t>Co-operative – Una </a:t>
            </a:r>
            <a:r>
              <a:rPr lang="en-GB" sz="2800" dirty="0" err="1"/>
              <a:t>coalizione</a:t>
            </a:r>
            <a:r>
              <a:rPr lang="en-GB" sz="2800" dirty="0"/>
              <a:t> di </a:t>
            </a:r>
            <a:r>
              <a:rPr lang="en-GB" sz="2800" dirty="0" err="1"/>
              <a:t>piccole</a:t>
            </a:r>
            <a:r>
              <a:rPr lang="en-GB" sz="2800" dirty="0"/>
              <a:t> </a:t>
            </a:r>
            <a:r>
              <a:rPr lang="en-GB" sz="2800" dirty="0" err="1"/>
              <a:t>imprese</a:t>
            </a:r>
            <a:r>
              <a:rPr lang="en-GB" sz="2800" dirty="0"/>
              <a:t> </a:t>
            </a:r>
            <a:r>
              <a:rPr lang="en-GB" sz="2800" dirty="0" err="1"/>
              <a:t>che</a:t>
            </a:r>
            <a:r>
              <a:rPr lang="en-GB" sz="2800" dirty="0"/>
              <a:t> </a:t>
            </a:r>
            <a:r>
              <a:rPr lang="en-GB" sz="2800" dirty="0" err="1"/>
              <a:t>combinano</a:t>
            </a:r>
            <a:r>
              <a:rPr lang="en-GB" sz="2800" dirty="0"/>
              <a:t>, </a:t>
            </a:r>
            <a:r>
              <a:rPr lang="en-GB" sz="2800" dirty="0" err="1"/>
              <a:t>cooridnano</a:t>
            </a:r>
            <a:r>
              <a:rPr lang="en-GB" sz="2800" dirty="0"/>
              <a:t>, a </a:t>
            </a:r>
            <a:r>
              <a:rPr lang="en-GB" sz="2800" dirty="0" err="1"/>
              <a:t>gestiscono</a:t>
            </a:r>
            <a:r>
              <a:rPr lang="en-GB" sz="2800" dirty="0"/>
              <a:t> le </a:t>
            </a:r>
            <a:r>
              <a:rPr lang="en-GB" sz="2800" dirty="0" err="1"/>
              <a:t>loro</a:t>
            </a:r>
            <a:r>
              <a:rPr lang="en-GB" sz="2800" dirty="0"/>
              <a:t> </a:t>
            </a:r>
            <a:r>
              <a:rPr lang="en-GB" sz="2800" dirty="0" err="1"/>
              <a:t>risorse</a:t>
            </a:r>
            <a:r>
              <a:rPr lang="en-GB" sz="2800" dirty="0"/>
              <a:t> </a:t>
            </a:r>
            <a:r>
              <a:rPr lang="en-GB" sz="2800" dirty="0" err="1"/>
              <a:t>collettive</a:t>
            </a:r>
            <a:r>
              <a:rPr lang="en-GB" sz="2800" dirty="0"/>
              <a:t> </a:t>
            </a:r>
            <a:r>
              <a:rPr lang="en-GB" sz="2800" u="sng" dirty="0">
                <a:hlinkClick r:id="rId2"/>
              </a:rPr>
              <a:t>http://epubs.surrey.ac.uk/1967/1/fulltext.pdf P.3</a:t>
            </a:r>
            <a:endParaRPr lang="en-GB" sz="2800" u="sng" dirty="0"/>
          </a:p>
          <a:p>
            <a:r>
              <a:rPr lang="en-GB" sz="2800" dirty="0" err="1"/>
              <a:t>Molte</a:t>
            </a:r>
            <a:r>
              <a:rPr lang="en-GB" sz="2800" dirty="0"/>
              <a:t> </a:t>
            </a:r>
            <a:r>
              <a:rPr lang="en-GB" sz="2800" dirty="0" err="1"/>
              <a:t>tipologie</a:t>
            </a:r>
            <a:r>
              <a:rPr lang="en-GB" sz="2800" dirty="0"/>
              <a:t> di co-operative come co-operative di </a:t>
            </a:r>
            <a:r>
              <a:rPr lang="en-GB" sz="2800" dirty="0" err="1"/>
              <a:t>utenti</a:t>
            </a:r>
            <a:r>
              <a:rPr lang="en-GB" sz="2800" dirty="0"/>
              <a:t>, </a:t>
            </a:r>
            <a:r>
              <a:rPr lang="en-GB" sz="2800" dirty="0" err="1"/>
              <a:t>banche</a:t>
            </a:r>
            <a:r>
              <a:rPr lang="en-GB" sz="2800" dirty="0"/>
              <a:t> co-operative, co-operative di </a:t>
            </a:r>
            <a:r>
              <a:rPr lang="en-GB" sz="2800" dirty="0" err="1"/>
              <a:t>imprese</a:t>
            </a:r>
            <a:r>
              <a:rPr lang="en-GB" sz="2800" dirty="0"/>
              <a:t>, co-operative di </a:t>
            </a:r>
            <a:r>
              <a:rPr lang="en-GB" sz="2800" dirty="0" err="1"/>
              <a:t>lavoratori</a:t>
            </a:r>
            <a:r>
              <a:rPr lang="en-GB" sz="2800" dirty="0"/>
              <a:t> (o di </a:t>
            </a:r>
            <a:r>
              <a:rPr lang="en-GB" sz="2800" dirty="0" err="1"/>
              <a:t>produttori</a:t>
            </a:r>
            <a:r>
              <a:rPr lang="en-GB" sz="2800" dirty="0"/>
              <a:t>) e </a:t>
            </a:r>
            <a:r>
              <a:rPr lang="en-GB" sz="2800" dirty="0" err="1"/>
              <a:t>società</a:t>
            </a:r>
            <a:r>
              <a:rPr lang="en-GB" sz="2800" dirty="0"/>
              <a:t> co-operative Europea. </a:t>
            </a:r>
            <a:r>
              <a:rPr lang="en-GB" sz="2800" dirty="0" err="1"/>
              <a:t>Concentrati</a:t>
            </a:r>
            <a:r>
              <a:rPr lang="en-GB" sz="2800" dirty="0"/>
              <a:t> qui </a:t>
            </a:r>
            <a:r>
              <a:rPr lang="en-GB" sz="2800" dirty="0" err="1"/>
              <a:t>sulle</a:t>
            </a:r>
            <a:r>
              <a:rPr lang="en-GB" sz="2800" dirty="0"/>
              <a:t> co-operative </a:t>
            </a:r>
            <a:r>
              <a:rPr lang="en-GB" sz="2800" dirty="0" err="1"/>
              <a:t>aziendali</a:t>
            </a:r>
          </a:p>
          <a:p>
            <a:endParaRPr lang="en-GB" sz="2800" dirty="0"/>
          </a:p>
          <a:p>
            <a:endParaRPr lang="en-GB" dirty="0"/>
          </a:p>
        </p:txBody>
      </p:sp>
      <p:sp>
        <p:nvSpPr>
          <p:cNvPr id="4" name="Slide Number Placeholder 3">
            <a:extLst>
              <a:ext uri="{FF2B5EF4-FFF2-40B4-BE49-F238E27FC236}">
                <a16:creationId xmlns:a16="http://schemas.microsoft.com/office/drawing/2014/main" id="{9B64A4D4-69A2-46EA-8D8D-BA06567FEF37}"/>
              </a:ext>
            </a:extLst>
          </p:cNvPr>
          <p:cNvSpPr>
            <a:spLocks noGrp="1"/>
          </p:cNvSpPr>
          <p:nvPr>
            <p:ph type="sldNum" sz="quarter" idx="12"/>
          </p:nvPr>
        </p:nvSpPr>
        <p:spPr/>
        <p:txBody>
          <a:bodyPr/>
          <a:lstStyle/>
          <a:p>
            <a:fld id="{A7AD32EF-B744-4512-A6AB-C39B4880BDB1}" type="slidenum">
              <a:rPr lang="es-ES" altLang="es-ES" smtClean="0"/>
              <a:pPr/>
              <a:t>11</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875376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D0026-B57A-4303-86EF-1988E9F4613C}"/>
              </a:ext>
            </a:extLst>
          </p:cNvPr>
          <p:cNvSpPr>
            <a:spLocks noGrp="1"/>
          </p:cNvSpPr>
          <p:nvPr>
            <p:ph type="title"/>
          </p:nvPr>
        </p:nvSpPr>
        <p:spPr>
          <a:xfrm>
            <a:off x="600331" y="1024790"/>
            <a:ext cx="10972800" cy="1143000"/>
          </a:xfrm>
        </p:spPr>
        <p:txBody>
          <a:bodyPr/>
          <a:lstStyle/>
          <a:p>
            <a:pPr algn="l"/>
            <a:r>
              <a:rPr lang="en-GB" sz="3200" b="1" dirty="0">
                <a:solidFill>
                  <a:srgbClr val="C00000"/>
                </a:solidFill>
              </a:rPr>
              <a:t>Co-operative aziendali </a:t>
            </a:r>
            <a:endParaRPr lang="en-GB" sz="3200" dirty="0">
              <a:solidFill>
                <a:srgbClr val="C00000"/>
              </a:solidFill>
            </a:endParaRPr>
          </a:p>
        </p:txBody>
      </p:sp>
      <p:sp>
        <p:nvSpPr>
          <p:cNvPr id="3" name="Content Placeholder 2">
            <a:extLst>
              <a:ext uri="{FF2B5EF4-FFF2-40B4-BE49-F238E27FC236}">
                <a16:creationId xmlns:a16="http://schemas.microsoft.com/office/drawing/2014/main" id="{C5B3DC2C-B1EB-4F30-B7D2-14E049A4B634}"/>
              </a:ext>
            </a:extLst>
          </p:cNvPr>
          <p:cNvSpPr>
            <a:spLocks noGrp="1"/>
          </p:cNvSpPr>
          <p:nvPr>
            <p:ph idx="1"/>
          </p:nvPr>
        </p:nvSpPr>
        <p:spPr>
          <a:xfrm>
            <a:off x="677839" y="2010359"/>
            <a:ext cx="10972800" cy="4525963"/>
          </a:xfrm>
        </p:spPr>
        <p:txBody>
          <a:bodyPr/>
          <a:lstStyle/>
          <a:p>
            <a:r>
              <a:rPr lang="en-GB" sz="2400" dirty="0"/>
              <a:t>Co-operative aziendali – i </a:t>
            </a:r>
            <a:r>
              <a:rPr lang="en-GB" sz="2400" dirty="0" err="1"/>
              <a:t>membri</a:t>
            </a:r>
            <a:r>
              <a:rPr lang="en-GB" sz="2400" dirty="0"/>
              <a:t> </a:t>
            </a:r>
            <a:r>
              <a:rPr lang="en-GB" sz="2400" dirty="0" err="1"/>
              <a:t>gestiscono</a:t>
            </a:r>
            <a:r>
              <a:rPr lang="en-GB" sz="2400" dirty="0"/>
              <a:t> le </a:t>
            </a:r>
            <a:r>
              <a:rPr lang="en-GB" sz="2400" dirty="0" err="1"/>
              <a:t>proprie</a:t>
            </a:r>
            <a:r>
              <a:rPr lang="en-GB" sz="2400" dirty="0"/>
              <a:t> </a:t>
            </a:r>
            <a:r>
              <a:rPr lang="en-GB" sz="2400" dirty="0" err="1"/>
              <a:t>attività</a:t>
            </a:r>
            <a:r>
              <a:rPr lang="en-GB" sz="2400" dirty="0"/>
              <a:t>. I </a:t>
            </a:r>
            <a:r>
              <a:rPr lang="en-GB" sz="2400" dirty="0" err="1"/>
              <a:t>principali</a:t>
            </a:r>
            <a:r>
              <a:rPr lang="en-GB" sz="2400" dirty="0"/>
              <a:t> tipi di cooperative </a:t>
            </a:r>
            <a:r>
              <a:rPr lang="en-GB" sz="2400" dirty="0" err="1"/>
              <a:t>sono</a:t>
            </a:r>
            <a:r>
              <a:rPr lang="en-GB" sz="2400" dirty="0"/>
              <a:t>:</a:t>
            </a:r>
          </a:p>
          <a:p>
            <a:pPr lvl="1"/>
            <a:r>
              <a:rPr lang="en-GB" sz="2400" dirty="0" err="1"/>
              <a:t>Cooperativre</a:t>
            </a:r>
            <a:r>
              <a:rPr lang="en-GB" sz="2400" dirty="0"/>
              <a:t> </a:t>
            </a:r>
            <a:r>
              <a:rPr lang="en-GB" sz="2400" dirty="0" err="1"/>
              <a:t>agrarie</a:t>
            </a:r>
            <a:r>
              <a:rPr lang="en-GB" sz="2400" dirty="0"/>
              <a:t> (</a:t>
            </a:r>
            <a:r>
              <a:rPr lang="en-GB" sz="2400" dirty="0" err="1"/>
              <a:t>gli</a:t>
            </a:r>
            <a:r>
              <a:rPr lang="en-GB" sz="2400" dirty="0"/>
              <a:t> </a:t>
            </a:r>
            <a:r>
              <a:rPr lang="en-GB" sz="2400" dirty="0" err="1"/>
              <a:t>agricoltori</a:t>
            </a:r>
            <a:r>
              <a:rPr lang="en-GB" sz="2400" dirty="0"/>
              <a:t> </a:t>
            </a:r>
            <a:r>
              <a:rPr lang="en-GB" sz="2400" dirty="0" err="1"/>
              <a:t>appartengono</a:t>
            </a:r>
            <a:r>
              <a:rPr lang="en-GB" sz="2400" dirty="0"/>
              <a:t> </a:t>
            </a:r>
            <a:r>
              <a:rPr lang="en-GB" sz="2400" dirty="0" err="1"/>
              <a:t>alle</a:t>
            </a:r>
            <a:r>
              <a:rPr lang="en-GB" sz="2400" dirty="0"/>
              <a:t> co-operative), </a:t>
            </a:r>
          </a:p>
          <a:p>
            <a:pPr lvl="1"/>
            <a:r>
              <a:rPr lang="en-GB" sz="2400" dirty="0"/>
              <a:t>co-operative </a:t>
            </a:r>
            <a:r>
              <a:rPr lang="en-GB" sz="2400" dirty="0" err="1"/>
              <a:t>ittiche</a:t>
            </a:r>
            <a:r>
              <a:rPr lang="en-GB" sz="2400" dirty="0"/>
              <a:t> (</a:t>
            </a:r>
            <a:r>
              <a:rPr lang="en-GB" sz="2400" dirty="0" err="1"/>
              <a:t>costituite</a:t>
            </a:r>
            <a:r>
              <a:rPr lang="en-GB" sz="2400" dirty="0"/>
              <a:t> da </a:t>
            </a:r>
            <a:r>
              <a:rPr lang="en-GB" sz="2400" dirty="0" err="1"/>
              <a:t>pescatori</a:t>
            </a:r>
            <a:r>
              <a:rPr lang="en-GB" sz="2400" dirty="0"/>
              <a:t> </a:t>
            </a:r>
            <a:r>
              <a:rPr lang="en-GB" sz="2400" dirty="0" err="1"/>
              <a:t>professionisti</a:t>
            </a:r>
            <a:r>
              <a:rPr lang="en-GB" sz="2400" dirty="0"/>
              <a:t>), </a:t>
            </a:r>
          </a:p>
          <a:p>
            <a:pPr lvl="1"/>
            <a:r>
              <a:rPr lang="en-GB" sz="2400" dirty="0"/>
              <a:t>co-operatives di </a:t>
            </a:r>
            <a:r>
              <a:rPr lang="en-GB" sz="2400" dirty="0" err="1"/>
              <a:t>titolari</a:t>
            </a:r>
            <a:r>
              <a:rPr lang="en-GB" sz="2400" dirty="0"/>
              <a:t> di </a:t>
            </a:r>
            <a:r>
              <a:rPr lang="en-GB" sz="2400" dirty="0" err="1"/>
              <a:t>piccole</a:t>
            </a:r>
            <a:r>
              <a:rPr lang="en-GB" sz="2400" dirty="0"/>
              <a:t> </a:t>
            </a:r>
            <a:r>
              <a:rPr lang="en-GB" sz="2400" dirty="0" err="1"/>
              <a:t>aziende</a:t>
            </a:r>
            <a:r>
              <a:rPr lang="en-GB" sz="2400" dirty="0"/>
              <a:t>(</a:t>
            </a:r>
            <a:r>
              <a:rPr lang="en-GB" sz="2400" dirty="0" err="1"/>
              <a:t>organizzano</a:t>
            </a:r>
            <a:r>
              <a:rPr lang="en-GB" sz="2400" dirty="0"/>
              <a:t> </a:t>
            </a:r>
            <a:r>
              <a:rPr lang="en-GB" sz="2400" dirty="0" err="1"/>
              <a:t>servizi</a:t>
            </a:r>
            <a:r>
              <a:rPr lang="en-GB" sz="2400" dirty="0"/>
              <a:t> in </a:t>
            </a:r>
            <a:r>
              <a:rPr lang="en-GB" sz="2400" dirty="0" err="1"/>
              <a:t>comune</a:t>
            </a:r>
            <a:r>
              <a:rPr lang="en-GB" sz="2400" dirty="0"/>
              <a:t>), </a:t>
            </a:r>
          </a:p>
          <a:p>
            <a:pPr lvl="1"/>
            <a:r>
              <a:rPr lang="en-GB" sz="2400" dirty="0"/>
              <a:t>co-operative di </a:t>
            </a:r>
            <a:r>
              <a:rPr lang="en-GB" sz="2400" dirty="0" err="1"/>
              <a:t>agenzie</a:t>
            </a:r>
            <a:r>
              <a:rPr lang="en-GB" sz="2400" dirty="0"/>
              <a:t> di </a:t>
            </a:r>
            <a:r>
              <a:rPr lang="en-GB" sz="2400" dirty="0" err="1"/>
              <a:t>trasporto</a:t>
            </a:r>
            <a:r>
              <a:rPr lang="en-GB" sz="2400" dirty="0"/>
              <a:t> (i </a:t>
            </a:r>
            <a:r>
              <a:rPr lang="en-GB" sz="2400" dirty="0" err="1"/>
              <a:t>membri</a:t>
            </a:r>
            <a:r>
              <a:rPr lang="en-GB" sz="2400" dirty="0"/>
              <a:t> </a:t>
            </a:r>
            <a:r>
              <a:rPr lang="en-GB" sz="2400" dirty="0" err="1"/>
              <a:t>sono</a:t>
            </a:r>
            <a:r>
              <a:rPr lang="en-GB" sz="2400" dirty="0"/>
              <a:t> </a:t>
            </a:r>
            <a:r>
              <a:rPr lang="en-GB" sz="2400" dirty="0" err="1"/>
              <a:t>lavoratori</a:t>
            </a:r>
            <a:r>
              <a:rPr lang="en-GB" sz="2400" dirty="0"/>
              <a:t> </a:t>
            </a:r>
            <a:r>
              <a:rPr lang="en-GB" sz="2400" dirty="0" err="1"/>
              <a:t>nei</a:t>
            </a:r>
            <a:r>
              <a:rPr lang="en-GB" sz="2400" dirty="0"/>
              <a:t> </a:t>
            </a:r>
            <a:r>
              <a:rPr lang="en-GB" sz="2400" dirty="0" err="1"/>
              <a:t>trasporti</a:t>
            </a:r>
            <a:r>
              <a:rPr lang="en-GB" sz="2400" dirty="0"/>
              <a:t>),</a:t>
            </a:r>
          </a:p>
          <a:p>
            <a:pPr lvl="1"/>
            <a:r>
              <a:rPr lang="en-GB" sz="2400" dirty="0"/>
              <a:t>co-operative di </a:t>
            </a:r>
            <a:r>
              <a:rPr lang="en-GB" sz="2400" dirty="0" err="1"/>
              <a:t>commercianti</a:t>
            </a:r>
            <a:r>
              <a:rPr lang="en-GB" sz="2400" dirty="0"/>
              <a:t> (</a:t>
            </a:r>
            <a:r>
              <a:rPr lang="en-GB" sz="2400" dirty="0" err="1"/>
              <a:t>proprietari</a:t>
            </a:r>
            <a:r>
              <a:rPr lang="en-GB" sz="2400" dirty="0"/>
              <a:t> di </a:t>
            </a:r>
            <a:r>
              <a:rPr lang="en-GB" sz="2400" dirty="0" err="1"/>
              <a:t>negozi</a:t>
            </a:r>
            <a:r>
              <a:rPr lang="en-GB" sz="2400" dirty="0"/>
              <a:t> </a:t>
            </a:r>
            <a:r>
              <a:rPr lang="en-GB" sz="2400" dirty="0" err="1"/>
              <a:t>indipendenti</a:t>
            </a:r>
            <a:r>
              <a:rPr lang="en-GB" sz="2400" dirty="0"/>
              <a:t> </a:t>
            </a:r>
            <a:r>
              <a:rPr lang="en-GB" sz="2400" dirty="0" err="1"/>
              <a:t>sono</a:t>
            </a:r>
            <a:r>
              <a:rPr lang="en-GB" sz="2400" dirty="0"/>
              <a:t> </a:t>
            </a:r>
            <a:r>
              <a:rPr lang="en-GB" sz="2400" dirty="0" err="1"/>
              <a:t>membri</a:t>
            </a:r>
            <a:r>
              <a:rPr lang="en-GB" sz="2400" dirty="0"/>
              <a:t> del </a:t>
            </a:r>
            <a:r>
              <a:rPr lang="en-GB" sz="2400" dirty="0" err="1"/>
              <a:t>gruppo</a:t>
            </a:r>
            <a:r>
              <a:rPr lang="en-GB" sz="2400" dirty="0"/>
              <a:t>)</a:t>
            </a:r>
          </a:p>
          <a:p>
            <a:endParaRPr lang="en-GB" dirty="0"/>
          </a:p>
        </p:txBody>
      </p:sp>
      <p:sp>
        <p:nvSpPr>
          <p:cNvPr id="4" name="Slide Number Placeholder 3">
            <a:extLst>
              <a:ext uri="{FF2B5EF4-FFF2-40B4-BE49-F238E27FC236}">
                <a16:creationId xmlns:a16="http://schemas.microsoft.com/office/drawing/2014/main" id="{D55F1724-0EDF-45BF-9F4D-AF9153D77187}"/>
              </a:ext>
            </a:extLst>
          </p:cNvPr>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141665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1DBA-C41C-432A-A9C1-2B12157B929D}"/>
              </a:ext>
            </a:extLst>
          </p:cNvPr>
          <p:cNvSpPr>
            <a:spLocks noGrp="1"/>
          </p:cNvSpPr>
          <p:nvPr>
            <p:ph type="title"/>
          </p:nvPr>
        </p:nvSpPr>
        <p:spPr>
          <a:xfrm>
            <a:off x="616097" y="1119386"/>
            <a:ext cx="10972800" cy="1143000"/>
          </a:xfrm>
        </p:spPr>
        <p:txBody>
          <a:bodyPr/>
          <a:lstStyle/>
          <a:p>
            <a:pPr algn="l"/>
            <a:r>
              <a:rPr lang="en-GB" sz="3200" b="1" dirty="0">
                <a:solidFill>
                  <a:srgbClr val="C00000"/>
                </a:solidFill>
              </a:rPr>
              <a:t>Co-operative di </a:t>
            </a:r>
            <a:r>
              <a:rPr lang="en-GB" sz="3200" b="1" dirty="0" err="1">
                <a:solidFill>
                  <a:srgbClr val="C00000"/>
                </a:solidFill>
              </a:rPr>
              <a:t>produttori</a:t>
            </a:r>
            <a:endParaRPr lang="en-GB" sz="3200" dirty="0">
              <a:solidFill>
                <a:srgbClr val="C00000"/>
              </a:solidFill>
            </a:endParaRPr>
          </a:p>
        </p:txBody>
      </p:sp>
      <p:sp>
        <p:nvSpPr>
          <p:cNvPr id="3" name="Content Placeholder 2">
            <a:extLst>
              <a:ext uri="{FF2B5EF4-FFF2-40B4-BE49-F238E27FC236}">
                <a16:creationId xmlns:a16="http://schemas.microsoft.com/office/drawing/2014/main" id="{AA8FFBDB-9853-40A6-906F-438A59685403}"/>
              </a:ext>
            </a:extLst>
          </p:cNvPr>
          <p:cNvSpPr>
            <a:spLocks noGrp="1"/>
          </p:cNvSpPr>
          <p:nvPr>
            <p:ph idx="1"/>
          </p:nvPr>
        </p:nvSpPr>
        <p:spPr>
          <a:xfrm>
            <a:off x="677839" y="2325679"/>
            <a:ext cx="10972800" cy="3948997"/>
          </a:xfrm>
        </p:spPr>
        <p:txBody>
          <a:bodyPr/>
          <a:lstStyle/>
          <a:p>
            <a:r>
              <a:rPr lang="en-GB" sz="2800" b="1" dirty="0"/>
              <a:t>Le co-operative di </a:t>
            </a:r>
            <a:r>
              <a:rPr lang="en-GB" sz="2800" b="1" dirty="0" err="1"/>
              <a:t>produttori</a:t>
            </a:r>
            <a:r>
              <a:rPr lang="en-GB" sz="2800" b="1" dirty="0"/>
              <a:t> o di </a:t>
            </a:r>
            <a:r>
              <a:rPr lang="en-GB" sz="2800" b="1" dirty="0" err="1"/>
              <a:t>lavoratori</a:t>
            </a:r>
            <a:r>
              <a:rPr lang="en-GB" sz="2800" b="1" dirty="0"/>
              <a:t> </a:t>
            </a:r>
            <a:r>
              <a:rPr lang="en-GB" sz="2800" dirty="0" err="1"/>
              <a:t>sono</a:t>
            </a:r>
            <a:r>
              <a:rPr lang="en-GB" sz="2800" dirty="0"/>
              <a:t> le sole </a:t>
            </a:r>
            <a:r>
              <a:rPr lang="en-GB" sz="2800" dirty="0" err="1"/>
              <a:t>i</a:t>
            </a:r>
            <a:r>
              <a:rPr lang="en-GB" sz="2800" dirty="0"/>
              <a:t> cui </a:t>
            </a:r>
            <a:r>
              <a:rPr lang="en-GB" sz="2800" dirty="0" err="1"/>
              <a:t>membri</a:t>
            </a:r>
            <a:r>
              <a:rPr lang="en-GB" sz="2800" dirty="0"/>
              <a:t> </a:t>
            </a:r>
            <a:r>
              <a:rPr lang="en-GB" sz="2800" dirty="0" err="1"/>
              <a:t>siano</a:t>
            </a:r>
            <a:r>
              <a:rPr lang="en-GB" sz="2800" dirty="0"/>
              <a:t> </a:t>
            </a:r>
            <a:r>
              <a:rPr lang="en-GB" sz="2800" dirty="0" err="1"/>
              <a:t>dipendenti</a:t>
            </a:r>
            <a:r>
              <a:rPr lang="en-GB" sz="2800" dirty="0"/>
              <a:t>, </a:t>
            </a:r>
            <a:r>
              <a:rPr lang="en-GB" sz="2800" dirty="0" err="1"/>
              <a:t>che</a:t>
            </a:r>
            <a:r>
              <a:rPr lang="en-GB" sz="2800" dirty="0"/>
              <a:t> </a:t>
            </a:r>
            <a:r>
              <a:rPr lang="en-GB" sz="2800" dirty="0" err="1"/>
              <a:t>sono</a:t>
            </a:r>
            <a:r>
              <a:rPr lang="en-GB" sz="2800" dirty="0"/>
              <a:t> in </a:t>
            </a:r>
            <a:r>
              <a:rPr lang="en-GB" sz="2800" dirty="0" err="1"/>
              <a:t>prevalenza</a:t>
            </a:r>
            <a:r>
              <a:rPr lang="en-GB" sz="2800" dirty="0"/>
              <a:t> </a:t>
            </a:r>
            <a:r>
              <a:rPr lang="en-GB" sz="2800" dirty="0" err="1"/>
              <a:t>azionisti</a:t>
            </a:r>
            <a:r>
              <a:rPr lang="en-GB" sz="2800" dirty="0"/>
              <a:t>. </a:t>
            </a:r>
            <a:r>
              <a:rPr lang="en-GB" sz="2800" dirty="0" err="1"/>
              <a:t>Questo</a:t>
            </a:r>
            <a:r>
              <a:rPr lang="en-GB" sz="2800" dirty="0"/>
              <a:t> </a:t>
            </a:r>
            <a:r>
              <a:rPr lang="en-GB" sz="2800" dirty="0" err="1"/>
              <a:t>gruppo</a:t>
            </a:r>
            <a:r>
              <a:rPr lang="en-GB" sz="2800" dirty="0"/>
              <a:t> </a:t>
            </a:r>
            <a:r>
              <a:rPr lang="en-GB" sz="2800" dirty="0" err="1"/>
              <a:t>comprende</a:t>
            </a:r>
            <a:r>
              <a:rPr lang="en-GB" sz="2800" dirty="0"/>
              <a:t> le co-operative di </a:t>
            </a:r>
            <a:r>
              <a:rPr lang="en-GB" sz="2800" dirty="0" err="1"/>
              <a:t>lavoratori</a:t>
            </a:r>
            <a:r>
              <a:rPr lang="en-GB" sz="2800" dirty="0"/>
              <a:t>, </a:t>
            </a:r>
            <a:r>
              <a:rPr lang="en-GB" sz="2800" dirty="0" err="1"/>
              <a:t>conosciute</a:t>
            </a:r>
            <a:r>
              <a:rPr lang="en-GB" sz="2800" dirty="0"/>
              <a:t> come </a:t>
            </a:r>
            <a:r>
              <a:rPr lang="en-GB" sz="2800" dirty="0" err="1"/>
              <a:t>Scop</a:t>
            </a:r>
            <a:r>
              <a:rPr lang="en-GB" sz="2800" dirty="0"/>
              <a:t> (Société </a:t>
            </a:r>
            <a:r>
              <a:rPr lang="en-GB" sz="2800" dirty="0" err="1"/>
              <a:t>coopérative</a:t>
            </a:r>
            <a:r>
              <a:rPr lang="en-GB" sz="2800" dirty="0"/>
              <a:t> et participative), e </a:t>
            </a:r>
            <a:r>
              <a:rPr lang="en-GB" sz="2800" dirty="0" err="1"/>
              <a:t>aziende</a:t>
            </a:r>
            <a:r>
              <a:rPr lang="en-GB" sz="2800" dirty="0"/>
              <a:t> e co-operative di </a:t>
            </a:r>
            <a:r>
              <a:rPr lang="en-GB" sz="2800" dirty="0" err="1"/>
              <a:t>impiego</a:t>
            </a:r>
            <a:r>
              <a:rPr lang="en-GB" sz="2800" dirty="0"/>
              <a:t> (</a:t>
            </a:r>
            <a:r>
              <a:rPr lang="en-GB" sz="2800" i="1" dirty="0" err="1"/>
              <a:t>coopératives</a:t>
            </a:r>
            <a:r>
              <a:rPr lang="en-GB" sz="2800" i="1" dirty="0"/>
              <a:t> </a:t>
            </a:r>
            <a:r>
              <a:rPr lang="en-GB" sz="2800" i="1" dirty="0" err="1"/>
              <a:t>d’activités</a:t>
            </a:r>
            <a:r>
              <a:rPr lang="en-GB" sz="2800" i="1" dirty="0"/>
              <a:t> et </a:t>
            </a:r>
            <a:r>
              <a:rPr lang="en-GB" sz="2800" i="1" dirty="0" err="1"/>
              <a:t>d’emploi</a:t>
            </a:r>
            <a:r>
              <a:rPr lang="en-GB" sz="2800" dirty="0"/>
              <a:t>), </a:t>
            </a:r>
            <a:r>
              <a:rPr lang="en-GB" sz="2800" dirty="0" err="1"/>
              <a:t>che</a:t>
            </a:r>
            <a:r>
              <a:rPr lang="en-GB" sz="2800" dirty="0"/>
              <a:t> </a:t>
            </a:r>
            <a:r>
              <a:rPr lang="en-GB" sz="2800" dirty="0" err="1"/>
              <a:t>supportano</a:t>
            </a:r>
            <a:r>
              <a:rPr lang="en-GB" sz="2800" dirty="0"/>
              <a:t> le start-up </a:t>
            </a:r>
            <a:r>
              <a:rPr lang="en-GB" sz="2800" dirty="0" err="1"/>
              <a:t>d’impresa</a:t>
            </a:r>
            <a:endParaRPr lang="en-GB" sz="2800" dirty="0"/>
          </a:p>
          <a:p>
            <a:endParaRPr lang="en-GB" dirty="0"/>
          </a:p>
        </p:txBody>
      </p:sp>
      <p:sp>
        <p:nvSpPr>
          <p:cNvPr id="4" name="Slide Number Placeholder 3">
            <a:extLst>
              <a:ext uri="{FF2B5EF4-FFF2-40B4-BE49-F238E27FC236}">
                <a16:creationId xmlns:a16="http://schemas.microsoft.com/office/drawing/2014/main" id="{328A3353-0DE6-4C48-AF05-843AAE4ABEFA}"/>
              </a:ext>
            </a:extLst>
          </p:cNvPr>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r>
              <a:rPr kumimoji="0" lang="en-GB" sz="3200" b="1" i="0" u="none" strike="noStrike" kern="1200" cap="none" spc="0" normalizeH="0" baseline="0" noProof="0" dirty="0">
                <a:ln>
                  <a:noFill/>
                </a:ln>
                <a:solidFill>
                  <a:srgbClr val="0B0AFD"/>
                </a:solidFill>
                <a:effectLst/>
                <a:uLnTx/>
                <a:uFillTx/>
                <a:latin typeface="+mj-lt"/>
                <a:ea typeface="+mj-ea"/>
                <a:cs typeface="+mj-cs"/>
              </a:rPr>
              <a:t> </a:t>
            </a:r>
            <a:br>
              <a:rPr lang="en-US" dirty="0">
                <a:ea typeface="+mj-ea"/>
                <a:cs typeface="+mj-cs"/>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799466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349A-CCBB-451A-934D-05EFDE8B9095}"/>
              </a:ext>
            </a:extLst>
          </p:cNvPr>
          <p:cNvSpPr>
            <a:spLocks noGrp="1"/>
          </p:cNvSpPr>
          <p:nvPr>
            <p:ph type="title"/>
          </p:nvPr>
        </p:nvSpPr>
        <p:spPr>
          <a:xfrm>
            <a:off x="663395" y="1087854"/>
            <a:ext cx="10972800" cy="1143000"/>
          </a:xfrm>
        </p:spPr>
        <p:txBody>
          <a:bodyPr/>
          <a:lstStyle/>
          <a:p>
            <a:pPr algn="l"/>
            <a:r>
              <a:rPr lang="en-GB" sz="3200" b="1" dirty="0">
                <a:solidFill>
                  <a:srgbClr val="C00000"/>
                </a:solidFill>
              </a:rPr>
              <a:t>Multi-Stakeholder Co-operative</a:t>
            </a:r>
          </a:p>
        </p:txBody>
      </p:sp>
      <p:sp>
        <p:nvSpPr>
          <p:cNvPr id="3" name="Content Placeholder 2">
            <a:extLst>
              <a:ext uri="{FF2B5EF4-FFF2-40B4-BE49-F238E27FC236}">
                <a16:creationId xmlns:a16="http://schemas.microsoft.com/office/drawing/2014/main" id="{1406D5A6-D326-4CC4-A7E5-D3A6AA6E8A6D}"/>
              </a:ext>
            </a:extLst>
          </p:cNvPr>
          <p:cNvSpPr>
            <a:spLocks noGrp="1"/>
          </p:cNvSpPr>
          <p:nvPr>
            <p:ph idx="1"/>
          </p:nvPr>
        </p:nvSpPr>
        <p:spPr>
          <a:xfrm>
            <a:off x="677839" y="2215317"/>
            <a:ext cx="10972800" cy="4525963"/>
          </a:xfrm>
        </p:spPr>
        <p:txBody>
          <a:bodyPr/>
          <a:lstStyle/>
          <a:p>
            <a:r>
              <a:rPr lang="en-GB" sz="2400" b="1" dirty="0"/>
              <a:t>Multi-stakeholder co-operative</a:t>
            </a:r>
            <a:r>
              <a:rPr lang="en-GB" sz="2400" dirty="0"/>
              <a:t> – </a:t>
            </a:r>
            <a:r>
              <a:rPr lang="en-GB" sz="2400" dirty="0" err="1"/>
              <a:t>comprendono</a:t>
            </a:r>
            <a:r>
              <a:rPr lang="en-GB" sz="2400" dirty="0"/>
              <a:t> </a:t>
            </a:r>
            <a:r>
              <a:rPr lang="en-GB" sz="2400" dirty="0" err="1"/>
              <a:t>vari</a:t>
            </a:r>
            <a:r>
              <a:rPr lang="en-GB" sz="2400" dirty="0"/>
              <a:t> stakeholders </a:t>
            </a:r>
            <a:r>
              <a:rPr lang="en-GB" sz="2400" dirty="0" err="1"/>
              <a:t>che</a:t>
            </a:r>
            <a:r>
              <a:rPr lang="en-GB" sz="2400" dirty="0"/>
              <a:t> </a:t>
            </a:r>
            <a:r>
              <a:rPr lang="en-GB" sz="2400" dirty="0" err="1"/>
              <a:t>hanno</a:t>
            </a:r>
            <a:r>
              <a:rPr lang="en-GB" sz="2400" dirty="0"/>
              <a:t> </a:t>
            </a:r>
            <a:r>
              <a:rPr lang="en-GB" sz="2400" dirty="0" err="1"/>
              <a:t>obiettivi</a:t>
            </a:r>
            <a:r>
              <a:rPr lang="en-GB" sz="2400" dirty="0"/>
              <a:t> </a:t>
            </a:r>
            <a:r>
              <a:rPr lang="en-GB" sz="2400" dirty="0" err="1"/>
              <a:t>condivisi</a:t>
            </a:r>
            <a:r>
              <a:rPr lang="en-GB" sz="2400" dirty="0"/>
              <a:t> e </a:t>
            </a:r>
            <a:r>
              <a:rPr lang="en-GB" sz="2400" dirty="0" err="1"/>
              <a:t>includono</a:t>
            </a:r>
            <a:r>
              <a:rPr lang="en-GB" sz="2400" dirty="0"/>
              <a:t> </a:t>
            </a:r>
            <a:r>
              <a:rPr lang="en-GB" sz="2400" dirty="0" err="1"/>
              <a:t>sempre</a:t>
            </a:r>
            <a:r>
              <a:rPr lang="en-GB" sz="2400" dirty="0"/>
              <a:t> </a:t>
            </a:r>
            <a:r>
              <a:rPr lang="en-GB" sz="2400" dirty="0" err="1"/>
              <a:t>gli</a:t>
            </a:r>
            <a:r>
              <a:rPr lang="en-GB" sz="2400" dirty="0"/>
              <a:t> </a:t>
            </a:r>
            <a:r>
              <a:rPr lang="en-GB" sz="2400" dirty="0" err="1"/>
              <a:t>impiegati</a:t>
            </a:r>
            <a:r>
              <a:rPr lang="en-GB" sz="2400" dirty="0"/>
              <a:t> e </a:t>
            </a:r>
            <a:r>
              <a:rPr lang="en-GB" sz="2400" dirty="0" err="1"/>
              <a:t>i</a:t>
            </a:r>
            <a:r>
              <a:rPr lang="en-GB" sz="2400" dirty="0"/>
              <a:t> </a:t>
            </a:r>
            <a:r>
              <a:rPr lang="en-GB" sz="2400" dirty="0" err="1"/>
              <a:t>clienti</a:t>
            </a:r>
            <a:r>
              <a:rPr lang="en-GB" sz="2400" dirty="0"/>
              <a:t> </a:t>
            </a:r>
            <a:r>
              <a:rPr lang="en-GB" sz="2400" dirty="0" err="1"/>
              <a:t>dell’azienda</a:t>
            </a:r>
            <a:r>
              <a:rPr lang="en-GB" sz="2400" dirty="0"/>
              <a:t>. </a:t>
            </a:r>
            <a:r>
              <a:rPr lang="en-GB" sz="2400" dirty="0" err="1"/>
              <a:t>Queste</a:t>
            </a:r>
            <a:r>
              <a:rPr lang="en-GB" sz="2400" dirty="0"/>
              <a:t> </a:t>
            </a:r>
            <a:r>
              <a:rPr lang="en-GB" sz="2400" dirty="0" err="1"/>
              <a:t>imprese</a:t>
            </a:r>
            <a:r>
              <a:rPr lang="en-GB" sz="2400" dirty="0"/>
              <a:t> </a:t>
            </a:r>
            <a:r>
              <a:rPr lang="en-GB" sz="2400" dirty="0" err="1"/>
              <a:t>sociali</a:t>
            </a:r>
            <a:r>
              <a:rPr lang="en-GB" sz="2400" dirty="0"/>
              <a:t> co-operative </a:t>
            </a:r>
            <a:r>
              <a:rPr lang="en-GB" sz="2400" dirty="0" err="1"/>
              <a:t>sono</a:t>
            </a:r>
            <a:r>
              <a:rPr lang="en-GB" sz="2400" dirty="0"/>
              <a:t> note come (Société </a:t>
            </a:r>
            <a:r>
              <a:rPr lang="en-GB" sz="2400" dirty="0" err="1"/>
              <a:t>coopérative</a:t>
            </a:r>
            <a:r>
              <a:rPr lang="en-GB" sz="2400" dirty="0"/>
              <a:t> </a:t>
            </a:r>
            <a:r>
              <a:rPr lang="en-GB" sz="2400" dirty="0" err="1"/>
              <a:t>d’intérêt</a:t>
            </a:r>
            <a:r>
              <a:rPr lang="en-GB" sz="2400" dirty="0"/>
              <a:t> </a:t>
            </a:r>
            <a:r>
              <a:rPr lang="en-GB" sz="2400" dirty="0" err="1"/>
              <a:t>collectif</a:t>
            </a:r>
            <a:r>
              <a:rPr lang="en-GB" sz="2400" dirty="0"/>
              <a:t> or community-interest co-operative).   </a:t>
            </a:r>
            <a:r>
              <a:rPr lang="en-GB" sz="2400" dirty="0">
                <a:hlinkClick r:id="rId2"/>
              </a:rPr>
              <a:t>http://www.entreprises.coop/english-version/types-of-co-operatives.html</a:t>
            </a:r>
            <a:endParaRPr lang="en-GB" sz="2400" dirty="0"/>
          </a:p>
          <a:p>
            <a:pPr lvl="0"/>
            <a:endParaRPr lang="en-GB" sz="2400" dirty="0"/>
          </a:p>
          <a:p>
            <a:pPr lvl="0"/>
            <a:r>
              <a:rPr lang="en-GB" sz="2400" dirty="0" err="1"/>
              <a:t>Maggiori</a:t>
            </a:r>
            <a:r>
              <a:rPr lang="en-GB" sz="2400" dirty="0"/>
              <a:t> </a:t>
            </a:r>
            <a:r>
              <a:rPr lang="en-GB" sz="2400" dirty="0" err="1"/>
              <a:t>informazioni</a:t>
            </a:r>
            <a:r>
              <a:rPr lang="en-GB" sz="2400" dirty="0"/>
              <a:t> </a:t>
            </a:r>
            <a:r>
              <a:rPr lang="en-GB" sz="2400" dirty="0" err="1"/>
              <a:t>su</a:t>
            </a:r>
            <a:r>
              <a:rPr lang="en-GB" sz="2400" dirty="0"/>
              <a:t> Multi-Stakeholder Co-operative  </a:t>
            </a:r>
            <a:r>
              <a:rPr lang="en-GB" sz="2400" dirty="0">
                <a:hlinkClick r:id="rId3"/>
              </a:rPr>
              <a:t>https://www.slideshare.net/Alistercrowe/cooperatives-and-rural-development-a-policy-framework</a:t>
            </a:r>
            <a:endParaRPr lang="en-GB" sz="2400" dirty="0"/>
          </a:p>
          <a:p>
            <a:endParaRPr lang="en-GB" dirty="0"/>
          </a:p>
        </p:txBody>
      </p:sp>
      <p:sp>
        <p:nvSpPr>
          <p:cNvPr id="4" name="Slide Number Placeholder 3">
            <a:extLst>
              <a:ext uri="{FF2B5EF4-FFF2-40B4-BE49-F238E27FC236}">
                <a16:creationId xmlns:a16="http://schemas.microsoft.com/office/drawing/2014/main" id="{1ADCC62B-8D64-4248-9101-3F0573DC4B24}"/>
              </a:ext>
            </a:extLst>
          </p:cNvPr>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3601014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7AD4-9CEC-4888-AC15-3E428D835962}"/>
              </a:ext>
            </a:extLst>
          </p:cNvPr>
          <p:cNvSpPr>
            <a:spLocks noGrp="1"/>
          </p:cNvSpPr>
          <p:nvPr>
            <p:ph type="title"/>
          </p:nvPr>
        </p:nvSpPr>
        <p:spPr>
          <a:xfrm>
            <a:off x="631863" y="1072088"/>
            <a:ext cx="10972800" cy="1143000"/>
          </a:xfrm>
        </p:spPr>
        <p:txBody>
          <a:bodyPr/>
          <a:lstStyle/>
          <a:p>
            <a:pPr algn="l"/>
            <a:r>
              <a:rPr lang="en-GB" sz="3200" b="1" dirty="0" err="1">
                <a:solidFill>
                  <a:srgbClr val="C00000"/>
                </a:solidFill>
              </a:rPr>
              <a:t>Reti</a:t>
            </a:r>
            <a:r>
              <a:rPr lang="en-GB" sz="3200" b="1" dirty="0">
                <a:solidFill>
                  <a:srgbClr val="C00000"/>
                </a:solidFill>
              </a:rPr>
              <a:t> </a:t>
            </a:r>
            <a:r>
              <a:rPr lang="en-GB" sz="3200" b="1" dirty="0" err="1">
                <a:solidFill>
                  <a:srgbClr val="C00000"/>
                </a:solidFill>
              </a:rPr>
              <a:t>d’impresa</a:t>
            </a:r>
            <a:endParaRPr lang="en-GB" sz="3200" b="1" dirty="0">
              <a:solidFill>
                <a:srgbClr val="C00000"/>
              </a:solidFill>
            </a:endParaRPr>
          </a:p>
        </p:txBody>
      </p:sp>
      <p:sp>
        <p:nvSpPr>
          <p:cNvPr id="3" name="Content Placeholder 2">
            <a:extLst>
              <a:ext uri="{FF2B5EF4-FFF2-40B4-BE49-F238E27FC236}">
                <a16:creationId xmlns:a16="http://schemas.microsoft.com/office/drawing/2014/main" id="{57ED081C-235F-447C-A251-CFEF9D22D9B5}"/>
              </a:ext>
            </a:extLst>
          </p:cNvPr>
          <p:cNvSpPr>
            <a:spLocks noGrp="1"/>
          </p:cNvSpPr>
          <p:nvPr>
            <p:ph idx="1"/>
          </p:nvPr>
        </p:nvSpPr>
        <p:spPr>
          <a:xfrm>
            <a:off x="677839" y="2262615"/>
            <a:ext cx="10972800" cy="4525963"/>
          </a:xfrm>
        </p:spPr>
        <p:txBody>
          <a:bodyPr/>
          <a:lstStyle/>
          <a:p>
            <a:r>
              <a:rPr lang="en-GB" sz="2800" dirty="0"/>
              <a:t>Un </a:t>
            </a:r>
            <a:r>
              <a:rPr lang="en-GB" sz="2800" b="1" dirty="0" err="1"/>
              <a:t>Rete</a:t>
            </a:r>
            <a:r>
              <a:rPr lang="en-GB" sz="2800" b="1" dirty="0"/>
              <a:t> </a:t>
            </a:r>
            <a:r>
              <a:rPr lang="en-GB" sz="2800" b="1" dirty="0" err="1"/>
              <a:t>d’Impresa</a:t>
            </a:r>
            <a:r>
              <a:rPr lang="en-GB" sz="2800" b="1" dirty="0"/>
              <a:t> </a:t>
            </a:r>
            <a:r>
              <a:rPr lang="en-GB" sz="2800" dirty="0"/>
              <a:t>è </a:t>
            </a:r>
            <a:r>
              <a:rPr lang="en-GB" sz="2800" dirty="0" err="1"/>
              <a:t>una</a:t>
            </a:r>
            <a:r>
              <a:rPr lang="en-GB" sz="2800" dirty="0"/>
              <a:t> </a:t>
            </a:r>
            <a:r>
              <a:rPr lang="en-GB" sz="2800" dirty="0" err="1"/>
              <a:t>rete</a:t>
            </a:r>
            <a:r>
              <a:rPr lang="en-GB" sz="2800" dirty="0"/>
              <a:t> </a:t>
            </a:r>
            <a:r>
              <a:rPr lang="en-GB" sz="2800" dirty="0" err="1"/>
              <a:t>complessa</a:t>
            </a:r>
            <a:r>
              <a:rPr lang="en-GB" sz="2800" dirty="0"/>
              <a:t> di </a:t>
            </a:r>
            <a:r>
              <a:rPr lang="en-GB" sz="2800" dirty="0" err="1"/>
              <a:t>aziende</a:t>
            </a:r>
            <a:r>
              <a:rPr lang="en-GB" sz="2800" dirty="0"/>
              <a:t>, </a:t>
            </a:r>
            <a:r>
              <a:rPr lang="en-GB" sz="2800" dirty="0" err="1"/>
              <a:t>che</a:t>
            </a:r>
            <a:r>
              <a:rPr lang="en-GB" sz="2800" dirty="0"/>
              <a:t> </a:t>
            </a:r>
            <a:r>
              <a:rPr lang="en-GB" sz="2800" dirty="0" err="1"/>
              <a:t>lavorano</a:t>
            </a:r>
            <a:r>
              <a:rPr lang="en-GB" sz="2800" dirty="0"/>
              <a:t> </a:t>
            </a:r>
            <a:r>
              <a:rPr lang="en-GB" sz="2800" dirty="0" err="1"/>
              <a:t>insieme</a:t>
            </a:r>
            <a:r>
              <a:rPr lang="en-GB" sz="2800" dirty="0"/>
              <a:t> per </a:t>
            </a:r>
            <a:r>
              <a:rPr lang="en-GB" sz="2800" dirty="0" err="1"/>
              <a:t>raggiungere</a:t>
            </a:r>
            <a:r>
              <a:rPr lang="en-GB" sz="2800" dirty="0"/>
              <a:t> </a:t>
            </a:r>
            <a:r>
              <a:rPr lang="en-GB" sz="2800" dirty="0" err="1"/>
              <a:t>determinati</a:t>
            </a:r>
            <a:r>
              <a:rPr lang="en-GB" sz="2800" dirty="0"/>
              <a:t> </a:t>
            </a:r>
            <a:r>
              <a:rPr lang="en-GB" sz="2800" dirty="0" err="1"/>
              <a:t>obiettivi</a:t>
            </a:r>
            <a:endParaRPr lang="en-GB" sz="2800" dirty="0"/>
          </a:p>
          <a:p>
            <a:endParaRPr lang="en-GB" sz="2800" dirty="0"/>
          </a:p>
          <a:p>
            <a:r>
              <a:rPr lang="en-GB" sz="2800" b="1" dirty="0"/>
              <a:t>Il Networking</a:t>
            </a:r>
            <a:r>
              <a:rPr lang="en-GB" sz="2800" dirty="0"/>
              <a:t> </a:t>
            </a:r>
            <a:r>
              <a:rPr lang="it-IT" sz="2800" dirty="0"/>
              <a:t>è la cooperazione tra le imprese per trarre vantaggio dalla loro complementarietà, sfruttare nuovi mercati, integrare le attività o mettere in comune risorse o conoscenze per realizzare economie di scala o affrontare problemi comuni.</a:t>
            </a:r>
            <a:r>
              <a:rPr lang="en-GB" sz="2800" dirty="0"/>
              <a:t>(Berkley and Henry -2007:315)</a:t>
            </a:r>
          </a:p>
          <a:p>
            <a:endParaRPr lang="en-GB" dirty="0"/>
          </a:p>
        </p:txBody>
      </p:sp>
      <p:sp>
        <p:nvSpPr>
          <p:cNvPr id="4" name="Slide Number Placeholder 3">
            <a:extLst>
              <a:ext uri="{FF2B5EF4-FFF2-40B4-BE49-F238E27FC236}">
                <a16:creationId xmlns:a16="http://schemas.microsoft.com/office/drawing/2014/main" id="{E23A056F-501E-45DD-861C-C9CDB8EC24FC}"/>
              </a:ext>
            </a:extLst>
          </p:cNvPr>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4052290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77ABD-E2DF-4D86-BD54-BA734B5C02CE}"/>
              </a:ext>
            </a:extLst>
          </p:cNvPr>
          <p:cNvSpPr>
            <a:spLocks noGrp="1"/>
          </p:cNvSpPr>
          <p:nvPr>
            <p:ph type="title"/>
          </p:nvPr>
        </p:nvSpPr>
        <p:spPr>
          <a:xfrm>
            <a:off x="600331" y="1135152"/>
            <a:ext cx="10972800" cy="1143000"/>
          </a:xfrm>
        </p:spPr>
        <p:txBody>
          <a:bodyPr/>
          <a:lstStyle/>
          <a:p>
            <a:pPr algn="l"/>
            <a:r>
              <a:rPr lang="en-GB" sz="3200" b="1" dirty="0">
                <a:solidFill>
                  <a:srgbClr val="C00000"/>
                </a:solidFill>
              </a:rPr>
              <a:t>Networking </a:t>
            </a:r>
            <a:r>
              <a:rPr lang="en-GB" sz="3200" b="1" dirty="0" err="1">
                <a:solidFill>
                  <a:srgbClr val="C00000"/>
                </a:solidFill>
              </a:rPr>
              <a:t>Aziendale</a:t>
            </a:r>
            <a:endParaRPr lang="en-GB" sz="3200" b="1" dirty="0">
              <a:solidFill>
                <a:srgbClr val="C00000"/>
              </a:solidFill>
            </a:endParaRPr>
          </a:p>
        </p:txBody>
      </p:sp>
      <p:sp>
        <p:nvSpPr>
          <p:cNvPr id="3" name="Content Placeholder 2">
            <a:extLst>
              <a:ext uri="{FF2B5EF4-FFF2-40B4-BE49-F238E27FC236}">
                <a16:creationId xmlns:a16="http://schemas.microsoft.com/office/drawing/2014/main" id="{62ECA8EB-9DE5-47F1-B10B-D91C9AC0538C}"/>
              </a:ext>
            </a:extLst>
          </p:cNvPr>
          <p:cNvSpPr>
            <a:spLocks noGrp="1"/>
          </p:cNvSpPr>
          <p:nvPr>
            <p:ph idx="1"/>
          </p:nvPr>
        </p:nvSpPr>
        <p:spPr>
          <a:xfrm>
            <a:off x="677839" y="2436041"/>
            <a:ext cx="10972800" cy="4012059"/>
          </a:xfrm>
        </p:spPr>
        <p:txBody>
          <a:bodyPr/>
          <a:lstStyle/>
          <a:p>
            <a:r>
              <a:rPr lang="it" sz="2400" b="1" dirty="0">
                <a:latin typeface="Century Gothic"/>
              </a:rPr>
              <a:t>IL Business Networking</a:t>
            </a:r>
            <a:r>
              <a:rPr lang="it" sz="2400" dirty="0">
                <a:latin typeface="Century Gothic"/>
              </a:rPr>
              <a:t> è un'attività aziendale socioeconomica attraverso la quale gli uomini d'affari e gli imprenditori si incontrano per formare relazioni aziendali e per riconoscere, creare o agire in base alle opportunità commerciali, condividere informazioni e cercare potenziali partner per le imprese.</a:t>
            </a:r>
            <a:r>
              <a:rPr lang="en-GB" sz="2400" dirty="0"/>
              <a:t> (</a:t>
            </a:r>
            <a:r>
              <a:rPr lang="en-GB" sz="2400" dirty="0">
                <a:hlinkClick r:id="rId2"/>
              </a:rPr>
              <a:t>https://en.wikipedia.org/wiki/Business_networking</a:t>
            </a:r>
            <a:r>
              <a:rPr lang="en-GB" sz="2400" dirty="0"/>
              <a:t>)</a:t>
            </a:r>
          </a:p>
          <a:p>
            <a:endParaRPr lang="en-GB" sz="2400" dirty="0"/>
          </a:p>
          <a:p>
            <a:r>
              <a:rPr lang="en-GB" sz="2400" b="1" dirty="0"/>
              <a:t>Consigli per un networking </a:t>
            </a:r>
            <a:r>
              <a:rPr lang="en-GB" sz="2400" b="1" dirty="0" err="1"/>
              <a:t>aziendale</a:t>
            </a:r>
            <a:r>
              <a:rPr lang="en-GB" sz="2400" b="1" dirty="0"/>
              <a:t> di </a:t>
            </a:r>
            <a:r>
              <a:rPr lang="en-GB" sz="2400" b="1" dirty="0" err="1"/>
              <a:t>successo</a:t>
            </a:r>
            <a:r>
              <a:rPr lang="en-GB" sz="2400" b="1" dirty="0"/>
              <a:t>  </a:t>
            </a:r>
            <a:r>
              <a:rPr lang="en-GB" sz="2400" dirty="0"/>
              <a:t>https://www.forbes.com/sites/susanrittscher/2012/05/31/six-keys-to-successful-networking-for-entrepreneurs/#14ae2cb2580b</a:t>
            </a:r>
          </a:p>
          <a:p>
            <a:endParaRPr lang="en-GB" dirty="0"/>
          </a:p>
        </p:txBody>
      </p:sp>
      <p:sp>
        <p:nvSpPr>
          <p:cNvPr id="4" name="Slide Number Placeholder 3">
            <a:extLst>
              <a:ext uri="{FF2B5EF4-FFF2-40B4-BE49-F238E27FC236}">
                <a16:creationId xmlns:a16="http://schemas.microsoft.com/office/drawing/2014/main" id="{F6DFBD83-1309-4FBC-ADA0-6DE0F10298C9}"/>
              </a:ext>
            </a:extLst>
          </p:cNvPr>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r>
              <a:rPr kumimoji="0" lang="en-GB" sz="3200" b="1" i="0" u="none" strike="noStrike" kern="1200" cap="none" spc="0" normalizeH="0" baseline="0" noProof="0" dirty="0">
                <a:ln>
                  <a:noFill/>
                </a:ln>
                <a:solidFill>
                  <a:srgbClr val="0B0AFD"/>
                </a:solidFill>
                <a:effectLst/>
                <a:uLnTx/>
                <a:uFillTx/>
                <a:latin typeface="+mj-lt"/>
                <a:ea typeface="+mj-ea"/>
                <a:cs typeface="+mj-cs"/>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425316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66C0-0E6B-49A3-89E2-DEC5C8F9CE5F}"/>
              </a:ext>
            </a:extLst>
          </p:cNvPr>
          <p:cNvSpPr>
            <a:spLocks noGrp="1"/>
          </p:cNvSpPr>
          <p:nvPr>
            <p:ph type="title"/>
          </p:nvPr>
        </p:nvSpPr>
        <p:spPr>
          <a:xfrm>
            <a:off x="679161" y="1119386"/>
            <a:ext cx="10972800" cy="1143000"/>
          </a:xfrm>
        </p:spPr>
        <p:txBody>
          <a:bodyPr/>
          <a:lstStyle/>
          <a:p>
            <a:pPr algn="l"/>
            <a:r>
              <a:rPr lang="en-GB" sz="3200" b="1" dirty="0">
                <a:solidFill>
                  <a:srgbClr val="C00000"/>
                </a:solidFill>
              </a:rPr>
              <a:t>Training Networks</a:t>
            </a:r>
          </a:p>
        </p:txBody>
      </p:sp>
      <p:sp>
        <p:nvSpPr>
          <p:cNvPr id="3" name="Content Placeholder 2">
            <a:extLst>
              <a:ext uri="{FF2B5EF4-FFF2-40B4-BE49-F238E27FC236}">
                <a16:creationId xmlns:a16="http://schemas.microsoft.com/office/drawing/2014/main" id="{270B98D1-B91F-4E3C-A183-5FB137567B51}"/>
              </a:ext>
            </a:extLst>
          </p:cNvPr>
          <p:cNvSpPr>
            <a:spLocks noGrp="1"/>
          </p:cNvSpPr>
          <p:nvPr>
            <p:ph idx="1"/>
          </p:nvPr>
        </p:nvSpPr>
        <p:spPr>
          <a:xfrm>
            <a:off x="677839" y="2420275"/>
            <a:ext cx="10972800" cy="4027825"/>
          </a:xfrm>
        </p:spPr>
        <p:txBody>
          <a:bodyPr/>
          <a:lstStyle/>
          <a:p>
            <a:r>
              <a:rPr lang="en-GB" sz="2800" dirty="0"/>
              <a:t>I training networks </a:t>
            </a:r>
            <a:r>
              <a:rPr lang="it" sz="2800" dirty="0">
                <a:latin typeface="Century Gothic"/>
              </a:rPr>
              <a:t>sono gruppi di imprese del settore privato, nello stesso settore e / o regione che si sono riuniti per svolgere attività di formazione che potrebbe non essere possibile svolgere da soli</a:t>
            </a:r>
            <a:endParaRPr lang="en-GB" sz="2800" dirty="0">
              <a:latin typeface="Century Gothic"/>
            </a:endParaRPr>
          </a:p>
          <a:p>
            <a:r>
              <a:rPr lang="it" sz="2800" dirty="0">
                <a:latin typeface="Consolas"/>
              </a:rPr>
              <a:t>L</a:t>
            </a:r>
            <a:r>
              <a:rPr lang="it" sz="2800" dirty="0">
                <a:latin typeface="Century Gothic"/>
              </a:rPr>
              <a:t>e aziende associate e i loro dipendenti sono direttamente coinvolti nell'identificazione, progettazione, consegna e valutazione della formazione</a:t>
            </a:r>
          </a:p>
          <a:p>
            <a:r>
              <a:rPr lang="en-GB" sz="2800" dirty="0"/>
              <a:t>Training Network model – </a:t>
            </a:r>
            <a:r>
              <a:rPr lang="en-GB" sz="2800" dirty="0">
                <a:hlinkClick r:id="rId2"/>
              </a:rPr>
              <a:t>www.skillnets.ie</a:t>
            </a:r>
            <a:r>
              <a:rPr lang="en-GB" sz="2800" dirty="0"/>
              <a:t> </a:t>
            </a:r>
          </a:p>
          <a:p>
            <a:endParaRPr lang="en-GB" dirty="0"/>
          </a:p>
        </p:txBody>
      </p:sp>
      <p:sp>
        <p:nvSpPr>
          <p:cNvPr id="4" name="Slide Number Placeholder 3">
            <a:extLst>
              <a:ext uri="{FF2B5EF4-FFF2-40B4-BE49-F238E27FC236}">
                <a16:creationId xmlns:a16="http://schemas.microsoft.com/office/drawing/2014/main" id="{1F7A1F07-6C2E-4E3C-A2DA-BC4700D35D93}"/>
              </a:ext>
            </a:extLst>
          </p:cNvPr>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880871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Grazie per </a:t>
            </a:r>
            <a:r>
              <a:rPr lang="en-US" altLang="es-ES" sz="4800" b="1" dirty="0" err="1">
                <a:solidFill>
                  <a:srgbClr val="990000"/>
                </a:solidFill>
              </a:rPr>
              <a:t>l'attenzione</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Fine del Modulo</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err="1">
                <a:solidFill>
                  <a:srgbClr val="0B0AFD"/>
                </a:solidFill>
              </a:rPr>
              <a:t>Strategie</a:t>
            </a:r>
            <a:r>
              <a:rPr lang="en-GB" sz="3200" b="1" dirty="0">
                <a:solidFill>
                  <a:srgbClr val="0B0AFD"/>
                </a:solidFill>
              </a:rPr>
              <a:t> per la Co-</a:t>
            </a:r>
            <a:r>
              <a:rPr lang="en-GB" sz="3200" b="1" dirty="0" err="1">
                <a:solidFill>
                  <a:srgbClr val="0B0AFD"/>
                </a:solidFill>
              </a:rPr>
              <a:t>operazione</a:t>
            </a:r>
            <a:r>
              <a:rPr lang="en-GB" sz="3200" b="1" dirty="0">
                <a:solidFill>
                  <a:srgbClr val="0B0AFD"/>
                </a:solidFill>
              </a:rPr>
              <a:t> di </a:t>
            </a:r>
            <a:r>
              <a:rPr lang="en-GB" sz="3200" b="1" dirty="0" err="1">
                <a:solidFill>
                  <a:srgbClr val="0B0AFD"/>
                </a:solidFill>
              </a:rPr>
              <a:t>Imprese</a:t>
            </a:r>
            <a:r>
              <a:rPr lang="en-GB" sz="3200" b="1" dirty="0">
                <a:solidFill>
                  <a:srgbClr val="0B0AFD"/>
                </a:solidFill>
              </a:rPr>
              <a:t>  </a:t>
            </a:r>
            <a:br>
              <a:rPr lang="en-US" dirty="0">
                <a:solidFill>
                  <a:schemeClr val="tx1"/>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054347728"/>
              </p:ext>
            </p:extLst>
          </p:nvPr>
        </p:nvGraphicFramePr>
        <p:xfrm>
          <a:off x="780288" y="2356207"/>
          <a:ext cx="10338816" cy="3856452"/>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8500">
                <a:tc>
                  <a:txBody>
                    <a:bodyPr/>
                    <a:lstStyle/>
                    <a:p>
                      <a:pPr algn="ctr"/>
                      <a:r>
                        <a:rPr lang="en-IE" sz="2400" b="1" dirty="0" err="1">
                          <a:solidFill>
                            <a:schemeClr val="tx1"/>
                          </a:solidFill>
                        </a:rPr>
                        <a:t>Quante</a:t>
                      </a:r>
                      <a:r>
                        <a:rPr lang="en-IE" sz="2400" b="1" baseline="0" dirty="0">
                          <a:solidFill>
                            <a:schemeClr val="tx1"/>
                          </a:solidFill>
                        </a:rPr>
                        <a:t> </a:t>
                      </a:r>
                      <a:r>
                        <a:rPr lang="en-IE" sz="2400" b="1" dirty="0">
                          <a:solidFill>
                            <a:schemeClr val="tx1"/>
                          </a:solidFill>
                        </a:rPr>
                        <a:t>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a:solidFill>
                            <a:schemeClr val="tx1"/>
                          </a:solidFill>
                          <a:latin typeface="+mn-lt"/>
                          <a:ea typeface="+mn-ea"/>
                          <a:cs typeface="+mn-cs"/>
                        </a:rPr>
                        <a:t>18</a:t>
                      </a:r>
                      <a:r>
                        <a:rPr lang="en-IE" sz="2400" b="1" dirty="0">
                          <a:solidFill>
                            <a:srgbClr val="336600"/>
                          </a:solidFill>
                        </a:rPr>
                        <a:t> </a:t>
                      </a:r>
                      <a:r>
                        <a:rPr lang="en-IE" sz="2400" b="1" dirty="0">
                          <a:solidFill>
                            <a:schemeClr val="tx1"/>
                          </a:solidFill>
                        </a:rPr>
                        <a:t>slides in </a:t>
                      </a:r>
                      <a:r>
                        <a:rPr lang="en-IE" sz="2400" b="1" dirty="0" err="1">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err="1">
                          <a:solidFill>
                            <a:schemeClr val="tx1"/>
                          </a:solidFill>
                        </a:rPr>
                        <a:t>Quanto</a:t>
                      </a:r>
                      <a:r>
                        <a:rPr lang="en-IE" sz="2400" b="1" baseline="0" dirty="0">
                          <a:solidFill>
                            <a:schemeClr val="tx1"/>
                          </a:solidFill>
                        </a:rPr>
                        <a:t> tempo è </a:t>
                      </a:r>
                      <a:r>
                        <a:rPr lang="en-IE" sz="2400" b="1" baseline="0" dirty="0" err="1">
                          <a:solidFill>
                            <a:schemeClr val="tx1"/>
                          </a:solidFill>
                        </a:rPr>
                        <a:t>necessario</a:t>
                      </a:r>
                      <a:r>
                        <a:rPr lang="en-IE" sz="2400" b="1" baseline="0" dirty="0">
                          <a:solidFill>
                            <a:schemeClr val="tx1"/>
                          </a:solidFill>
                        </a:rPr>
                        <a:t> </a:t>
                      </a:r>
                      <a:r>
                        <a:rPr lang="en-IE" sz="2400" b="1" baseline="0" dirty="0" err="1">
                          <a:solidFill>
                            <a:schemeClr val="tx1"/>
                          </a:solidFill>
                        </a:rPr>
                        <a:t>alla</a:t>
                      </a:r>
                      <a:r>
                        <a:rPr lang="en-IE" sz="2400" b="1" baseline="0" dirty="0">
                          <a:solidFill>
                            <a:schemeClr val="tx1"/>
                          </a:solidFill>
                        </a:rPr>
                        <a:t> </a:t>
                      </a:r>
                      <a:r>
                        <a:rPr lang="en-IE" sz="2400" b="1" baseline="0" dirty="0" err="1">
                          <a:solidFill>
                            <a:schemeClr val="tx1"/>
                          </a:solidFill>
                        </a:rPr>
                        <a:t>lettura</a:t>
                      </a:r>
                      <a:r>
                        <a:rPr lang="en-IE" sz="2400" b="1" baseline="0" dirty="0">
                          <a:solidFill>
                            <a:schemeClr val="tx1"/>
                          </a:solidFill>
                        </a:rPr>
                        <a:t> e </a:t>
                      </a:r>
                      <a:r>
                        <a:rPr lang="en-IE" sz="2400" b="1" baseline="0" dirty="0" err="1">
                          <a:solidFill>
                            <a:schemeClr val="tx1"/>
                          </a:solidFill>
                        </a:rPr>
                        <a:t>all’ascolto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chemeClr val="tx1"/>
                          </a:solidFill>
                          <a:latin typeface="+mn-lt"/>
                          <a:ea typeface="+mn-ea"/>
                          <a:cs typeface="+mn-cs"/>
                        </a:rPr>
                        <a:t>12 </a:t>
                      </a:r>
                      <a:r>
                        <a:rPr lang="en-IE" sz="2400" b="1" dirty="0" err="1"/>
                        <a:t>minuti</a:t>
                      </a:r>
                      <a:r>
                        <a:rPr lang="en-IE" sz="2400" b="1" dirty="0"/>
                        <a:t> (</a:t>
                      </a:r>
                      <a:r>
                        <a:rPr lang="en-IE" sz="2400" b="1" dirty="0" err="1"/>
                        <a:t>escluso</a:t>
                      </a:r>
                      <a:r>
                        <a:rPr lang="en-IE" sz="2400" b="1" baseline="0" dirty="0"/>
                        <a:t> </a:t>
                      </a:r>
                      <a:r>
                        <a:rPr lang="en-IE" sz="2400" b="1" baseline="0" dirty="0" err="1"/>
                        <a:t>l’approfondimento</a:t>
                      </a:r>
                      <a:r>
                        <a:rPr lang="en-IE" sz="2400" b="1" baseline="0" dirty="0"/>
                        <a:t> </a:t>
                      </a:r>
                      <a:r>
                        <a:rPr lang="en-IE" sz="2400" b="1" baseline="0" dirty="0" err="1"/>
                        <a:t>dei</a:t>
                      </a:r>
                      <a:r>
                        <a:rPr lang="en-IE" sz="2400" b="1" baseline="0" dirty="0"/>
                        <a:t> links </a:t>
                      </a:r>
                      <a:r>
                        <a:rPr lang="en-IE" sz="2400" b="1" baseline="0" dirty="0" err="1"/>
                        <a:t>contenuti</a:t>
                      </a:r>
                      <a:r>
                        <a:rPr lang="en-IE" sz="2400" b="1" baseline="0" dirty="0"/>
                        <a:t> </a:t>
                      </a:r>
                      <a:r>
                        <a:rPr lang="en-IE" sz="2400" b="1" baseline="0" dirty="0" err="1"/>
                        <a:t>all’interno</a:t>
                      </a:r>
                      <a:r>
                        <a:rPr lang="en-IE" sz="2400" b="1" baseline="0" dirty="0"/>
                        <a:t> </a:t>
                      </a:r>
                      <a:r>
                        <a:rPr lang="en-IE" sz="2400" b="1" baseline="0" dirty="0" err="1"/>
                        <a:t>delle</a:t>
                      </a:r>
                      <a:r>
                        <a:rPr lang="en-IE" sz="2400" b="1" baseline="0" dirty="0"/>
                        <a:t> slides</a:t>
                      </a:r>
                      <a:r>
                        <a:rPr lang="en-IE" sz="2400" b="1" dirty="0"/>
                        <a:t>)</a:t>
                      </a: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err="1">
                          <a:solidFill>
                            <a:schemeClr val="tx1"/>
                          </a:solidFill>
                        </a:rPr>
                        <a:t>Qual’è</a:t>
                      </a:r>
                      <a:r>
                        <a:rPr lang="en-IE" sz="2400" b="1" dirty="0">
                          <a:solidFill>
                            <a:schemeClr val="tx1"/>
                          </a:solidFill>
                        </a:rPr>
                        <a:t> </a:t>
                      </a:r>
                      <a:r>
                        <a:rPr lang="en-IE" sz="2400" b="1" dirty="0" err="1">
                          <a:solidFill>
                            <a:schemeClr val="tx1"/>
                          </a:solidFill>
                        </a:rPr>
                        <a:t>il</a:t>
                      </a:r>
                      <a:r>
                        <a:rPr lang="en-IE" sz="2400" b="1" dirty="0">
                          <a:solidFill>
                            <a:schemeClr val="tx1"/>
                          </a:solidFill>
                        </a:rPr>
                        <a:t> </a:t>
                      </a:r>
                      <a:r>
                        <a:rPr lang="en-IE" sz="2400" b="1" dirty="0" err="1">
                          <a:solidFill>
                            <a:schemeClr val="tx1"/>
                          </a:solidFill>
                        </a:rPr>
                        <a:t>beneficio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a:solidFill>
                            <a:schemeClr val="tx1"/>
                          </a:solidFill>
                        </a:rPr>
                        <a:t>Vedi</a:t>
                      </a:r>
                      <a:r>
                        <a:rPr lang="en-IE" sz="2400" b="1" dirty="0">
                          <a:solidFill>
                            <a:schemeClr val="tx1"/>
                          </a:solidFill>
                        </a:rPr>
                        <a:t> </a:t>
                      </a:r>
                      <a:r>
                        <a:rPr lang="en-IE" sz="2400" b="1" dirty="0" err="1">
                          <a:solidFill>
                            <a:schemeClr val="tx1"/>
                          </a:solidFill>
                        </a:rPr>
                        <a:t>obiettivi</a:t>
                      </a:r>
                      <a:r>
                        <a:rPr lang="en-IE" sz="2400" b="1" dirty="0">
                          <a:solidFill>
                            <a:schemeClr val="tx1"/>
                          </a:solidFill>
                        </a:rPr>
                        <a:t> e </a:t>
                      </a:r>
                      <a:r>
                        <a:rPr lang="en-IE" sz="2400" b="1" dirty="0" err="1">
                          <a:solidFill>
                            <a:schemeClr val="tx1"/>
                          </a:solidFill>
                        </a:rPr>
                        <a:t>risultati</a:t>
                      </a:r>
                      <a:r>
                        <a:rPr lang="en-IE" sz="2400" b="1" dirty="0">
                          <a:solidFill>
                            <a:schemeClr val="tx1"/>
                          </a:solidFill>
                        </a:rPr>
                        <a:t> di </a:t>
                      </a:r>
                      <a:r>
                        <a:rPr lang="en-IE" sz="2400" b="1" dirty="0" err="1">
                          <a:solidFill>
                            <a:schemeClr val="tx1"/>
                          </a:solidFill>
                        </a:rPr>
                        <a:t>apprendimento</a:t>
                      </a:r>
                      <a:r>
                        <a:rPr lang="en-IE" sz="2400" b="1" dirty="0">
                          <a:solidFill>
                            <a:schemeClr val="tx1"/>
                          </a:solidFill>
                        </a:rPr>
                        <a:t> </a:t>
                      </a:r>
                      <a:r>
                        <a:rPr lang="en-IE" sz="2400" b="1" dirty="0" err="1">
                          <a:solidFill>
                            <a:schemeClr val="tx1"/>
                          </a:solidFill>
                        </a:rPr>
                        <a:t>attesi</a:t>
                      </a:r>
                      <a:r>
                        <a:rPr lang="en-IE" sz="2400" b="1" dirty="0">
                          <a:solidFill>
                            <a:schemeClr val="tx1"/>
                          </a:solidFill>
                        </a:rPr>
                        <a:t> </a:t>
                      </a:r>
                      <a:r>
                        <a:rPr lang="en-IE" sz="2400" b="1" dirty="0" err="1">
                          <a:solidFill>
                            <a:schemeClr val="tx1"/>
                          </a:solidFill>
                        </a:rPr>
                        <a:t>nelle</a:t>
                      </a:r>
                      <a:r>
                        <a:rPr lang="en-IE" sz="2400" b="1" dirty="0">
                          <a:solidFill>
                            <a:schemeClr val="tx1"/>
                          </a:solidFill>
                        </a:rPr>
                        <a:t> slides </a:t>
                      </a:r>
                      <a:r>
                        <a:rPr lang="en-IE" sz="2400" b="1" dirty="0" err="1">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80903" y="1553922"/>
            <a:ext cx="2647601" cy="584775"/>
          </a:xfrm>
          <a:prstGeom prst="rect">
            <a:avLst/>
          </a:prstGeom>
        </p:spPr>
        <p:txBody>
          <a:bodyPr wrap="square">
            <a:spAutoFit/>
          </a:bodyPr>
          <a:lstStyle/>
          <a:p>
            <a:r>
              <a:rPr lang="en-IE" sz="3200" b="1" dirty="0" err="1">
                <a:solidFill>
                  <a:srgbClr val="990000"/>
                </a:solidFill>
              </a:rPr>
              <a:t>Panoramica</a:t>
            </a:r>
            <a:endParaRPr lang="el-GR" sz="3200" dirty="0">
              <a:solidFill>
                <a:srgbClr val="990000"/>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US" b="1" dirty="0"/>
              <a:t>Questa </a:t>
            </a:r>
            <a:r>
              <a:rPr lang="en-US" b="1" dirty="0" err="1"/>
              <a:t>unità</a:t>
            </a:r>
            <a:r>
              <a:rPr lang="en-US" b="1" dirty="0"/>
              <a:t> ha </a:t>
            </a:r>
            <a:r>
              <a:rPr lang="en-US" b="1" dirty="0" err="1"/>
              <a:t>l’obiettivo</a:t>
            </a:r>
            <a:r>
              <a:rPr lang="en-US" b="1" dirty="0"/>
              <a:t> di </a:t>
            </a:r>
            <a:r>
              <a:rPr lang="en-US" b="1" dirty="0" err="1"/>
              <a:t>delineare</a:t>
            </a:r>
            <a:r>
              <a:rPr lang="en-US" b="1" dirty="0"/>
              <a:t> </a:t>
            </a:r>
            <a:r>
              <a:rPr lang="en-US" b="1" dirty="0" err="1"/>
              <a:t>alcune</a:t>
            </a:r>
            <a:r>
              <a:rPr lang="en-US" b="1" dirty="0"/>
              <a:t> </a:t>
            </a:r>
            <a:r>
              <a:rPr lang="en-US" b="1" dirty="0" err="1"/>
              <a:t>strategie</a:t>
            </a:r>
            <a:r>
              <a:rPr lang="en-US" b="1" dirty="0"/>
              <a:t> di cui </a:t>
            </a:r>
            <a:r>
              <a:rPr lang="en-US" b="1" dirty="0" err="1"/>
              <a:t>possono</a:t>
            </a:r>
            <a:r>
              <a:rPr lang="en-US" b="1" dirty="0"/>
              <a:t> </a:t>
            </a:r>
            <a:r>
              <a:rPr lang="en-US" b="1" dirty="0" err="1"/>
              <a:t>servirsi</a:t>
            </a:r>
            <a:r>
              <a:rPr lang="en-US" b="1" dirty="0"/>
              <a:t> le </a:t>
            </a:r>
            <a:r>
              <a:rPr lang="en-US" b="1" dirty="0" err="1"/>
              <a:t>microimprese</a:t>
            </a:r>
            <a:r>
              <a:rPr lang="en-US" b="1" dirty="0"/>
              <a:t> </a:t>
            </a:r>
            <a:r>
              <a:rPr lang="en-US" b="1" dirty="0" err="1"/>
              <a:t>rurali</a:t>
            </a:r>
            <a:r>
              <a:rPr lang="en-US" b="1" dirty="0"/>
              <a:t> per </a:t>
            </a:r>
            <a:r>
              <a:rPr lang="en-US" b="1" dirty="0" err="1"/>
              <a:t>cooperare</a:t>
            </a:r>
            <a:r>
              <a:rPr lang="en-US" b="1" dirty="0"/>
              <a:t> e </a:t>
            </a:r>
            <a:r>
              <a:rPr lang="en-US" b="1" dirty="0" err="1"/>
              <a:t>collaborare</a:t>
            </a:r>
            <a:r>
              <a:rPr lang="en-US" b="1" dirty="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625386" cy="584775"/>
          </a:xfrm>
          <a:prstGeom prst="rect">
            <a:avLst/>
          </a:prstGeom>
        </p:spPr>
        <p:txBody>
          <a:bodyPr wrap="square">
            <a:spAutoFit/>
          </a:bodyPr>
          <a:lstStyle/>
          <a:p>
            <a:r>
              <a:rPr lang="en-IE" sz="3200" b="1" dirty="0" err="1">
                <a:solidFill>
                  <a:srgbClr val="990000"/>
                </a:solidFill>
              </a:rPr>
              <a:t>Obiettivo</a:t>
            </a:r>
            <a:r>
              <a:rPr lang="en-IE" sz="3200" b="1" dirty="0">
                <a:solidFill>
                  <a:srgbClr val="990000"/>
                </a:solidFill>
              </a:rPr>
              <a:t> </a:t>
            </a:r>
            <a:r>
              <a:rPr lang="en-IE" sz="3200" b="1" dirty="0" err="1">
                <a:solidFill>
                  <a:srgbClr val="990000"/>
                </a:solidFill>
              </a:rPr>
              <a:t>dell’Unità</a:t>
            </a:r>
            <a:endParaRPr lang="el-GR" sz="3200" b="1"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Strategie</a:t>
            </a:r>
            <a:r>
              <a:rPr lang="en-GB" sz="3200" b="1" dirty="0">
                <a:solidFill>
                  <a:srgbClr val="0B0AFD"/>
                </a:solidFill>
              </a:rPr>
              <a:t> per la Co-</a:t>
            </a:r>
            <a:r>
              <a:rPr lang="en-GB" sz="3200" b="1" dirty="0" err="1">
                <a:solidFill>
                  <a:srgbClr val="0B0AFD"/>
                </a:solidFill>
              </a:rPr>
              <a:t>operazione</a:t>
            </a:r>
            <a:r>
              <a:rPr lang="en-GB" sz="3200" b="1" dirty="0">
                <a:solidFill>
                  <a:srgbClr val="0B0AFD"/>
                </a:solidFill>
              </a:rPr>
              <a:t> di </a:t>
            </a:r>
            <a:r>
              <a:rPr lang="en-GB" sz="3200" b="1" dirty="0" err="1">
                <a:solidFill>
                  <a:srgbClr val="0B0AFD"/>
                </a:solidFill>
              </a:rPr>
              <a:t>Imprese</a:t>
            </a:r>
            <a:r>
              <a:rPr lang="en-GB" sz="3200" b="1" dirty="0">
                <a:solidFill>
                  <a:srgbClr val="0B0AFD"/>
                </a:solidFill>
              </a:rPr>
              <a:t> </a:t>
            </a:r>
            <a:endParaRPr lang="en-IE" sz="1800" b="1" dirty="0">
              <a:solidFill>
                <a:srgbClr val="CC6600"/>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a:t>Alla</a:t>
            </a:r>
            <a:r>
              <a:rPr lang="en-IE" sz="2800" b="1" dirty="0"/>
              <a:t> fine del modulo </a:t>
            </a:r>
            <a:r>
              <a:rPr lang="en-IE" sz="2800" b="1" u="sng" dirty="0" err="1">
                <a:solidFill>
                  <a:srgbClr val="003366"/>
                </a:solidFill>
              </a:rPr>
              <a:t>sarai</a:t>
            </a:r>
            <a:r>
              <a:rPr lang="en-IE" sz="2800" b="1" u="sng" dirty="0">
                <a:solidFill>
                  <a:srgbClr val="003366"/>
                </a:solidFill>
              </a:rPr>
              <a:t> in </a:t>
            </a:r>
            <a:r>
              <a:rPr lang="en-IE" sz="2800" b="1" u="sng" dirty="0" err="1">
                <a:solidFill>
                  <a:srgbClr val="003366"/>
                </a:solidFill>
              </a:rPr>
              <a:t>grado</a:t>
            </a:r>
            <a:r>
              <a:rPr lang="en-IE" sz="2800" b="1" u="sng" dirty="0">
                <a:solidFill>
                  <a:srgbClr val="003366"/>
                </a:solidFill>
              </a:rPr>
              <a:t> di:</a:t>
            </a:r>
          </a:p>
          <a:p>
            <a:pPr marL="514350" indent="-514350">
              <a:lnSpc>
                <a:spcPct val="150000"/>
              </a:lnSpc>
              <a:buFont typeface="+mj-lt"/>
              <a:buAutoNum type="arabicPeriod"/>
            </a:pPr>
            <a:r>
              <a:rPr lang="en-IE" sz="2800" b="1" dirty="0" err="1"/>
              <a:t>Capire</a:t>
            </a:r>
            <a:r>
              <a:rPr lang="en-IE" sz="2800" b="1" dirty="0"/>
              <a:t> come </a:t>
            </a:r>
            <a:r>
              <a:rPr lang="en-IE" sz="2800" b="1" dirty="0" err="1"/>
              <a:t>collaborare</a:t>
            </a:r>
            <a:r>
              <a:rPr lang="en-IE" sz="2800" b="1" dirty="0"/>
              <a:t> con </a:t>
            </a:r>
            <a:r>
              <a:rPr lang="en-IE" sz="2800" b="1" dirty="0" err="1"/>
              <a:t>una</a:t>
            </a:r>
            <a:r>
              <a:rPr lang="en-IE" sz="2800" b="1" dirty="0"/>
              <a:t> </a:t>
            </a:r>
            <a:r>
              <a:rPr lang="en-IE" sz="2800" b="1" dirty="0" err="1"/>
              <a:t>microimpresa</a:t>
            </a:r>
          </a:p>
          <a:p>
            <a:pPr marL="514350" indent="-514350">
              <a:lnSpc>
                <a:spcPct val="150000"/>
              </a:lnSpc>
              <a:buFont typeface="+mj-lt"/>
              <a:buAutoNum type="arabicPeriod"/>
            </a:pPr>
            <a:r>
              <a:rPr lang="en-US" sz="2800" b="1" dirty="0" err="1"/>
              <a:t>Conoscere</a:t>
            </a:r>
            <a:r>
              <a:rPr lang="en-US" sz="2800" b="1" dirty="0"/>
              <a:t> i </a:t>
            </a:r>
            <a:r>
              <a:rPr lang="en-US" sz="2800" b="1" dirty="0" err="1"/>
              <a:t>benefici</a:t>
            </a:r>
            <a:r>
              <a:rPr lang="en-US" sz="2800" b="1" dirty="0"/>
              <a:t> </a:t>
            </a:r>
            <a:r>
              <a:rPr lang="en-US" sz="2800" b="1" dirty="0" err="1"/>
              <a:t>della</a:t>
            </a:r>
            <a:r>
              <a:rPr lang="en-US" sz="2800" b="1" dirty="0"/>
              <a:t> </a:t>
            </a:r>
            <a:r>
              <a:rPr lang="en-US" sz="2800" b="1" dirty="0" err="1"/>
              <a:t>collaborazione</a:t>
            </a:r>
            <a:endParaRPr lang="en-IE" sz="2800" b="1" dirty="0"/>
          </a:p>
          <a:p>
            <a:pPr marL="514350" indent="-514350">
              <a:lnSpc>
                <a:spcPct val="150000"/>
              </a:lnSpc>
              <a:buFont typeface="+mj-lt"/>
              <a:buAutoNum type="arabicPeriod"/>
            </a:pPr>
            <a:r>
              <a:rPr lang="en-US" sz="2800" b="1" dirty="0" err="1"/>
              <a:t>Conoscere</a:t>
            </a:r>
            <a:r>
              <a:rPr lang="en-US" sz="2800" b="1" dirty="0"/>
              <a:t> </a:t>
            </a:r>
            <a:r>
              <a:rPr lang="en-US" sz="2800" b="1" dirty="0" err="1"/>
              <a:t>differenti</a:t>
            </a:r>
            <a:r>
              <a:rPr lang="en-US" sz="2800" b="1" dirty="0"/>
              <a:t> </a:t>
            </a:r>
            <a:r>
              <a:rPr lang="en-US" sz="2800" b="1" dirty="0" err="1"/>
              <a:t>modelli</a:t>
            </a:r>
            <a:r>
              <a:rPr lang="en-US" sz="2800" b="1" dirty="0"/>
              <a:t> di </a:t>
            </a:r>
            <a:r>
              <a:rPr lang="en-US" sz="2800" b="1" dirty="0" err="1"/>
              <a:t>cooperazione</a:t>
            </a:r>
            <a:endParaRPr lang="en-IE" sz="2800" b="1" dirty="0"/>
          </a:p>
          <a:p>
            <a:pPr marL="514350" indent="-514350">
              <a:lnSpc>
                <a:spcPct val="150000"/>
              </a:lnSpc>
              <a:buFont typeface="+mj-lt"/>
              <a:buAutoNum type="arabicPeriod"/>
            </a:pPr>
            <a:r>
              <a:rPr lang="en-US" sz="2800" b="1" dirty="0" err="1"/>
              <a:t>Capire</a:t>
            </a:r>
            <a:r>
              <a:rPr lang="en-US" sz="2800" b="1" dirty="0"/>
              <a:t> come i Networks </a:t>
            </a:r>
            <a:r>
              <a:rPr lang="en-US" sz="2800" b="1" dirty="0" err="1"/>
              <a:t>possono</a:t>
            </a:r>
            <a:r>
              <a:rPr lang="en-US" sz="2800" b="1" dirty="0"/>
              <a:t> </a:t>
            </a:r>
            <a:r>
              <a:rPr lang="en-US" sz="2800" b="1" dirty="0" err="1"/>
              <a:t>facilitare</a:t>
            </a:r>
            <a:r>
              <a:rPr lang="en-US" sz="2800" b="1" dirty="0"/>
              <a:t> la </a:t>
            </a:r>
            <a:r>
              <a:rPr lang="en-US" sz="2800" b="1" dirty="0" err="1"/>
              <a:t>collaborazione</a:t>
            </a: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a:solidFill>
                  <a:srgbClr val="990000"/>
                </a:solidFill>
              </a:rPr>
              <a:t>Obiettivi di apprendimento attesi</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a:solidFill>
                  <a:srgbClr val="0B0AFD"/>
                </a:solidFill>
              </a:rPr>
              <a:t>Strategie</a:t>
            </a:r>
            <a:r>
              <a:rPr lang="en-GB" sz="3200" b="1" dirty="0">
                <a:solidFill>
                  <a:srgbClr val="0B0AFD"/>
                </a:solidFill>
              </a:rPr>
              <a:t> per la Co-</a:t>
            </a:r>
            <a:r>
              <a:rPr lang="en-GB" sz="3200" b="1" dirty="0" err="1">
                <a:solidFill>
                  <a:srgbClr val="0B0AFD"/>
                </a:solidFill>
              </a:rPr>
              <a:t>operazione</a:t>
            </a:r>
            <a:r>
              <a:rPr lang="en-GB" sz="3200" b="1" dirty="0">
                <a:solidFill>
                  <a:srgbClr val="0B0AFD"/>
                </a:solidFill>
              </a:rPr>
              <a:t> di </a:t>
            </a:r>
            <a:r>
              <a:rPr lang="en-GB" sz="3200" b="1" dirty="0" err="1">
                <a:solidFill>
                  <a:srgbClr val="0B0AFD"/>
                </a:solidFill>
              </a:rPr>
              <a:t>Imprese</a:t>
            </a:r>
            <a:r>
              <a:rPr lang="en-GB" sz="3200" b="1" dirty="0">
                <a:solidFill>
                  <a:srgbClr val="0B0AFD"/>
                </a:solidFill>
              </a:rPr>
              <a:t> </a:t>
            </a:r>
            <a:endParaRPr lang="en-IE" sz="1800" b="1" dirty="0">
              <a:solidFill>
                <a:srgbClr val="CC6600"/>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73" y="819156"/>
            <a:ext cx="11970327" cy="1272881"/>
          </a:xfrm>
        </p:spPr>
        <p:txBody>
          <a:bodyPr/>
          <a:lstStyle/>
          <a:p>
            <a:pPr algn="l"/>
            <a:r>
              <a:rPr lang="en-GB" sz="3200" b="1" dirty="0">
                <a:solidFill>
                  <a:srgbClr val="C00000"/>
                </a:solidFill>
              </a:rPr>
              <a:t>In </a:t>
            </a:r>
            <a:r>
              <a:rPr lang="en-GB" sz="3200" b="1" dirty="0" err="1">
                <a:solidFill>
                  <a:srgbClr val="C00000"/>
                </a:solidFill>
              </a:rPr>
              <a:t>che</a:t>
            </a:r>
            <a:r>
              <a:rPr lang="en-GB" sz="3200" b="1" dirty="0">
                <a:solidFill>
                  <a:srgbClr val="C00000"/>
                </a:solidFill>
              </a:rPr>
              <a:t> </a:t>
            </a:r>
            <a:r>
              <a:rPr lang="en-GB" sz="3200" b="1" dirty="0" err="1">
                <a:solidFill>
                  <a:srgbClr val="C00000"/>
                </a:solidFill>
              </a:rPr>
              <a:t>modo</a:t>
            </a:r>
            <a:r>
              <a:rPr lang="en-GB" sz="3200" b="1" dirty="0">
                <a:solidFill>
                  <a:srgbClr val="C00000"/>
                </a:solidFill>
              </a:rPr>
              <a:t> le micro </a:t>
            </a:r>
            <a:r>
              <a:rPr lang="en-GB" sz="3200" b="1" dirty="0" err="1">
                <a:solidFill>
                  <a:srgbClr val="C00000"/>
                </a:solidFill>
              </a:rPr>
              <a:t>imprese</a:t>
            </a:r>
            <a:r>
              <a:rPr lang="en-GB" sz="3200" b="1" dirty="0">
                <a:solidFill>
                  <a:srgbClr val="C00000"/>
                </a:solidFill>
              </a:rPr>
              <a:t> </a:t>
            </a:r>
            <a:r>
              <a:rPr lang="en-GB" sz="3200" b="1" dirty="0" err="1">
                <a:solidFill>
                  <a:srgbClr val="C00000"/>
                </a:solidFill>
              </a:rPr>
              <a:t>possono</a:t>
            </a:r>
            <a:r>
              <a:rPr lang="en-GB" sz="3200" b="1" dirty="0">
                <a:solidFill>
                  <a:srgbClr val="C00000"/>
                </a:solidFill>
              </a:rPr>
              <a:t> </a:t>
            </a:r>
            <a:r>
              <a:rPr lang="en-GB" sz="3200" b="1" dirty="0" err="1">
                <a:solidFill>
                  <a:srgbClr val="C00000"/>
                </a:solidFill>
              </a:rPr>
              <a:t>collaborare</a:t>
            </a:r>
            <a:r>
              <a:rPr lang="en-GB" sz="3200" b="1" dirty="0">
                <a:solidFill>
                  <a:srgbClr val="C00000"/>
                </a:solidFill>
              </a:rPr>
              <a:t> per </a:t>
            </a:r>
            <a:r>
              <a:rPr lang="en-GB" sz="3200" b="1" dirty="0" err="1">
                <a:solidFill>
                  <a:srgbClr val="C00000"/>
                </a:solidFill>
              </a:rPr>
              <a:t>risolvere</a:t>
            </a:r>
            <a:r>
              <a:rPr lang="en-GB" sz="3200" b="1" dirty="0">
                <a:solidFill>
                  <a:srgbClr val="C00000"/>
                </a:solidFill>
              </a:rPr>
              <a:t> </a:t>
            </a:r>
            <a:r>
              <a:rPr lang="en-GB" sz="3200" b="1" dirty="0" err="1">
                <a:solidFill>
                  <a:srgbClr val="C00000"/>
                </a:solidFill>
              </a:rPr>
              <a:t>problemi</a:t>
            </a:r>
            <a:r>
              <a:rPr lang="en-GB" sz="3200" b="1" dirty="0">
                <a:solidFill>
                  <a:srgbClr val="C00000"/>
                </a:solidFill>
              </a:rPr>
              <a:t> o </a:t>
            </a:r>
            <a:r>
              <a:rPr lang="en-GB" sz="3200" b="1" dirty="0" err="1">
                <a:solidFill>
                  <a:srgbClr val="C00000"/>
                </a:solidFill>
              </a:rPr>
              <a:t>colmare</a:t>
            </a:r>
            <a:r>
              <a:rPr lang="en-GB" sz="3200" b="1" dirty="0">
                <a:solidFill>
                  <a:srgbClr val="C00000"/>
                </a:solidFill>
              </a:rPr>
              <a:t> le </a:t>
            </a:r>
            <a:r>
              <a:rPr lang="en-GB" sz="3200" b="1" dirty="0" err="1">
                <a:solidFill>
                  <a:srgbClr val="C00000"/>
                </a:solidFill>
              </a:rPr>
              <a:t>lacune</a:t>
            </a:r>
            <a:r>
              <a:rPr lang="en-GB" sz="3200" b="1" dirty="0">
                <a:solidFill>
                  <a:srgbClr val="C00000"/>
                </a:solidFill>
              </a:rPr>
              <a:t> </a:t>
            </a:r>
            <a:r>
              <a:rPr lang="en-GB" sz="3200" b="1" dirty="0" err="1">
                <a:solidFill>
                  <a:srgbClr val="C00000"/>
                </a:solidFill>
              </a:rPr>
              <a:t>esistenti</a:t>
            </a:r>
            <a:r>
              <a:rPr lang="en-GB" sz="3200" b="1" dirty="0">
                <a:solidFill>
                  <a:srgbClr val="C00000"/>
                </a:solidFill>
              </a:rPr>
              <a:t>? </a:t>
            </a:r>
            <a:r>
              <a:rPr lang="en-GB" sz="1800" dirty="0">
                <a:solidFill>
                  <a:srgbClr val="C00000"/>
                </a:solidFill>
              </a:rPr>
              <a:t>		</a:t>
            </a:r>
            <a:endParaRPr lang="en-US" sz="1800" b="1" dirty="0">
              <a:solidFill>
                <a:srgbClr val="C00000"/>
              </a:solidFill>
            </a:endParaRPr>
          </a:p>
        </p:txBody>
      </p:sp>
      <p:sp>
        <p:nvSpPr>
          <p:cNvPr id="3" name="Content Placeholder 2"/>
          <p:cNvSpPr>
            <a:spLocks noGrp="1"/>
          </p:cNvSpPr>
          <p:nvPr>
            <p:ph idx="1"/>
          </p:nvPr>
        </p:nvSpPr>
        <p:spPr>
          <a:xfrm>
            <a:off x="609600" y="2025974"/>
            <a:ext cx="11125200" cy="4832025"/>
          </a:xfrm>
        </p:spPr>
        <p:txBody>
          <a:bodyPr/>
          <a:lstStyle/>
          <a:p>
            <a:r>
              <a:rPr lang="en-GB" sz="2800" dirty="0"/>
              <a:t>Quali </a:t>
            </a:r>
            <a:r>
              <a:rPr lang="en-GB" sz="2800" dirty="0" err="1"/>
              <a:t>sono</a:t>
            </a:r>
            <a:r>
              <a:rPr lang="en-GB" sz="2800" dirty="0"/>
              <a:t> i </a:t>
            </a:r>
            <a:r>
              <a:rPr lang="en-GB" sz="2800" dirty="0" err="1"/>
              <a:t>problemi</a:t>
            </a:r>
            <a:r>
              <a:rPr lang="en-GB" sz="2800" dirty="0"/>
              <a:t> e le </a:t>
            </a:r>
            <a:r>
              <a:rPr lang="en-GB" sz="2800" dirty="0" err="1"/>
              <a:t>sfide</a:t>
            </a:r>
            <a:r>
              <a:rPr lang="en-GB" sz="2800" dirty="0"/>
              <a:t>? </a:t>
            </a:r>
          </a:p>
          <a:p>
            <a:pPr lvl="0"/>
            <a:r>
              <a:rPr lang="en-GB" sz="2800" dirty="0" err="1"/>
              <a:t>Qual’è</a:t>
            </a:r>
            <a:r>
              <a:rPr lang="en-GB" sz="2800" dirty="0"/>
              <a:t> </a:t>
            </a:r>
            <a:r>
              <a:rPr lang="en-GB" sz="2800" dirty="0" err="1"/>
              <a:t>il</a:t>
            </a:r>
            <a:r>
              <a:rPr lang="en-GB" sz="2800" dirty="0"/>
              <a:t> </a:t>
            </a:r>
            <a:r>
              <a:rPr lang="en-GB" sz="2800" dirty="0" err="1"/>
              <a:t>beneficio</a:t>
            </a:r>
            <a:r>
              <a:rPr lang="en-GB" sz="2800" dirty="0"/>
              <a:t> </a:t>
            </a:r>
            <a:r>
              <a:rPr lang="en-GB" sz="2800" dirty="0" err="1"/>
              <a:t>della</a:t>
            </a:r>
            <a:r>
              <a:rPr lang="en-GB" sz="2800" dirty="0"/>
              <a:t> </a:t>
            </a:r>
            <a:r>
              <a:rPr lang="en-GB" sz="2800" dirty="0" err="1"/>
              <a:t>collaborazione</a:t>
            </a:r>
            <a:r>
              <a:rPr lang="en-GB" sz="2800" dirty="0"/>
              <a:t>? </a:t>
            </a:r>
          </a:p>
          <a:p>
            <a:r>
              <a:rPr lang="en-GB" sz="2800" dirty="0"/>
              <a:t>Cosa </a:t>
            </a:r>
            <a:r>
              <a:rPr lang="en-GB" sz="2800" dirty="0" err="1"/>
              <a:t>vuoi</a:t>
            </a:r>
            <a:r>
              <a:rPr lang="en-GB" sz="2800" dirty="0"/>
              <a:t> </a:t>
            </a:r>
            <a:r>
              <a:rPr lang="en-GB" sz="2800" dirty="0" err="1"/>
              <a:t>ottenere</a:t>
            </a:r>
            <a:r>
              <a:rPr lang="en-GB" sz="2800" dirty="0"/>
              <a:t>? </a:t>
            </a:r>
          </a:p>
          <a:p>
            <a:r>
              <a:rPr lang="en-GB" sz="2800" dirty="0" err="1"/>
              <a:t>Esiste</a:t>
            </a:r>
            <a:r>
              <a:rPr lang="en-GB" sz="2800" dirty="0"/>
              <a:t> </a:t>
            </a:r>
            <a:r>
              <a:rPr lang="en-GB" sz="2800" dirty="0" err="1"/>
              <a:t>qualche</a:t>
            </a:r>
            <a:r>
              <a:rPr lang="en-GB" sz="2800" dirty="0"/>
              <a:t> networks </a:t>
            </a:r>
            <a:r>
              <a:rPr lang="en-GB" sz="2800" dirty="0" err="1"/>
              <a:t>che</a:t>
            </a:r>
            <a:r>
              <a:rPr lang="en-GB" sz="2800" dirty="0"/>
              <a:t> </a:t>
            </a:r>
            <a:r>
              <a:rPr lang="en-GB" sz="2800" dirty="0" err="1"/>
              <a:t>possa</a:t>
            </a:r>
            <a:r>
              <a:rPr lang="en-GB" sz="2800" dirty="0"/>
              <a:t> </a:t>
            </a:r>
            <a:r>
              <a:rPr lang="en-GB" sz="2800" dirty="0" err="1"/>
              <a:t>rispondere</a:t>
            </a:r>
            <a:r>
              <a:rPr lang="en-GB" sz="2800" dirty="0"/>
              <a:t> </a:t>
            </a:r>
            <a:r>
              <a:rPr lang="en-GB" sz="2800" dirty="0" err="1"/>
              <a:t>ai</a:t>
            </a:r>
            <a:r>
              <a:rPr lang="en-GB" sz="2800" dirty="0"/>
              <a:t> </a:t>
            </a:r>
            <a:r>
              <a:rPr lang="en-GB" sz="2800" dirty="0" err="1"/>
              <a:t>tuoi</a:t>
            </a:r>
            <a:r>
              <a:rPr lang="en-GB" sz="2800" dirty="0"/>
              <a:t> </a:t>
            </a:r>
            <a:r>
              <a:rPr lang="en-GB" sz="2800" dirty="0" err="1"/>
              <a:t>bisogni</a:t>
            </a:r>
            <a:r>
              <a:rPr lang="en-GB" sz="2800" dirty="0"/>
              <a:t>? </a:t>
            </a:r>
          </a:p>
          <a:p>
            <a:pPr lvl="0"/>
            <a:r>
              <a:rPr lang="en-GB" sz="2800" dirty="0" err="1"/>
              <a:t>Esiste</a:t>
            </a:r>
            <a:r>
              <a:rPr lang="en-GB" sz="2800" dirty="0"/>
              <a:t> </a:t>
            </a:r>
            <a:r>
              <a:rPr lang="en-GB" sz="2800" dirty="0" err="1"/>
              <a:t>qualche</a:t>
            </a:r>
            <a:r>
              <a:rPr lang="en-GB" sz="2800" dirty="0"/>
              <a:t> </a:t>
            </a:r>
            <a:r>
              <a:rPr lang="en-GB" sz="2800" dirty="0" err="1"/>
              <a:t>organizzazione</a:t>
            </a:r>
            <a:r>
              <a:rPr lang="en-GB" sz="2800" dirty="0"/>
              <a:t> di </a:t>
            </a:r>
            <a:r>
              <a:rPr lang="en-GB" sz="2800" dirty="0" err="1"/>
              <a:t>supporto</a:t>
            </a:r>
            <a:r>
              <a:rPr lang="en-GB" sz="2800" dirty="0"/>
              <a:t> o </a:t>
            </a:r>
            <a:r>
              <a:rPr lang="en-GB" sz="2800" dirty="0" err="1"/>
              <a:t>risorsa</a:t>
            </a:r>
            <a:r>
              <a:rPr lang="en-GB" sz="2800" dirty="0"/>
              <a:t> </a:t>
            </a:r>
            <a:r>
              <a:rPr lang="en-GB" sz="2800" dirty="0" err="1"/>
              <a:t>che</a:t>
            </a:r>
            <a:r>
              <a:rPr lang="en-GB" sz="2800" dirty="0"/>
              <a:t> </a:t>
            </a:r>
            <a:r>
              <a:rPr lang="en-GB" sz="2800" dirty="0" err="1"/>
              <a:t>possa</a:t>
            </a:r>
            <a:r>
              <a:rPr lang="en-GB" sz="2800" dirty="0"/>
              <a:t> </a:t>
            </a:r>
            <a:r>
              <a:rPr lang="en-GB" sz="2800" dirty="0" err="1"/>
              <a:t>rispondere</a:t>
            </a:r>
            <a:r>
              <a:rPr lang="en-GB" sz="2800" dirty="0"/>
              <a:t> a </a:t>
            </a:r>
            <a:r>
              <a:rPr lang="en-GB" sz="2800" dirty="0" err="1"/>
              <a:t>questi</a:t>
            </a:r>
            <a:r>
              <a:rPr lang="en-GB" sz="2800" dirty="0"/>
              <a:t> </a:t>
            </a:r>
            <a:r>
              <a:rPr lang="en-GB" sz="2800" dirty="0" err="1"/>
              <a:t>bisogni</a:t>
            </a:r>
            <a:r>
              <a:rPr lang="en-GB" sz="2800" dirty="0"/>
              <a:t>? </a:t>
            </a:r>
          </a:p>
          <a:p>
            <a:r>
              <a:rPr lang="en-GB" sz="2800" dirty="0" err="1"/>
              <a:t>Qual'è</a:t>
            </a:r>
            <a:r>
              <a:rPr lang="en-GB" sz="2800" dirty="0"/>
              <a:t> la </a:t>
            </a:r>
            <a:r>
              <a:rPr lang="en-GB" sz="2800" dirty="0" err="1"/>
              <a:t>tipologia</a:t>
            </a:r>
            <a:r>
              <a:rPr lang="en-GB" sz="2800" dirty="0"/>
              <a:t> di </a:t>
            </a:r>
            <a:r>
              <a:rPr lang="en-GB" sz="2800" dirty="0" err="1"/>
              <a:t>struttura</a:t>
            </a:r>
            <a:r>
              <a:rPr lang="en-GB" sz="2800" dirty="0"/>
              <a:t> </a:t>
            </a:r>
            <a:r>
              <a:rPr lang="en-GB" sz="2800" dirty="0" err="1"/>
              <a:t>organizzativa</a:t>
            </a:r>
            <a:r>
              <a:rPr lang="en-GB" sz="2800" dirty="0"/>
              <a:t> </a:t>
            </a:r>
            <a:r>
              <a:rPr lang="en-GB" sz="2800" dirty="0" err="1"/>
              <a:t>che</a:t>
            </a:r>
            <a:r>
              <a:rPr lang="en-GB" sz="2800" dirty="0"/>
              <a:t> </a:t>
            </a:r>
            <a:r>
              <a:rPr lang="en-GB" sz="2800" dirty="0" err="1"/>
              <a:t>meglio</a:t>
            </a:r>
            <a:r>
              <a:rPr lang="en-GB" sz="2800" dirty="0"/>
              <a:t> </a:t>
            </a:r>
            <a:r>
              <a:rPr lang="en-GB" sz="2800" dirty="0" err="1"/>
              <a:t>può</a:t>
            </a:r>
            <a:r>
              <a:rPr lang="en-GB" sz="2800" dirty="0"/>
              <a:t> </a:t>
            </a:r>
            <a:r>
              <a:rPr lang="en-GB" sz="2800" dirty="0" err="1"/>
              <a:t>incontrare</a:t>
            </a:r>
            <a:r>
              <a:rPr lang="en-GB" sz="2800" dirty="0"/>
              <a:t> </a:t>
            </a:r>
            <a:r>
              <a:rPr lang="en-GB" sz="2800" dirty="0" err="1"/>
              <a:t>i</a:t>
            </a:r>
            <a:r>
              <a:rPr lang="en-GB" sz="2800" dirty="0"/>
              <a:t> </a:t>
            </a:r>
            <a:r>
              <a:rPr lang="en-GB" sz="2800" dirty="0" err="1"/>
              <a:t>tuoi</a:t>
            </a:r>
            <a:r>
              <a:rPr lang="en-GB" sz="2800" dirty="0"/>
              <a:t> </a:t>
            </a:r>
            <a:r>
              <a:rPr lang="en-GB" sz="2800" dirty="0" err="1"/>
              <a:t>bisogni</a:t>
            </a:r>
            <a:r>
              <a:rPr lang="en-GB" sz="2800" dirty="0"/>
              <a:t>? </a:t>
            </a:r>
          </a:p>
          <a:p>
            <a:pPr lvl="0"/>
            <a:endParaRPr lang="en-GB" sz="2800" dirty="0"/>
          </a:p>
          <a:p>
            <a:pPr marL="0" indent="0">
              <a:buNone/>
            </a:pPr>
            <a:endParaRPr lang="en-US" sz="1800" b="1" dirty="0"/>
          </a:p>
          <a:p>
            <a:pPr marL="0" indent="0">
              <a:buNone/>
            </a:pPr>
            <a:endParaRPr lang="en-US" sz="1800" b="1" dirty="0"/>
          </a:p>
          <a:p>
            <a:pPr marL="0" indent="0">
              <a:buNone/>
            </a:pP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r>
              <a:rPr kumimoji="0" lang="en-GB" sz="3200" b="1" i="0" u="none" strike="noStrike" kern="1200" cap="none" spc="0" normalizeH="0" baseline="0" noProof="0" dirty="0">
                <a:ln>
                  <a:noFill/>
                </a:ln>
                <a:solidFill>
                  <a:srgbClr val="0B0AFD"/>
                </a:solidFill>
                <a:effectLst/>
                <a:uLnTx/>
                <a:uFillTx/>
                <a:latin typeface="+mj-lt"/>
                <a:ea typeface="+mj-ea"/>
                <a:cs typeface="+mj-cs"/>
              </a:rPr>
              <a:t> </a:t>
            </a:r>
            <a:br>
              <a:rPr lang="en-US" dirty="0">
                <a:latin typeface="+mj-ea"/>
                <a:ea typeface="+mj-ea"/>
                <a:cs typeface="+mj-ea"/>
              </a:rPr>
            </a:br>
            <a:endParaRPr lang="en-IE" sz="1800" b="1" i="0" u="none" strike="noStrike" kern="1200" cap="none" spc="0" baseline="0" noProof="0">
              <a:solidFill>
                <a:srgbClr val="CC6600"/>
              </a:solidFill>
              <a:latin typeface="+mj-lt"/>
              <a:ea typeface="+mj-ea"/>
              <a:cs typeface="+mj-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395" y="945960"/>
            <a:ext cx="10972800" cy="1143000"/>
          </a:xfrm>
        </p:spPr>
        <p:txBody>
          <a:bodyPr/>
          <a:lstStyle/>
          <a:p>
            <a:pPr algn="l"/>
            <a:r>
              <a:rPr lang="en-US" sz="3200" b="1" dirty="0" err="1">
                <a:solidFill>
                  <a:srgbClr val="C00000"/>
                </a:solidFill>
              </a:rPr>
              <a:t>Perchè</a:t>
            </a:r>
            <a:r>
              <a:rPr lang="en-US" sz="3200" b="1" dirty="0">
                <a:solidFill>
                  <a:srgbClr val="C00000"/>
                </a:solidFill>
              </a:rPr>
              <a:t> </a:t>
            </a:r>
            <a:r>
              <a:rPr lang="en-US" sz="3200" b="1" dirty="0" err="1">
                <a:solidFill>
                  <a:srgbClr val="C00000"/>
                </a:solidFill>
              </a:rPr>
              <a:t>collaborare</a:t>
            </a:r>
            <a:r>
              <a:rPr lang="en-US" sz="3200" b="1" dirty="0">
                <a:solidFill>
                  <a:srgbClr val="C00000"/>
                </a:solidFill>
              </a:rPr>
              <a:t>?</a:t>
            </a:r>
            <a:endParaRPr lang="en-IE" sz="3200" b="1" dirty="0">
              <a:solidFill>
                <a:srgbClr val="C00000"/>
              </a:solidFill>
            </a:endParaRPr>
          </a:p>
        </p:txBody>
      </p:sp>
      <p:sp>
        <p:nvSpPr>
          <p:cNvPr id="3" name="Content Placeholder 2"/>
          <p:cNvSpPr>
            <a:spLocks noGrp="1"/>
          </p:cNvSpPr>
          <p:nvPr>
            <p:ph idx="1"/>
          </p:nvPr>
        </p:nvSpPr>
        <p:spPr>
          <a:xfrm>
            <a:off x="662073" y="1931513"/>
            <a:ext cx="10972800" cy="4525963"/>
          </a:xfrm>
        </p:spPr>
        <p:txBody>
          <a:bodyPr/>
          <a:lstStyle/>
          <a:p>
            <a:r>
              <a:rPr lang="en-GB" dirty="0" err="1"/>
              <a:t>L’obiettivo</a:t>
            </a:r>
            <a:r>
              <a:rPr lang="en-GB" dirty="0"/>
              <a:t> </a:t>
            </a:r>
            <a:r>
              <a:rPr lang="en-GB" dirty="0" err="1"/>
              <a:t>della</a:t>
            </a:r>
            <a:r>
              <a:rPr lang="en-GB" dirty="0"/>
              <a:t> </a:t>
            </a:r>
            <a:r>
              <a:rPr lang="en-GB" dirty="0" err="1"/>
              <a:t>collaborazione</a:t>
            </a:r>
            <a:r>
              <a:rPr lang="en-GB" dirty="0"/>
              <a:t> è </a:t>
            </a:r>
            <a:r>
              <a:rPr lang="en-GB" dirty="0" err="1"/>
              <a:t>creare</a:t>
            </a:r>
            <a:r>
              <a:rPr lang="en-GB" dirty="0"/>
              <a:t> </a:t>
            </a:r>
            <a:r>
              <a:rPr lang="en-GB" dirty="0" err="1"/>
              <a:t>una</a:t>
            </a:r>
            <a:r>
              <a:rPr lang="en-GB" dirty="0"/>
              <a:t> </a:t>
            </a:r>
            <a:r>
              <a:rPr lang="en-GB" dirty="0" err="1"/>
              <a:t>visione</a:t>
            </a:r>
            <a:r>
              <a:rPr lang="en-GB" dirty="0"/>
              <a:t> </a:t>
            </a:r>
            <a:r>
              <a:rPr lang="en-GB" dirty="0" err="1"/>
              <a:t>condivisa</a:t>
            </a:r>
            <a:r>
              <a:rPr lang="en-GB" dirty="0"/>
              <a:t> e </a:t>
            </a:r>
            <a:r>
              <a:rPr lang="en-GB" dirty="0" err="1"/>
              <a:t>strategie</a:t>
            </a:r>
            <a:r>
              <a:rPr lang="en-GB" dirty="0"/>
              <a:t> </a:t>
            </a:r>
            <a:r>
              <a:rPr lang="en-GB" dirty="0" err="1"/>
              <a:t>congiunte</a:t>
            </a:r>
            <a:r>
              <a:rPr lang="en-GB" dirty="0"/>
              <a:t> per </a:t>
            </a:r>
            <a:r>
              <a:rPr lang="en-GB" dirty="0" err="1"/>
              <a:t>gestire</a:t>
            </a:r>
            <a:r>
              <a:rPr lang="en-GB" dirty="0"/>
              <a:t> le </a:t>
            </a:r>
            <a:r>
              <a:rPr lang="en-GB" dirty="0" err="1"/>
              <a:t>preoccupazioni</a:t>
            </a:r>
            <a:r>
              <a:rPr lang="en-GB" dirty="0"/>
              <a:t> di un </a:t>
            </a:r>
            <a:r>
              <a:rPr lang="en-GB" dirty="0" err="1"/>
              <a:t>membro</a:t>
            </a:r>
            <a:r>
              <a:rPr lang="en-GB" dirty="0"/>
              <a:t> di un </a:t>
            </a:r>
            <a:r>
              <a:rPr lang="en-GB" dirty="0" err="1"/>
              <a:t>particolare</a:t>
            </a:r>
            <a:r>
              <a:rPr lang="en-GB" dirty="0"/>
              <a:t> </a:t>
            </a:r>
            <a:r>
              <a:rPr lang="en-GB" dirty="0" err="1"/>
              <a:t>gruppo</a:t>
            </a:r>
            <a:r>
              <a:rPr lang="en-GB" dirty="0"/>
              <a:t>. </a:t>
            </a:r>
          </a:p>
          <a:p>
            <a:r>
              <a:rPr lang="en-GB" dirty="0"/>
              <a:t> </a:t>
            </a:r>
            <a:r>
              <a:rPr lang="en-GB" dirty="0" err="1"/>
              <a:t>Modelli</a:t>
            </a:r>
            <a:r>
              <a:rPr lang="en-GB" dirty="0"/>
              <a:t> di </a:t>
            </a:r>
            <a:r>
              <a:rPr lang="en-GB" dirty="0" err="1"/>
              <a:t>collaborazione</a:t>
            </a:r>
            <a:endParaRPr lang="en-GB" dirty="0"/>
          </a:p>
          <a:p>
            <a:pPr marL="0" indent="0">
              <a:buNone/>
            </a:pPr>
            <a:r>
              <a:rPr lang="en-GB" dirty="0"/>
              <a:t>	</a:t>
            </a:r>
            <a:r>
              <a:rPr lang="en-GB" dirty="0">
                <a:hlinkClick r:id="rId2"/>
              </a:rPr>
              <a:t>http://www.midamericacphp.com/wp-</a:t>
            </a:r>
            <a:r>
              <a:rPr lang="en-GB" dirty="0"/>
              <a:t>	content/uploads/2012/09/MODELS-OF-	COLLABORATION-BG.pdf</a:t>
            </a:r>
          </a:p>
          <a:p>
            <a:pPr>
              <a:buFont typeface="Arial" pitchFamily="34" charset="0"/>
              <a:buChar char="•"/>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204687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747FC-B71F-497F-A11A-B6E2E9B9E85F}"/>
              </a:ext>
            </a:extLst>
          </p:cNvPr>
          <p:cNvSpPr>
            <a:spLocks noGrp="1"/>
          </p:cNvSpPr>
          <p:nvPr>
            <p:ph type="title"/>
          </p:nvPr>
        </p:nvSpPr>
        <p:spPr>
          <a:xfrm>
            <a:off x="631863" y="1024790"/>
            <a:ext cx="10972800" cy="1143000"/>
          </a:xfrm>
        </p:spPr>
        <p:txBody>
          <a:bodyPr/>
          <a:lstStyle/>
          <a:p>
            <a:pPr algn="l"/>
            <a:r>
              <a:rPr lang="en-GB" sz="3200" b="1" dirty="0" err="1">
                <a:solidFill>
                  <a:srgbClr val="C00000"/>
                </a:solidFill>
              </a:rPr>
              <a:t>Problematiche</a:t>
            </a:r>
            <a:r>
              <a:rPr lang="en-GB" sz="3200" b="1" dirty="0">
                <a:solidFill>
                  <a:srgbClr val="C00000"/>
                </a:solidFill>
              </a:rPr>
              <a:t> </a:t>
            </a:r>
            <a:r>
              <a:rPr lang="en-GB" sz="3200" b="1" dirty="0" err="1">
                <a:solidFill>
                  <a:srgbClr val="C00000"/>
                </a:solidFill>
              </a:rPr>
              <a:t>evidenziate</a:t>
            </a:r>
            <a:r>
              <a:rPr lang="en-GB" sz="3200" b="1" dirty="0">
                <a:solidFill>
                  <a:srgbClr val="C00000"/>
                </a:solidFill>
              </a:rPr>
              <a:t> </a:t>
            </a:r>
            <a:r>
              <a:rPr lang="en-GB" sz="3200" b="1" dirty="0" err="1">
                <a:solidFill>
                  <a:srgbClr val="C00000"/>
                </a:solidFill>
              </a:rPr>
              <a:t>dalle</a:t>
            </a:r>
            <a:r>
              <a:rPr lang="en-GB" sz="3200" b="1" dirty="0">
                <a:solidFill>
                  <a:srgbClr val="C00000"/>
                </a:solidFill>
              </a:rPr>
              <a:t> </a:t>
            </a:r>
            <a:r>
              <a:rPr lang="en-GB" sz="3200" b="1" dirty="0" err="1">
                <a:solidFill>
                  <a:srgbClr val="C00000"/>
                </a:solidFill>
              </a:rPr>
              <a:t>microimprese</a:t>
            </a:r>
            <a:endParaRPr lang="en-GB" sz="3200" b="1" dirty="0">
              <a:solidFill>
                <a:srgbClr val="C00000"/>
              </a:solidFill>
            </a:endParaRPr>
          </a:p>
        </p:txBody>
      </p:sp>
      <p:sp>
        <p:nvSpPr>
          <p:cNvPr id="3" name="Content Placeholder 2">
            <a:extLst>
              <a:ext uri="{FF2B5EF4-FFF2-40B4-BE49-F238E27FC236}">
                <a16:creationId xmlns:a16="http://schemas.microsoft.com/office/drawing/2014/main" id="{AFFBBD7B-222D-4C5D-88B5-0BD6EE1AFEBB}"/>
              </a:ext>
            </a:extLst>
          </p:cNvPr>
          <p:cNvSpPr>
            <a:spLocks noGrp="1"/>
          </p:cNvSpPr>
          <p:nvPr>
            <p:ph idx="1"/>
          </p:nvPr>
        </p:nvSpPr>
        <p:spPr>
          <a:xfrm>
            <a:off x="677839" y="1963061"/>
            <a:ext cx="10972800" cy="4525963"/>
          </a:xfrm>
        </p:spPr>
        <p:txBody>
          <a:bodyPr/>
          <a:lstStyle/>
          <a:p>
            <a:r>
              <a:rPr lang="it-IT" sz="2800" dirty="0"/>
              <a:t>Più eventi di </a:t>
            </a:r>
            <a:r>
              <a:rPr lang="it-IT" sz="2800" dirty="0" err="1"/>
              <a:t>networking</a:t>
            </a:r>
            <a:r>
              <a:rPr lang="it-IT" sz="2800" dirty="0"/>
              <a:t> per consentire alle persone di incontrarsi, condividere idee e lasciarsi ispirare dalla creatività e dai modi innovativi degli altri</a:t>
            </a:r>
            <a:endParaRPr lang="en-GB" sz="2800" dirty="0"/>
          </a:p>
          <a:p>
            <a:r>
              <a:rPr lang="it-IT" sz="2800" dirty="0"/>
              <a:t>Importanza della creazione di reti nelle aree rurali in modo che possano scambiarsi informazioni / servizi e imparare gli uni dagli altri</a:t>
            </a:r>
            <a:endParaRPr lang="en-GB" sz="2800" dirty="0"/>
          </a:p>
          <a:p>
            <a:r>
              <a:rPr lang="en-GB" sz="2800" dirty="0"/>
              <a:t>Formazione per </a:t>
            </a:r>
            <a:r>
              <a:rPr lang="en-GB" sz="2800" dirty="0" err="1"/>
              <a:t>gruppi</a:t>
            </a:r>
            <a:r>
              <a:rPr lang="en-GB" sz="2800" dirty="0"/>
              <a:t> di </a:t>
            </a:r>
            <a:r>
              <a:rPr lang="en-GB" sz="2800" dirty="0" err="1"/>
              <a:t>aziende</a:t>
            </a:r>
            <a:r>
              <a:rPr lang="en-GB" sz="2800" dirty="0"/>
              <a:t> </a:t>
            </a:r>
            <a:r>
              <a:rPr lang="en-GB" sz="2800" dirty="0" err="1"/>
              <a:t>simili</a:t>
            </a:r>
            <a:endParaRPr lang="en-GB" sz="2800" dirty="0"/>
          </a:p>
          <a:p>
            <a:r>
              <a:rPr lang="it-IT" sz="2800" dirty="0"/>
              <a:t>Le microimprese spesso hanno bisogno di un ombrello cooperativo sotto cui riporsi e prosperare</a:t>
            </a:r>
            <a:endParaRPr lang="en-GB" sz="2800" dirty="0"/>
          </a:p>
          <a:p>
            <a:endParaRPr lang="en-GB" dirty="0"/>
          </a:p>
        </p:txBody>
      </p:sp>
      <p:sp>
        <p:nvSpPr>
          <p:cNvPr id="4" name="Slide Number Placeholder 3">
            <a:extLst>
              <a:ext uri="{FF2B5EF4-FFF2-40B4-BE49-F238E27FC236}">
                <a16:creationId xmlns:a16="http://schemas.microsoft.com/office/drawing/2014/main" id="{BADD7BBC-24FC-4F39-B227-4615625C73C8}"/>
              </a:ext>
            </a:extLst>
          </p:cNvPr>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91808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53F7-9FC7-42C9-AB0D-36870996A2EF}"/>
              </a:ext>
            </a:extLst>
          </p:cNvPr>
          <p:cNvSpPr>
            <a:spLocks noGrp="1"/>
          </p:cNvSpPr>
          <p:nvPr>
            <p:ph type="title"/>
          </p:nvPr>
        </p:nvSpPr>
        <p:spPr>
          <a:xfrm>
            <a:off x="600331" y="1009024"/>
            <a:ext cx="10972800" cy="1143000"/>
          </a:xfrm>
        </p:spPr>
        <p:txBody>
          <a:bodyPr/>
          <a:lstStyle/>
          <a:p>
            <a:pPr algn="l"/>
            <a:r>
              <a:rPr lang="en-GB" sz="3200" b="1" dirty="0" err="1">
                <a:solidFill>
                  <a:srgbClr val="C00000"/>
                </a:solidFill>
              </a:rPr>
              <a:t>Commenti</a:t>
            </a:r>
            <a:r>
              <a:rPr lang="en-GB" sz="3200" b="1" dirty="0">
                <a:solidFill>
                  <a:srgbClr val="C00000"/>
                </a:solidFill>
              </a:rPr>
              <a:t> </a:t>
            </a:r>
            <a:r>
              <a:rPr lang="en-GB" sz="3200" b="1" dirty="0" err="1">
                <a:solidFill>
                  <a:srgbClr val="C00000"/>
                </a:solidFill>
              </a:rPr>
              <a:t>dalle</a:t>
            </a:r>
            <a:r>
              <a:rPr lang="en-GB" sz="3200" b="1" dirty="0">
                <a:solidFill>
                  <a:srgbClr val="C00000"/>
                </a:solidFill>
              </a:rPr>
              <a:t> </a:t>
            </a:r>
            <a:r>
              <a:rPr lang="en-GB" sz="3200" b="1" dirty="0" err="1">
                <a:solidFill>
                  <a:srgbClr val="C00000"/>
                </a:solidFill>
              </a:rPr>
              <a:t>microimprese</a:t>
            </a:r>
            <a:r>
              <a:rPr lang="en-GB" sz="3200" b="1" dirty="0">
                <a:solidFill>
                  <a:srgbClr val="C00000"/>
                </a:solidFill>
              </a:rPr>
              <a:t> </a:t>
            </a:r>
            <a:r>
              <a:rPr lang="en-GB" sz="3200" b="1" dirty="0" err="1">
                <a:solidFill>
                  <a:srgbClr val="C00000"/>
                </a:solidFill>
              </a:rPr>
              <a:t>rurali</a:t>
            </a:r>
            <a:endParaRPr lang="en-GB" sz="3200" dirty="0">
              <a:solidFill>
                <a:srgbClr val="C00000"/>
              </a:solidFill>
            </a:endParaRPr>
          </a:p>
        </p:txBody>
      </p:sp>
      <p:sp>
        <p:nvSpPr>
          <p:cNvPr id="3" name="Content Placeholder 2">
            <a:extLst>
              <a:ext uri="{FF2B5EF4-FFF2-40B4-BE49-F238E27FC236}">
                <a16:creationId xmlns:a16="http://schemas.microsoft.com/office/drawing/2014/main" id="{C9CCB28E-C01B-4EDA-9D4E-C63632C05DB9}"/>
              </a:ext>
            </a:extLst>
          </p:cNvPr>
          <p:cNvSpPr>
            <a:spLocks noGrp="1"/>
          </p:cNvSpPr>
          <p:nvPr>
            <p:ph idx="1"/>
          </p:nvPr>
        </p:nvSpPr>
        <p:spPr>
          <a:xfrm>
            <a:off x="677839" y="1915748"/>
            <a:ext cx="10972800" cy="4525963"/>
          </a:xfrm>
        </p:spPr>
        <p:txBody>
          <a:bodyPr/>
          <a:lstStyle/>
          <a:p>
            <a:pPr marL="0" indent="0">
              <a:buNone/>
            </a:pPr>
            <a:r>
              <a:rPr lang="en-GB" dirty="0"/>
              <a:t>“</a:t>
            </a:r>
            <a:r>
              <a:rPr lang="en-GB" sz="2800" i="1" dirty="0" err="1"/>
              <a:t>Opportunità</a:t>
            </a:r>
            <a:r>
              <a:rPr lang="en-GB" sz="2800" i="1" dirty="0"/>
              <a:t> di </a:t>
            </a:r>
            <a:r>
              <a:rPr lang="en-GB" sz="2800" i="1" dirty="0" err="1"/>
              <a:t>costruire</a:t>
            </a:r>
            <a:r>
              <a:rPr lang="en-GB" sz="2800" i="1" dirty="0"/>
              <a:t> </a:t>
            </a:r>
            <a:r>
              <a:rPr lang="en-GB" sz="2800" i="1" dirty="0" err="1"/>
              <a:t>una</a:t>
            </a:r>
            <a:r>
              <a:rPr lang="en-GB" sz="2800" i="1" dirty="0"/>
              <a:t> </a:t>
            </a:r>
            <a:r>
              <a:rPr lang="en-GB" sz="2800" i="1" dirty="0" err="1"/>
              <a:t>rete</a:t>
            </a:r>
            <a:r>
              <a:rPr lang="en-GB" sz="2800" i="1" dirty="0"/>
              <a:t> di </a:t>
            </a:r>
            <a:r>
              <a:rPr lang="en-GB" sz="2800" i="1" dirty="0" err="1"/>
              <a:t>competenze</a:t>
            </a:r>
            <a:r>
              <a:rPr lang="en-GB" sz="2800" i="1" dirty="0"/>
              <a:t>:</a:t>
            </a:r>
          </a:p>
          <a:p>
            <a:pPr marL="0" indent="0">
              <a:buNone/>
            </a:pPr>
            <a:r>
              <a:rPr lang="en-GB" sz="2800" i="1" dirty="0"/>
              <a:t>-</a:t>
            </a:r>
            <a:r>
              <a:rPr lang="en-GB" sz="2800" i="1" dirty="0" err="1"/>
              <a:t>unire</a:t>
            </a:r>
            <a:r>
              <a:rPr lang="en-GB" sz="2800" i="1" dirty="0"/>
              <a:t> </a:t>
            </a:r>
            <a:r>
              <a:rPr lang="en-GB" sz="2800" i="1" dirty="0" err="1"/>
              <a:t>insieme</a:t>
            </a:r>
            <a:r>
              <a:rPr lang="en-GB" sz="2800" i="1" dirty="0"/>
              <a:t> </a:t>
            </a:r>
            <a:r>
              <a:rPr lang="en-GB" sz="2800" i="1" dirty="0" err="1"/>
              <a:t>elementi</a:t>
            </a:r>
            <a:r>
              <a:rPr lang="en-GB" sz="2800" i="1" dirty="0"/>
              <a:t> e </a:t>
            </a:r>
            <a:r>
              <a:rPr lang="en-GB" sz="2800" i="1" dirty="0" err="1"/>
              <a:t>mettere</a:t>
            </a:r>
            <a:r>
              <a:rPr lang="en-GB" sz="2800" i="1" dirty="0"/>
              <a:t> a </a:t>
            </a:r>
            <a:r>
              <a:rPr lang="en-GB" sz="2800" i="1" dirty="0" err="1"/>
              <a:t>disposizione</a:t>
            </a:r>
            <a:r>
              <a:rPr lang="en-GB" sz="2800" i="1" dirty="0"/>
              <a:t> </a:t>
            </a:r>
            <a:r>
              <a:rPr lang="en-GB" sz="2800" i="1" dirty="0" err="1"/>
              <a:t>piattaforme</a:t>
            </a:r>
            <a:r>
              <a:rPr lang="en-GB" sz="2800" i="1" dirty="0"/>
              <a:t>  per </a:t>
            </a:r>
            <a:r>
              <a:rPr lang="en-GB" sz="2800" i="1" dirty="0" err="1"/>
              <a:t>incontrarsi</a:t>
            </a:r>
            <a:r>
              <a:rPr lang="en-GB" sz="2800" i="1" dirty="0"/>
              <a:t> e </a:t>
            </a:r>
            <a:r>
              <a:rPr lang="en-GB" sz="2800" i="1" dirty="0" err="1"/>
              <a:t>scambiarsi</a:t>
            </a:r>
            <a:r>
              <a:rPr lang="en-GB" sz="2800" i="1" dirty="0"/>
              <a:t> </a:t>
            </a:r>
            <a:r>
              <a:rPr lang="en-GB" sz="2800" i="1" dirty="0" err="1"/>
              <a:t>reciprocamente</a:t>
            </a:r>
            <a:r>
              <a:rPr lang="en-GB" sz="2800" i="1" dirty="0"/>
              <a:t> </a:t>
            </a:r>
            <a:r>
              <a:rPr lang="en-GB" sz="2800" i="1" dirty="0" err="1"/>
              <a:t>servizi</a:t>
            </a:r>
            <a:r>
              <a:rPr lang="en-GB" sz="2800" i="1" dirty="0"/>
              <a:t>, </a:t>
            </a:r>
            <a:r>
              <a:rPr lang="en-GB" sz="2800" i="1" dirty="0" err="1"/>
              <a:t>imparare</a:t>
            </a:r>
            <a:r>
              <a:rPr lang="en-GB" sz="2800" i="1" dirty="0"/>
              <a:t> </a:t>
            </a:r>
            <a:r>
              <a:rPr lang="en-GB" sz="2800" i="1" dirty="0" err="1"/>
              <a:t>gli</a:t>
            </a:r>
            <a:r>
              <a:rPr lang="en-GB" sz="2800" i="1" dirty="0"/>
              <a:t> </a:t>
            </a:r>
            <a:r>
              <a:rPr lang="en-GB" sz="2800" i="1" dirty="0" err="1"/>
              <a:t>uni</a:t>
            </a:r>
            <a:r>
              <a:rPr lang="en-GB" sz="2800" i="1" dirty="0"/>
              <a:t> </a:t>
            </a:r>
            <a:r>
              <a:rPr lang="en-GB" sz="2800" i="1" dirty="0" err="1"/>
              <a:t>dagli</a:t>
            </a:r>
            <a:r>
              <a:rPr lang="en-GB" sz="2800" i="1" dirty="0"/>
              <a:t> </a:t>
            </a:r>
            <a:r>
              <a:rPr lang="en-GB" sz="2800" i="1" dirty="0" err="1"/>
              <a:t>altri</a:t>
            </a:r>
            <a:r>
              <a:rPr lang="en-GB" sz="2800" i="1" dirty="0"/>
              <a:t> e </a:t>
            </a:r>
            <a:r>
              <a:rPr lang="en-GB" sz="2800" i="1" dirty="0" err="1"/>
              <a:t>dalla</a:t>
            </a:r>
            <a:r>
              <a:rPr lang="en-GB" sz="2800" i="1" dirty="0"/>
              <a:t> </a:t>
            </a:r>
            <a:r>
              <a:rPr lang="en-GB" sz="2800" i="1" dirty="0" err="1"/>
              <a:t>rete</a:t>
            </a:r>
            <a:endParaRPr lang="en-GB" sz="2800" i="1" dirty="0"/>
          </a:p>
          <a:p>
            <a:pPr marL="0" indent="0">
              <a:buNone/>
            </a:pPr>
            <a:r>
              <a:rPr lang="en-GB" sz="2800" i="1" dirty="0"/>
              <a:t>La </a:t>
            </a:r>
            <a:r>
              <a:rPr lang="en-GB" sz="2800" i="1" dirty="0" err="1"/>
              <a:t>somma</a:t>
            </a:r>
            <a:r>
              <a:rPr lang="en-GB" sz="2800" i="1" dirty="0"/>
              <a:t> del </a:t>
            </a:r>
            <a:r>
              <a:rPr lang="en-GB" sz="2800" i="1" dirty="0" err="1"/>
              <a:t>totale</a:t>
            </a:r>
            <a:r>
              <a:rPr lang="en-GB" sz="2800" i="1" dirty="0"/>
              <a:t> </a:t>
            </a:r>
            <a:r>
              <a:rPr lang="en-GB" sz="2800" i="1" dirty="0" err="1"/>
              <a:t>sarebbe</a:t>
            </a:r>
            <a:r>
              <a:rPr lang="en-GB" sz="2800" i="1" dirty="0"/>
              <a:t> </a:t>
            </a:r>
            <a:r>
              <a:rPr lang="en-GB" sz="2800" i="1" dirty="0" err="1"/>
              <a:t>sostanzialmente</a:t>
            </a:r>
            <a:r>
              <a:rPr lang="en-GB" sz="2800" i="1" dirty="0"/>
              <a:t> </a:t>
            </a:r>
            <a:r>
              <a:rPr lang="en-GB" sz="2800" i="1" dirty="0" err="1"/>
              <a:t>maggiore</a:t>
            </a:r>
            <a:r>
              <a:rPr lang="en-GB" sz="2800" i="1" dirty="0"/>
              <a:t> </a:t>
            </a:r>
            <a:r>
              <a:rPr lang="en-GB" sz="2800" i="1" dirty="0" err="1"/>
              <a:t>della</a:t>
            </a:r>
            <a:r>
              <a:rPr lang="en-GB" sz="2800" i="1" dirty="0"/>
              <a:t> </a:t>
            </a:r>
            <a:r>
              <a:rPr lang="en-GB" sz="2800" i="1" dirty="0" err="1"/>
              <a:t>somma</a:t>
            </a:r>
            <a:r>
              <a:rPr lang="en-GB" sz="2800" i="1" dirty="0"/>
              <a:t> </a:t>
            </a:r>
            <a:r>
              <a:rPr lang="en-GB" sz="2800" i="1" dirty="0" err="1"/>
              <a:t>delle</a:t>
            </a:r>
            <a:r>
              <a:rPr lang="en-GB" sz="2800" i="1" dirty="0"/>
              <a:t> </a:t>
            </a:r>
            <a:r>
              <a:rPr lang="en-GB" sz="2800" i="1" dirty="0" err="1"/>
              <a:t>parti</a:t>
            </a:r>
            <a:r>
              <a:rPr lang="en-GB" sz="2800" i="1" dirty="0"/>
              <a:t> e </a:t>
            </a:r>
            <a:r>
              <a:rPr lang="en-GB" sz="2800" i="1" dirty="0" err="1"/>
              <a:t>porterebbe</a:t>
            </a:r>
            <a:r>
              <a:rPr lang="en-GB" sz="2800" i="1" dirty="0"/>
              <a:t> a </a:t>
            </a:r>
            <a:r>
              <a:rPr lang="en-GB" sz="2800" i="1" dirty="0" err="1"/>
              <a:t>economie</a:t>
            </a:r>
            <a:r>
              <a:rPr lang="en-GB" sz="2800" i="1" dirty="0"/>
              <a:t> di </a:t>
            </a:r>
            <a:r>
              <a:rPr lang="en-GB" sz="2800" i="1" dirty="0" err="1"/>
              <a:t>scala</a:t>
            </a:r>
            <a:r>
              <a:rPr lang="en-GB" sz="2800" i="1" dirty="0"/>
              <a:t>”</a:t>
            </a:r>
            <a:endParaRPr lang="en-GB" dirty="0"/>
          </a:p>
        </p:txBody>
      </p:sp>
      <p:sp>
        <p:nvSpPr>
          <p:cNvPr id="4" name="Slide Number Placeholder 3">
            <a:extLst>
              <a:ext uri="{FF2B5EF4-FFF2-40B4-BE49-F238E27FC236}">
                <a16:creationId xmlns:a16="http://schemas.microsoft.com/office/drawing/2014/main" id="{75D8309D-A484-453C-A9EE-C65F79791736}"/>
              </a:ext>
            </a:extLst>
          </p:cNvPr>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266531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23AF-569E-45FB-A5DA-B0E36F892CF8}"/>
              </a:ext>
            </a:extLst>
          </p:cNvPr>
          <p:cNvSpPr>
            <a:spLocks noGrp="1"/>
          </p:cNvSpPr>
          <p:nvPr>
            <p:ph type="title"/>
          </p:nvPr>
        </p:nvSpPr>
        <p:spPr>
          <a:xfrm>
            <a:off x="584565" y="1040556"/>
            <a:ext cx="10972800" cy="1143000"/>
          </a:xfrm>
        </p:spPr>
        <p:txBody>
          <a:bodyPr/>
          <a:lstStyle/>
          <a:p>
            <a:pPr algn="l"/>
            <a:r>
              <a:rPr lang="en-GB" sz="3200" b="1" dirty="0" err="1">
                <a:solidFill>
                  <a:srgbClr val="C00000"/>
                </a:solidFill>
              </a:rPr>
              <a:t>Commenti</a:t>
            </a:r>
            <a:r>
              <a:rPr lang="en-GB" sz="3200" b="1" dirty="0">
                <a:solidFill>
                  <a:srgbClr val="C00000"/>
                </a:solidFill>
              </a:rPr>
              <a:t> </a:t>
            </a:r>
            <a:r>
              <a:rPr lang="en-GB" sz="3200" b="1" dirty="0" err="1">
                <a:solidFill>
                  <a:srgbClr val="C00000"/>
                </a:solidFill>
              </a:rPr>
              <a:t>dalle</a:t>
            </a:r>
            <a:r>
              <a:rPr lang="en-GB" sz="3200" b="1" dirty="0">
                <a:solidFill>
                  <a:srgbClr val="C00000"/>
                </a:solidFill>
              </a:rPr>
              <a:t> </a:t>
            </a:r>
            <a:r>
              <a:rPr lang="en-GB" sz="3200" b="1" dirty="0" err="1">
                <a:solidFill>
                  <a:srgbClr val="C00000"/>
                </a:solidFill>
              </a:rPr>
              <a:t>microimprese</a:t>
            </a:r>
            <a:r>
              <a:rPr lang="en-GB" sz="3200" b="1" dirty="0">
                <a:solidFill>
                  <a:srgbClr val="C00000"/>
                </a:solidFill>
              </a:rPr>
              <a:t> </a:t>
            </a:r>
            <a:r>
              <a:rPr lang="en-GB" sz="3200" b="1" dirty="0" err="1">
                <a:solidFill>
                  <a:srgbClr val="C00000"/>
                </a:solidFill>
              </a:rPr>
              <a:t>rurali</a:t>
            </a:r>
            <a:endParaRPr lang="en-GB" sz="3200" dirty="0">
              <a:solidFill>
                <a:srgbClr val="C00000"/>
              </a:solidFill>
            </a:endParaRPr>
          </a:p>
        </p:txBody>
      </p:sp>
      <p:sp>
        <p:nvSpPr>
          <p:cNvPr id="3" name="Content Placeholder 2">
            <a:extLst>
              <a:ext uri="{FF2B5EF4-FFF2-40B4-BE49-F238E27FC236}">
                <a16:creationId xmlns:a16="http://schemas.microsoft.com/office/drawing/2014/main" id="{572267DF-6E7D-46AF-A463-D1FD2FDC6865}"/>
              </a:ext>
            </a:extLst>
          </p:cNvPr>
          <p:cNvSpPr>
            <a:spLocks noGrp="1"/>
          </p:cNvSpPr>
          <p:nvPr>
            <p:ph idx="1"/>
          </p:nvPr>
        </p:nvSpPr>
        <p:spPr>
          <a:xfrm>
            <a:off x="585157" y="1462369"/>
            <a:ext cx="10972800" cy="4525963"/>
          </a:xfrm>
        </p:spPr>
        <p:txBody>
          <a:bodyPr/>
          <a:lstStyle/>
          <a:p>
            <a:endParaRPr lang="en-GB" sz="2400" dirty="0"/>
          </a:p>
          <a:p>
            <a:r>
              <a:rPr lang="en-GB" sz="2400" dirty="0" err="1"/>
              <a:t>Abbiamo</a:t>
            </a:r>
            <a:r>
              <a:rPr lang="en-GB" sz="2400" dirty="0"/>
              <a:t> </a:t>
            </a:r>
            <a:r>
              <a:rPr lang="en-GB" sz="2400" dirty="0" err="1"/>
              <a:t>bisogno</a:t>
            </a:r>
            <a:r>
              <a:rPr lang="en-GB" sz="2400" dirty="0"/>
              <a:t> di </a:t>
            </a:r>
            <a:r>
              <a:rPr lang="en-GB" sz="2400" dirty="0" err="1"/>
              <a:t>competenze</a:t>
            </a:r>
            <a:r>
              <a:rPr lang="en-GB" sz="2400" dirty="0"/>
              <a:t> di networking e di </a:t>
            </a:r>
            <a:r>
              <a:rPr lang="en-GB" sz="2400" dirty="0" err="1"/>
              <a:t>formazione</a:t>
            </a:r>
            <a:r>
              <a:rPr lang="en-GB" sz="2400" dirty="0"/>
              <a:t> in </a:t>
            </a:r>
            <a:r>
              <a:rPr lang="en-GB" sz="2400" dirty="0" err="1"/>
              <a:t>rete</a:t>
            </a:r>
            <a:endParaRPr lang="en-GB" sz="2400" dirty="0"/>
          </a:p>
          <a:p>
            <a:r>
              <a:rPr lang="en-GB" sz="2400" dirty="0" err="1"/>
              <a:t>Raggruppamento</a:t>
            </a:r>
            <a:r>
              <a:rPr lang="en-GB" sz="2400" dirty="0"/>
              <a:t> di </a:t>
            </a:r>
            <a:r>
              <a:rPr lang="en-GB" sz="2400" dirty="0" err="1"/>
              <a:t>imprese</a:t>
            </a:r>
            <a:r>
              <a:rPr lang="en-GB" sz="2400" dirty="0"/>
              <a:t> </a:t>
            </a:r>
            <a:r>
              <a:rPr lang="en-GB" sz="2400" dirty="0" err="1"/>
              <a:t>rurali</a:t>
            </a:r>
            <a:r>
              <a:rPr lang="en-GB" sz="2400" dirty="0"/>
              <a:t> </a:t>
            </a:r>
            <a:r>
              <a:rPr lang="en-GB" sz="2400" dirty="0" err="1"/>
              <a:t>simili</a:t>
            </a:r>
            <a:r>
              <a:rPr lang="en-GB" sz="2400" dirty="0"/>
              <a:t> – per </a:t>
            </a:r>
            <a:r>
              <a:rPr lang="en-GB" sz="2400" dirty="0" err="1"/>
              <a:t>ridurre</a:t>
            </a:r>
            <a:r>
              <a:rPr lang="en-GB" sz="2400" dirty="0"/>
              <a:t> i </a:t>
            </a:r>
            <a:r>
              <a:rPr lang="en-GB" sz="2400" dirty="0" err="1"/>
              <a:t>costi</a:t>
            </a:r>
            <a:r>
              <a:rPr lang="en-GB" sz="2400" dirty="0"/>
              <a:t> </a:t>
            </a:r>
            <a:r>
              <a:rPr lang="en-GB" sz="2400" dirty="0" err="1"/>
              <a:t>nell’acquisto</a:t>
            </a:r>
            <a:r>
              <a:rPr lang="en-GB" sz="2400" dirty="0"/>
              <a:t> etc. </a:t>
            </a:r>
          </a:p>
          <a:p>
            <a:r>
              <a:rPr lang="en-GB" sz="2400" dirty="0" err="1"/>
              <a:t>Opportunità</a:t>
            </a:r>
            <a:r>
              <a:rPr lang="en-GB" sz="2400" dirty="0"/>
              <a:t> di </a:t>
            </a:r>
            <a:r>
              <a:rPr lang="en-GB" sz="2400" dirty="0" err="1"/>
              <a:t>trasporto</a:t>
            </a:r>
            <a:r>
              <a:rPr lang="en-GB" sz="2400" dirty="0"/>
              <a:t> per </a:t>
            </a:r>
            <a:r>
              <a:rPr lang="en-GB" sz="2400" dirty="0" err="1"/>
              <a:t>piccoli</a:t>
            </a:r>
            <a:r>
              <a:rPr lang="en-GB" sz="2400" dirty="0"/>
              <a:t> </a:t>
            </a:r>
            <a:r>
              <a:rPr lang="en-GB" sz="2400" dirty="0" err="1"/>
              <a:t>fornitori</a:t>
            </a:r>
            <a:r>
              <a:rPr lang="en-GB" sz="2400" dirty="0"/>
              <a:t> di </a:t>
            </a:r>
            <a:r>
              <a:rPr lang="en-GB" sz="2400" dirty="0" err="1"/>
              <a:t>servizi</a:t>
            </a:r>
            <a:endParaRPr lang="en-GB" sz="2400" dirty="0"/>
          </a:p>
          <a:p>
            <a:r>
              <a:rPr lang="en-GB" sz="2400" dirty="0"/>
              <a:t>La </a:t>
            </a:r>
            <a:r>
              <a:rPr lang="en-GB" sz="2400" dirty="0" err="1"/>
              <a:t>distribuzione</a:t>
            </a:r>
            <a:r>
              <a:rPr lang="en-GB" sz="2400" dirty="0"/>
              <a:t> è un </a:t>
            </a:r>
            <a:r>
              <a:rPr lang="en-GB" sz="2400" dirty="0" err="1"/>
              <a:t>grande</a:t>
            </a:r>
            <a:r>
              <a:rPr lang="en-GB" sz="2400" dirty="0"/>
              <a:t> </a:t>
            </a:r>
            <a:r>
              <a:rPr lang="en-GB" sz="2400" dirty="0" err="1"/>
              <a:t>problema</a:t>
            </a:r>
            <a:r>
              <a:rPr lang="en-GB" sz="2400" dirty="0"/>
              <a:t> per le </a:t>
            </a:r>
            <a:r>
              <a:rPr lang="en-GB" sz="2400" dirty="0" err="1"/>
              <a:t>aziende</a:t>
            </a:r>
            <a:r>
              <a:rPr lang="en-GB" sz="2400" dirty="0"/>
              <a:t> </a:t>
            </a:r>
            <a:r>
              <a:rPr lang="en-GB" sz="2400" dirty="0" err="1"/>
              <a:t>rurali</a:t>
            </a:r>
            <a:endParaRPr lang="en-GB" sz="2400" dirty="0"/>
          </a:p>
          <a:p>
            <a:r>
              <a:rPr lang="it-IT" sz="2400" dirty="0"/>
              <a:t>Qui ci sono molti negozi vuoti - potrebbe esserci una galleria / negozio di prodotti locali per connetterci al cliente</a:t>
            </a:r>
            <a:endParaRPr lang="en-GB" sz="2400" dirty="0"/>
          </a:p>
          <a:p>
            <a:r>
              <a:rPr lang="it-IT" sz="2400" dirty="0"/>
              <a:t>Potrebbero essere offerti argomenti di formazione specifici per il settore in quanto molti degli argomenti di formazione sono troppo ampi poiché cercano di coprire aspetti per tutti i diversi tipi di attività</a:t>
            </a:r>
            <a:r>
              <a:rPr lang="en-GB" sz="2400" dirty="0"/>
              <a:t>. </a:t>
            </a:r>
          </a:p>
          <a:p>
            <a:endParaRPr lang="en-GB" dirty="0"/>
          </a:p>
        </p:txBody>
      </p:sp>
      <p:sp>
        <p:nvSpPr>
          <p:cNvPr id="4" name="Slide Number Placeholder 3">
            <a:extLst>
              <a:ext uri="{FF2B5EF4-FFF2-40B4-BE49-F238E27FC236}">
                <a16:creationId xmlns:a16="http://schemas.microsoft.com/office/drawing/2014/main" id="{ED1C337E-B238-485A-8EED-925FC2FD6EAF}"/>
              </a:ext>
            </a:extLst>
          </p:cNvPr>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defTabSz="914400" fontAlgn="base">
              <a:defRPr/>
            </a:pPr>
            <a:r>
              <a:rPr lang="en-GB" sz="3200" b="1" dirty="0" err="1">
                <a:solidFill>
                  <a:srgbClr val="0B0AFD"/>
                </a:solidFill>
                <a:latin typeface="+mj-lt"/>
                <a:ea typeface="+mj-ea"/>
                <a:cs typeface="+mj-cs"/>
              </a:rPr>
              <a:t>Strategie</a:t>
            </a:r>
            <a:r>
              <a:rPr lang="en-GB" sz="3200" b="1" dirty="0">
                <a:solidFill>
                  <a:srgbClr val="0B0AFD"/>
                </a:solidFill>
                <a:latin typeface="+mj-lt"/>
                <a:ea typeface="+mj-ea"/>
                <a:cs typeface="+mj-cs"/>
              </a:rPr>
              <a:t> per la Co-</a:t>
            </a:r>
            <a:r>
              <a:rPr lang="en-GB" sz="3200" b="1" dirty="0" err="1">
                <a:solidFill>
                  <a:srgbClr val="0B0AFD"/>
                </a:solidFill>
                <a:latin typeface="+mj-lt"/>
                <a:ea typeface="+mj-ea"/>
                <a:cs typeface="+mj-cs"/>
              </a:rPr>
              <a:t>operazione</a:t>
            </a:r>
            <a:r>
              <a:rPr lang="en-GB" sz="3200" b="1" dirty="0">
                <a:solidFill>
                  <a:srgbClr val="0B0AFD"/>
                </a:solidFill>
                <a:latin typeface="+mj-lt"/>
                <a:ea typeface="+mj-ea"/>
                <a:cs typeface="+mj-cs"/>
              </a:rPr>
              <a:t> di </a:t>
            </a:r>
            <a:r>
              <a:rPr lang="en-GB" sz="3200" b="1" dirty="0" err="1">
                <a:solidFill>
                  <a:srgbClr val="0B0AFD"/>
                </a:solidFill>
                <a:latin typeface="+mj-lt"/>
                <a:ea typeface="+mj-ea"/>
                <a:cs typeface="+mj-cs"/>
              </a:rPr>
              <a:t>Imprese</a:t>
            </a:r>
            <a:r>
              <a:rPr lang="en-GB" sz="3200" b="1" dirty="0">
                <a:solidFill>
                  <a:srgbClr val="0B0AFD"/>
                </a:solidFill>
                <a:latin typeface="+mj-lt"/>
                <a:ea typeface="+mj-ea"/>
                <a:cs typeface="+mj-cs"/>
              </a:rPr>
              <a:t> </a:t>
            </a:r>
            <a:endParaRPr lang="en-IE" sz="1800" b="1" i="0" u="none" strike="noStrike" kern="1200" cap="none" spc="0" baseline="0" noProof="0" dirty="0">
              <a:solidFill>
                <a:srgbClr val="CC6600"/>
              </a:solidFill>
              <a:latin typeface="+mj-lt"/>
              <a:ea typeface="+mj-ea"/>
              <a:cs typeface="+mj-cs"/>
            </a:endParaRPr>
          </a:p>
        </p:txBody>
      </p:sp>
    </p:spTree>
    <p:extLst>
      <p:ext uri="{BB962C8B-B14F-4D97-AF65-F5344CB8AC3E}">
        <p14:creationId xmlns:p14="http://schemas.microsoft.com/office/powerpoint/2010/main" val="39307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4680</TotalTime>
  <Words>1000</Words>
  <Application>Microsoft Office PowerPoint</Application>
  <PresentationFormat>Widescreen</PresentationFormat>
  <Paragraphs>129</Paragraphs>
  <Slides>18</Slides>
  <Notes>1</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1557</vt:lpstr>
      <vt:lpstr>Modulo N 6: Costruire Competenze nelle Micro Imprese Rurali </vt:lpstr>
      <vt:lpstr>Strategie per la Co-operazione di Imprese   </vt:lpstr>
      <vt:lpstr>Strategie per la Co-operazione di Imprese </vt:lpstr>
      <vt:lpstr>Strategie per la Co-operazione di Imprese </vt:lpstr>
      <vt:lpstr>In che modo le micro imprese possono collaborare per risolvere problemi o colmare le lacune esistenti?   </vt:lpstr>
      <vt:lpstr>Perchè collaborare?</vt:lpstr>
      <vt:lpstr>Problematiche evidenziate dalle microimprese</vt:lpstr>
      <vt:lpstr>Commenti dalle microimprese rurali</vt:lpstr>
      <vt:lpstr>Commenti dalle microimprese rurali</vt:lpstr>
      <vt:lpstr> In che modo le microimprese possono collaborare per affrontare le loro lacune</vt:lpstr>
      <vt:lpstr>Strutture Co-operative</vt:lpstr>
      <vt:lpstr>Co-operative aziendali </vt:lpstr>
      <vt:lpstr>Co-operative di produttori</vt:lpstr>
      <vt:lpstr>Multi-Stakeholder Co-operative</vt:lpstr>
      <vt:lpstr>Reti d’impresa</vt:lpstr>
      <vt:lpstr>Networking Aziendale</vt:lpstr>
      <vt:lpstr>Training Networks</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Siobhan O'Malley</dc:creator>
  <cp:lastModifiedBy>IDP</cp:lastModifiedBy>
  <cp:revision>104</cp:revision>
  <cp:lastPrinted>2017-05-04T12:44:09Z</cp:lastPrinted>
  <dcterms:created xsi:type="dcterms:W3CDTF">2016-01-12T16:45:47Z</dcterms:created>
  <dcterms:modified xsi:type="dcterms:W3CDTF">2018-01-15T14:33:38Z</dcterms:modified>
</cp:coreProperties>
</file>