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26"/>
  </p:notesMasterIdLst>
  <p:handoutMasterIdLst>
    <p:handoutMasterId r:id="rId27"/>
  </p:handoutMasterIdLst>
  <p:sldIdLst>
    <p:sldId id="407" r:id="rId2"/>
    <p:sldId id="410" r:id="rId3"/>
    <p:sldId id="408" r:id="rId4"/>
    <p:sldId id="409" r:id="rId5"/>
    <p:sldId id="381" r:id="rId6"/>
    <p:sldId id="386" r:id="rId7"/>
    <p:sldId id="382" r:id="rId8"/>
    <p:sldId id="383" r:id="rId9"/>
    <p:sldId id="384" r:id="rId10"/>
    <p:sldId id="385" r:id="rId11"/>
    <p:sldId id="411" r:id="rId12"/>
    <p:sldId id="412" r:id="rId13"/>
    <p:sldId id="413" r:id="rId14"/>
    <p:sldId id="401" r:id="rId15"/>
    <p:sldId id="402" r:id="rId16"/>
    <p:sldId id="388" r:id="rId17"/>
    <p:sldId id="389" r:id="rId18"/>
    <p:sldId id="390" r:id="rId19"/>
    <p:sldId id="391" r:id="rId20"/>
    <p:sldId id="392" r:id="rId21"/>
    <p:sldId id="398" r:id="rId22"/>
    <p:sldId id="397" r:id="rId23"/>
    <p:sldId id="403" r:id="rId24"/>
    <p:sldId id="414" r:id="rId25"/>
  </p:sldIdLst>
  <p:sldSz cx="12192000" cy="6858000"/>
  <p:notesSz cx="6881813"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AFD"/>
    <a:srgbClr val="7EA732"/>
    <a:srgbClr val="FB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3" autoAdjust="0"/>
    <p:restoredTop sz="94974" autoAdjust="0"/>
  </p:normalViewPr>
  <p:slideViewPr>
    <p:cSldViewPr snapToGrid="0">
      <p:cViewPr varScale="1">
        <p:scale>
          <a:sx n="42" d="100"/>
          <a:sy n="42" d="100"/>
        </p:scale>
        <p:origin x="54" y="732"/>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2119" cy="502516"/>
          </a:xfrm>
          <a:prstGeom prst="rect">
            <a:avLst/>
          </a:prstGeom>
        </p:spPr>
        <p:txBody>
          <a:bodyPr vert="horz" lIns="92382" tIns="46191" rIns="92382" bIns="46191" rtlCol="0"/>
          <a:lstStyle>
            <a:lvl1pPr algn="l">
              <a:defRPr sz="1200"/>
            </a:lvl1pPr>
          </a:lstStyle>
          <a:p>
            <a:endParaRPr lang="es-ES"/>
          </a:p>
        </p:txBody>
      </p:sp>
      <p:sp>
        <p:nvSpPr>
          <p:cNvPr id="3" name="Marcador de fecha 2"/>
          <p:cNvSpPr>
            <a:spLocks noGrp="1"/>
          </p:cNvSpPr>
          <p:nvPr>
            <p:ph type="dt" sz="quarter" idx="1"/>
          </p:nvPr>
        </p:nvSpPr>
        <p:spPr>
          <a:xfrm>
            <a:off x="3898103" y="1"/>
            <a:ext cx="2982119" cy="502516"/>
          </a:xfrm>
          <a:prstGeom prst="rect">
            <a:avLst/>
          </a:prstGeom>
        </p:spPr>
        <p:txBody>
          <a:bodyPr vert="horz" lIns="92382" tIns="46191" rIns="92382" bIns="46191" rtlCol="0"/>
          <a:lstStyle>
            <a:lvl1pPr algn="r">
              <a:defRPr sz="1200"/>
            </a:lvl1pPr>
          </a:lstStyle>
          <a:p>
            <a:fld id="{A9379DA7-FA97-44F4-AAA7-F141050A0376}" type="datetimeFigureOut">
              <a:rPr lang="es-ES" smtClean="0"/>
              <a:pPr/>
              <a:t>03/01/2018</a:t>
            </a:fld>
            <a:endParaRPr lang="es-ES"/>
          </a:p>
        </p:txBody>
      </p:sp>
      <p:sp>
        <p:nvSpPr>
          <p:cNvPr id="4" name="Marcador de pie de página 3"/>
          <p:cNvSpPr>
            <a:spLocks noGrp="1"/>
          </p:cNvSpPr>
          <p:nvPr>
            <p:ph type="ftr" sz="quarter" idx="2"/>
          </p:nvPr>
        </p:nvSpPr>
        <p:spPr>
          <a:xfrm>
            <a:off x="1" y="9513025"/>
            <a:ext cx="2982119" cy="502515"/>
          </a:xfrm>
          <a:prstGeom prst="rect">
            <a:avLst/>
          </a:prstGeom>
        </p:spPr>
        <p:txBody>
          <a:bodyPr vert="horz" lIns="92382" tIns="46191" rIns="92382" bIns="46191"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98103" y="9513025"/>
            <a:ext cx="2982119" cy="502515"/>
          </a:xfrm>
          <a:prstGeom prst="rect">
            <a:avLst/>
          </a:prstGeom>
        </p:spPr>
        <p:txBody>
          <a:bodyPr vert="horz" lIns="92382" tIns="46191" rIns="92382" bIns="46191" rtlCol="0" anchor="b"/>
          <a:lstStyle>
            <a:lvl1pPr algn="r">
              <a:defRPr sz="1200"/>
            </a:lvl1pPr>
          </a:lstStyle>
          <a:p>
            <a:fld id="{14CCA340-183A-47C4-BAA3-F60897284D44}" type="slidenum">
              <a:rPr lang="es-ES" smtClean="0"/>
              <a:pPr/>
              <a:t>‹N›</a:t>
            </a:fld>
            <a:endParaRPr lang="es-ES"/>
          </a:p>
        </p:txBody>
      </p:sp>
    </p:spTree>
    <p:extLst>
      <p:ext uri="{BB962C8B-B14F-4D97-AF65-F5344CB8AC3E}">
        <p14:creationId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2"/>
            <a:ext cx="2982119" cy="500777"/>
          </a:xfrm>
          <a:prstGeom prst="rect">
            <a:avLst/>
          </a:prstGeom>
        </p:spPr>
        <p:txBody>
          <a:bodyPr vert="horz" lIns="92382" tIns="46191" rIns="92382" bIns="46191" rtlCol="0"/>
          <a:lstStyle>
            <a:lvl1pPr algn="l">
              <a:defRPr sz="1200"/>
            </a:lvl1pPr>
          </a:lstStyle>
          <a:p>
            <a:endParaRPr lang="es-ES"/>
          </a:p>
        </p:txBody>
      </p:sp>
      <p:sp>
        <p:nvSpPr>
          <p:cNvPr id="3" name="2 Marcador de fecha"/>
          <p:cNvSpPr>
            <a:spLocks noGrp="1"/>
          </p:cNvSpPr>
          <p:nvPr>
            <p:ph type="dt" idx="1"/>
          </p:nvPr>
        </p:nvSpPr>
        <p:spPr>
          <a:xfrm>
            <a:off x="3898103" y="2"/>
            <a:ext cx="2982119" cy="500777"/>
          </a:xfrm>
          <a:prstGeom prst="rect">
            <a:avLst/>
          </a:prstGeom>
        </p:spPr>
        <p:txBody>
          <a:bodyPr vert="horz" lIns="92382" tIns="46191" rIns="92382" bIns="46191" rtlCol="0"/>
          <a:lstStyle>
            <a:lvl1pPr algn="r">
              <a:defRPr sz="1200"/>
            </a:lvl1pPr>
          </a:lstStyle>
          <a:p>
            <a:fld id="{E29DEA65-EA00-4373-B68E-8F3E704452D4}" type="datetimeFigureOut">
              <a:rPr lang="es-ES" smtClean="0"/>
              <a:pPr/>
              <a:t>03/01/2018</a:t>
            </a:fld>
            <a:endParaRPr lang="es-ES"/>
          </a:p>
        </p:txBody>
      </p:sp>
      <p:sp>
        <p:nvSpPr>
          <p:cNvPr id="4" name="3 Marcador de imagen de diapositiva"/>
          <p:cNvSpPr>
            <a:spLocks noGrp="1" noRot="1" noChangeAspect="1"/>
          </p:cNvSpPr>
          <p:nvPr>
            <p:ph type="sldImg" idx="2"/>
          </p:nvPr>
        </p:nvSpPr>
        <p:spPr>
          <a:xfrm>
            <a:off x="103188" y="750888"/>
            <a:ext cx="6675437" cy="3754437"/>
          </a:xfrm>
          <a:prstGeom prst="rect">
            <a:avLst/>
          </a:prstGeom>
          <a:noFill/>
          <a:ln w="12700">
            <a:solidFill>
              <a:prstClr val="black"/>
            </a:solidFill>
          </a:ln>
        </p:spPr>
        <p:txBody>
          <a:bodyPr vert="horz" lIns="92382" tIns="46191" rIns="92382" bIns="46191" rtlCol="0" anchor="ctr"/>
          <a:lstStyle/>
          <a:p>
            <a:endParaRPr lang="es-ES"/>
          </a:p>
        </p:txBody>
      </p:sp>
      <p:sp>
        <p:nvSpPr>
          <p:cNvPr id="5" name="4 Marcador de notas"/>
          <p:cNvSpPr>
            <a:spLocks noGrp="1"/>
          </p:cNvSpPr>
          <p:nvPr>
            <p:ph type="body" sz="quarter" idx="3"/>
          </p:nvPr>
        </p:nvSpPr>
        <p:spPr>
          <a:xfrm>
            <a:off x="688182" y="4757382"/>
            <a:ext cx="5505450" cy="4506992"/>
          </a:xfrm>
          <a:prstGeom prst="rect">
            <a:avLst/>
          </a:prstGeom>
        </p:spPr>
        <p:txBody>
          <a:bodyPr vert="horz" lIns="92382" tIns="46191" rIns="92382" bIns="4619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513025"/>
            <a:ext cx="2982119" cy="500777"/>
          </a:xfrm>
          <a:prstGeom prst="rect">
            <a:avLst/>
          </a:prstGeom>
        </p:spPr>
        <p:txBody>
          <a:bodyPr vert="horz" lIns="92382" tIns="46191" rIns="92382" bIns="4619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3" y="9513025"/>
            <a:ext cx="2982119" cy="500777"/>
          </a:xfrm>
          <a:prstGeom prst="rect">
            <a:avLst/>
          </a:prstGeom>
        </p:spPr>
        <p:txBody>
          <a:bodyPr vert="horz" lIns="92382" tIns="46191" rIns="92382" bIns="46191" rtlCol="0" anchor="b"/>
          <a:lstStyle>
            <a:lvl1pPr algn="r">
              <a:defRPr sz="1200"/>
            </a:lvl1pPr>
          </a:lstStyle>
          <a:p>
            <a:fld id="{28D29B66-A038-4162-BFCC-D303C9D413C7}" type="slidenum">
              <a:rPr lang="es-ES" smtClean="0"/>
              <a:pPr/>
              <a:t>‹N›</a:t>
            </a:fld>
            <a:endParaRPr lang="es-ES"/>
          </a:p>
        </p:txBody>
      </p:sp>
    </p:spTree>
    <p:extLst>
      <p:ext uri="{BB962C8B-B14F-4D97-AF65-F5344CB8AC3E}">
        <p14:creationId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p14="http://schemas.microsoft.com/office/powerpoint/2010/main" val="29228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‹N›</a:t>
            </a:fld>
            <a:endParaRPr lang="en-US" dirty="0"/>
          </a:p>
        </p:txBody>
      </p:sp>
    </p:spTree>
    <p:extLst>
      <p:ext uri="{BB962C8B-B14F-4D97-AF65-F5344CB8AC3E}">
        <p14:creationId xmlns:p14="http://schemas.microsoft.com/office/powerpoint/2010/main" val="21247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89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‹N›</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p14="http://schemas.microsoft.com/office/powerpoint/2010/main" val="14048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10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a:t>
            </a:fld>
            <a:endParaRPr lang="en-US" dirty="0"/>
          </a:p>
        </p:txBody>
      </p:sp>
    </p:spTree>
    <p:extLst>
      <p:ext uri="{BB962C8B-B14F-4D97-AF65-F5344CB8AC3E}">
        <p14:creationId xmlns:p14="http://schemas.microsoft.com/office/powerpoint/2010/main" val="19283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6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91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793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a:t>
            </a:fld>
            <a:endParaRPr lang="en-US" dirty="0"/>
          </a:p>
        </p:txBody>
      </p:sp>
    </p:spTree>
    <p:extLst>
      <p:ext uri="{BB962C8B-B14F-4D97-AF65-F5344CB8AC3E}">
        <p14:creationId xmlns:p14="http://schemas.microsoft.com/office/powerpoint/2010/main" val="27142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639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smtClean="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smtClean="0"/>
              <a:t>Haga clic para modificar el estilo de texto del patrón</a:t>
            </a:r>
          </a:p>
          <a:p>
            <a:pPr lvl="1"/>
            <a:r>
              <a:rPr lang="es-ES" altLang="es-ES" dirty="0" smtClean="0"/>
              <a:t>Segundo nivel</a:t>
            </a:r>
          </a:p>
          <a:p>
            <a:pPr lvl="2"/>
            <a:r>
              <a:rPr lang="es-ES" altLang="es-ES" dirty="0" smtClean="0"/>
              <a:t>Tercer nivel</a:t>
            </a:r>
          </a:p>
          <a:p>
            <a:pPr lvl="3"/>
            <a:r>
              <a:rPr lang="es-ES" altLang="es-ES" dirty="0" smtClean="0"/>
              <a:t>Cuarto nivel</a:t>
            </a:r>
          </a:p>
          <a:p>
            <a:pPr lvl="4"/>
            <a:r>
              <a:rPr lang="es-ES" altLang="es-ES" dirty="0"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o-QOVodPhU" TargetMode="External"/><Relationship Id="rId1" Type="http://schemas.openxmlformats.org/officeDocument/2006/relationships/slideLayout" Target="../slideLayouts/slideLayout2.xml"/><Relationship Id="rId4" Type="http://schemas.openxmlformats.org/officeDocument/2006/relationships/hyperlink" Target="https://www.youtube.com/watch?v=eE8AzBJy9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llbusinessbc.ca/article/five-benefits-network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uncilofnonprofits.org/tools-resources/network-approach-capacity-buildin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ssir.org/articles/entry/the_return_of_capacity_build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proutsocial.com/insights/social-media-marketing-book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146" y="2471353"/>
            <a:ext cx="9144000" cy="1435643"/>
          </a:xfrm>
        </p:spPr>
        <p:txBody>
          <a:bodyPr/>
          <a:lstStyle/>
          <a:p>
            <a:r>
              <a:rPr lang="en-US" sz="2800" b="1" dirty="0" smtClean="0"/>
              <a:t>Modulo No </a:t>
            </a:r>
            <a:r>
              <a:rPr lang="en-US" sz="2800" b="1" dirty="0" smtClean="0">
                <a:solidFill>
                  <a:schemeClr val="tx1"/>
                </a:solidFill>
              </a:rPr>
              <a:t>6: </a:t>
            </a:r>
            <a:r>
              <a:rPr lang="en-IE" sz="2800" b="1" dirty="0" err="1" smtClean="0">
                <a:solidFill>
                  <a:srgbClr val="336600"/>
                </a:solidFill>
              </a:rPr>
              <a:t>Costruire</a:t>
            </a:r>
            <a:r>
              <a:rPr lang="en-IE" sz="2800" b="1" dirty="0" smtClean="0">
                <a:solidFill>
                  <a:srgbClr val="336600"/>
                </a:solidFill>
              </a:rPr>
              <a:t> le </a:t>
            </a:r>
            <a:r>
              <a:rPr lang="en-IE" sz="2800" b="1" dirty="0" err="1" smtClean="0">
                <a:solidFill>
                  <a:srgbClr val="336600"/>
                </a:solidFill>
              </a:rPr>
              <a:t>Capacità</a:t>
            </a:r>
            <a:r>
              <a:rPr lang="en-IE" sz="2800" b="1" dirty="0" smtClean="0">
                <a:solidFill>
                  <a:srgbClr val="336600"/>
                </a:solidFill>
              </a:rPr>
              <a:t> </a:t>
            </a:r>
            <a:r>
              <a:rPr lang="en-IE" sz="2800" b="1" dirty="0" err="1" smtClean="0">
                <a:solidFill>
                  <a:srgbClr val="336600"/>
                </a:solidFill>
              </a:rPr>
              <a:t>nelle</a:t>
            </a:r>
            <a:r>
              <a:rPr lang="en-IE" sz="2800" b="1" dirty="0" smtClean="0">
                <a:solidFill>
                  <a:srgbClr val="336600"/>
                </a:solidFill>
              </a:rPr>
              <a:t> </a:t>
            </a:r>
            <a:r>
              <a:rPr lang="en-IE" sz="2800" b="1" dirty="0" err="1" smtClean="0">
                <a:solidFill>
                  <a:srgbClr val="336600"/>
                </a:solidFill>
              </a:rPr>
              <a:t>Microimprese</a:t>
            </a:r>
            <a:r>
              <a:rPr lang="en-IE" sz="2800" b="1" dirty="0" smtClean="0">
                <a:solidFill>
                  <a:srgbClr val="336600"/>
                </a:solidFill>
              </a:rPr>
              <a:t> </a:t>
            </a:r>
            <a:r>
              <a:rPr lang="en-IE" sz="2800" b="1" dirty="0" err="1" smtClean="0">
                <a:solidFill>
                  <a:srgbClr val="336600"/>
                </a:solidFill>
              </a:rPr>
              <a:t>Rurali</a:t>
            </a:r>
            <a:endParaRPr lang="en-IE" sz="2800" b="1" dirty="0">
              <a:solidFill>
                <a:schemeClr val="tx1"/>
              </a:solidFill>
            </a:endParaRPr>
          </a:p>
        </p:txBody>
      </p:sp>
      <p:sp>
        <p:nvSpPr>
          <p:cNvPr id="4" name="TextBox 3"/>
          <p:cNvSpPr txBox="1"/>
          <p:nvPr/>
        </p:nvSpPr>
        <p:spPr>
          <a:xfrm>
            <a:off x="4236333" y="311355"/>
            <a:ext cx="7268901" cy="1477328"/>
          </a:xfrm>
          <a:prstGeom prst="rect">
            <a:avLst/>
          </a:prstGeom>
          <a:noFill/>
        </p:spPr>
        <p:txBody>
          <a:bodyPr wrap="square" rtlCol="0">
            <a:spAutoFit/>
          </a:bodyPr>
          <a:lstStyle/>
          <a:p>
            <a:r>
              <a:rPr lang="en-US" altLang="es-ES" sz="3600" b="1" dirty="0">
                <a:latin typeface="Calibri" pitchFamily="34" charset="0"/>
              </a:rPr>
              <a:t>MICRO: </a:t>
            </a:r>
            <a:r>
              <a:rPr lang="en-IE" altLang="es-ES" sz="3600" b="1" dirty="0">
                <a:latin typeface="Calibri" pitchFamily="34" charset="0"/>
              </a:rPr>
              <a:t>Enhancing Competitiveness of Micro-enterprises in Rural Areas</a:t>
            </a:r>
            <a:r>
              <a:rPr lang="en-IE" altLang="es-ES" b="1" dirty="0">
                <a:latin typeface="Calibri" pitchFamily="34" charset="0"/>
              </a:rPr>
              <a:t/>
            </a:r>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it-IT" dirty="0" smtClean="0"/>
              <a:t>Elaborato dal Consorzio del Progetto MICRO</a:t>
            </a:r>
            <a:r>
              <a:rPr lang="en-US" dirty="0" smtClean="0"/>
              <a:t>: </a:t>
            </a:r>
            <a:r>
              <a:rPr lang="en-US" sz="1600" i="1" dirty="0" smtClean="0"/>
              <a:t>“Irish Rural Link – National University of Ireland </a:t>
            </a:r>
            <a:r>
              <a:rPr lang="en-US" sz="1600" i="1" dirty="0" err="1" smtClean="0"/>
              <a:t>Maynooth</a:t>
            </a:r>
            <a:r>
              <a:rPr lang="en-US" sz="1600" i="1" dirty="0" smtClean="0"/>
              <a:t>- CDI – EEO GROUP SA- IHF </a:t>
            </a:r>
            <a:r>
              <a:rPr lang="en-US" sz="1600" i="1" dirty="0" err="1" smtClean="0"/>
              <a:t>asbl</a:t>
            </a:r>
            <a:r>
              <a:rPr lang="en-US" sz="1600" i="1" dirty="0" smtClean="0"/>
              <a:t> – IDP - Internet Web Solutions SL”</a:t>
            </a:r>
            <a:endParaRPr lang="en-IE" sz="1600" i="1" dirty="0"/>
          </a:p>
        </p:txBody>
      </p:sp>
    </p:spTree>
    <p:extLst>
      <p:ext uri="{BB962C8B-B14F-4D97-AF65-F5344CB8AC3E}">
        <p14:creationId xmlns:p14="http://schemas.microsoft.com/office/powerpoint/2010/main" val="3539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79" y="914404"/>
            <a:ext cx="10972800" cy="1143000"/>
          </a:xfrm>
        </p:spPr>
        <p:txBody>
          <a:bodyPr/>
          <a:lstStyle/>
          <a:p>
            <a:pPr algn="l"/>
            <a:r>
              <a:rPr lang="en-US" sz="3200" b="1" dirty="0" err="1" smtClean="0">
                <a:solidFill>
                  <a:srgbClr val="C00000"/>
                </a:solidFill>
              </a:rPr>
              <a:t>Caratteristiche</a:t>
            </a:r>
            <a:r>
              <a:rPr lang="en-US" sz="3200" b="1" dirty="0" smtClean="0">
                <a:solidFill>
                  <a:srgbClr val="C00000"/>
                </a:solidFill>
              </a:rPr>
              <a:t> </a:t>
            </a:r>
            <a:r>
              <a:rPr lang="en-US" sz="3200" b="1" dirty="0" err="1" smtClean="0">
                <a:solidFill>
                  <a:srgbClr val="C00000"/>
                </a:solidFill>
              </a:rPr>
              <a:t>dei</a:t>
            </a:r>
            <a:r>
              <a:rPr lang="en-US" sz="3200" b="1" dirty="0" smtClean="0">
                <a:solidFill>
                  <a:srgbClr val="C00000"/>
                </a:solidFill>
              </a:rPr>
              <a:t> Network</a:t>
            </a:r>
            <a:endParaRPr lang="en-IE" sz="3200" b="1" dirty="0">
              <a:solidFill>
                <a:srgbClr val="C00000"/>
              </a:solidFill>
            </a:endParaRPr>
          </a:p>
        </p:txBody>
      </p:sp>
      <p:sp>
        <p:nvSpPr>
          <p:cNvPr id="3" name="Content Placeholder 2"/>
          <p:cNvSpPr>
            <a:spLocks noGrp="1"/>
          </p:cNvSpPr>
          <p:nvPr>
            <p:ph idx="1"/>
          </p:nvPr>
        </p:nvSpPr>
        <p:spPr>
          <a:xfrm>
            <a:off x="609600" y="1888333"/>
            <a:ext cx="10972800" cy="4525963"/>
          </a:xfrm>
        </p:spPr>
        <p:txBody>
          <a:bodyPr/>
          <a:lstStyle/>
          <a:p>
            <a:pPr marL="0" indent="0">
              <a:buNone/>
            </a:pPr>
            <a:r>
              <a:rPr lang="en-US" dirty="0" err="1" smtClean="0"/>
              <a:t>Caratteristiche</a:t>
            </a:r>
            <a:r>
              <a:rPr lang="en-US" dirty="0" smtClean="0"/>
              <a:t> </a:t>
            </a:r>
            <a:r>
              <a:rPr lang="en-US" dirty="0" err="1" smtClean="0"/>
              <a:t>generali</a:t>
            </a:r>
            <a:r>
              <a:rPr lang="en-US" dirty="0" smtClean="0"/>
              <a:t>:</a:t>
            </a:r>
          </a:p>
          <a:p>
            <a:pPr lvl="1"/>
            <a:r>
              <a:rPr lang="en-US" dirty="0" err="1" smtClean="0"/>
              <a:t>Sono</a:t>
            </a:r>
            <a:r>
              <a:rPr lang="en-US" dirty="0" smtClean="0"/>
              <a:t> </a:t>
            </a:r>
            <a:r>
              <a:rPr lang="en-US" dirty="0" err="1" smtClean="0"/>
              <a:t>creati</a:t>
            </a:r>
            <a:r>
              <a:rPr lang="en-US" dirty="0" smtClean="0"/>
              <a:t> per </a:t>
            </a:r>
            <a:r>
              <a:rPr lang="en-US" dirty="0" err="1" smtClean="0"/>
              <a:t>uno</a:t>
            </a:r>
            <a:r>
              <a:rPr lang="en-US" dirty="0" smtClean="0"/>
              <a:t> </a:t>
            </a:r>
            <a:r>
              <a:rPr lang="en-US" dirty="0" err="1" smtClean="0"/>
              <a:t>scopo</a:t>
            </a:r>
            <a:r>
              <a:rPr lang="en-US" dirty="0" smtClean="0"/>
              <a:t> </a:t>
            </a:r>
            <a:r>
              <a:rPr lang="en-US" dirty="0" err="1" smtClean="0"/>
              <a:t>specifico</a:t>
            </a:r>
            <a:endParaRPr lang="en-US" dirty="0" smtClean="0"/>
          </a:p>
          <a:p>
            <a:pPr lvl="1"/>
            <a:r>
              <a:rPr lang="en-US" dirty="0" err="1" smtClean="0"/>
              <a:t>Possono</a:t>
            </a:r>
            <a:r>
              <a:rPr lang="en-US" dirty="0" smtClean="0"/>
              <a:t> </a:t>
            </a:r>
            <a:r>
              <a:rPr lang="en-US" dirty="0" err="1" smtClean="0"/>
              <a:t>essere</a:t>
            </a:r>
            <a:r>
              <a:rPr lang="en-US" dirty="0" smtClean="0"/>
              <a:t> </a:t>
            </a:r>
            <a:r>
              <a:rPr lang="en-US" dirty="0" err="1" smtClean="0"/>
              <a:t>formali</a:t>
            </a:r>
            <a:r>
              <a:rPr lang="en-US" dirty="0" smtClean="0"/>
              <a:t> e/o </a:t>
            </a:r>
            <a:r>
              <a:rPr lang="en-US" dirty="0" err="1" smtClean="0"/>
              <a:t>informali</a:t>
            </a:r>
            <a:endParaRPr lang="en-US" dirty="0" smtClean="0"/>
          </a:p>
          <a:p>
            <a:pPr lvl="1"/>
            <a:r>
              <a:rPr lang="en-US" dirty="0" err="1" smtClean="0"/>
              <a:t>Possono</a:t>
            </a:r>
            <a:r>
              <a:rPr lang="en-US" dirty="0" smtClean="0"/>
              <a:t> </a:t>
            </a:r>
            <a:r>
              <a:rPr lang="en-US" dirty="0" err="1" smtClean="0"/>
              <a:t>avere</a:t>
            </a:r>
            <a:r>
              <a:rPr lang="en-US" dirty="0" smtClean="0"/>
              <a:t> </a:t>
            </a:r>
            <a:r>
              <a:rPr lang="en-US" dirty="0" err="1" smtClean="0"/>
              <a:t>molteplici</a:t>
            </a:r>
            <a:r>
              <a:rPr lang="en-US" dirty="0" smtClean="0"/>
              <a:t> </a:t>
            </a:r>
            <a:r>
              <a:rPr lang="en-US" dirty="0" err="1" smtClean="0"/>
              <a:t>funzioni</a:t>
            </a:r>
            <a:endParaRPr lang="en-US" dirty="0" smtClean="0"/>
          </a:p>
          <a:p>
            <a:pPr lvl="1"/>
            <a:r>
              <a:rPr lang="en-US" dirty="0" err="1" smtClean="0"/>
              <a:t>Possono</a:t>
            </a:r>
            <a:r>
              <a:rPr lang="en-US" dirty="0" smtClean="0"/>
              <a:t> </a:t>
            </a:r>
            <a:r>
              <a:rPr lang="en-US" dirty="0" err="1" smtClean="0"/>
              <a:t>esistere</a:t>
            </a:r>
            <a:r>
              <a:rPr lang="en-US" dirty="0" smtClean="0"/>
              <a:t> a </a:t>
            </a:r>
            <a:r>
              <a:rPr lang="en-US" dirty="0" err="1" smtClean="0"/>
              <a:t>livello</a:t>
            </a:r>
            <a:r>
              <a:rPr lang="en-US" dirty="0" smtClean="0"/>
              <a:t> locale, </a:t>
            </a:r>
            <a:r>
              <a:rPr lang="en-US" dirty="0" err="1" smtClean="0"/>
              <a:t>regionale</a:t>
            </a:r>
            <a:r>
              <a:rPr lang="en-US" dirty="0" smtClean="0"/>
              <a:t>, </a:t>
            </a:r>
            <a:r>
              <a:rPr lang="en-US" dirty="0" err="1" smtClean="0"/>
              <a:t>nazionale</a:t>
            </a:r>
            <a:r>
              <a:rPr lang="en-US" dirty="0" smtClean="0"/>
              <a:t> o </a:t>
            </a:r>
            <a:r>
              <a:rPr lang="en-US" dirty="0" err="1" smtClean="0"/>
              <a:t>internazionali</a:t>
            </a:r>
            <a:endParaRPr lang="en-US" dirty="0" smtClean="0"/>
          </a:p>
          <a:p>
            <a:pPr lvl="1"/>
            <a:r>
              <a:rPr lang="en-US" dirty="0" err="1" smtClean="0"/>
              <a:t>Possono</a:t>
            </a:r>
            <a:r>
              <a:rPr lang="en-US" dirty="0" smtClean="0"/>
              <a:t> </a:t>
            </a:r>
            <a:r>
              <a:rPr lang="en-US" dirty="0" err="1" smtClean="0"/>
              <a:t>essere</a:t>
            </a:r>
            <a:r>
              <a:rPr lang="en-US" dirty="0" smtClean="0"/>
              <a:t> </a:t>
            </a:r>
            <a:r>
              <a:rPr lang="en-US" dirty="0" err="1" smtClean="0"/>
              <a:t>reali</a:t>
            </a:r>
            <a:r>
              <a:rPr lang="en-US" dirty="0" smtClean="0"/>
              <a:t> (</a:t>
            </a:r>
            <a:r>
              <a:rPr lang="en-US" dirty="0" err="1" smtClean="0"/>
              <a:t>faccia</a:t>
            </a:r>
            <a:r>
              <a:rPr lang="en-US" dirty="0"/>
              <a:t> </a:t>
            </a:r>
            <a:r>
              <a:rPr lang="en-US" dirty="0" smtClean="0"/>
              <a:t>a </a:t>
            </a:r>
            <a:r>
              <a:rPr lang="en-US" dirty="0" err="1" smtClean="0"/>
              <a:t>faccia</a:t>
            </a:r>
            <a:r>
              <a:rPr lang="en-US" dirty="0" smtClean="0"/>
              <a:t>), </a:t>
            </a:r>
            <a:r>
              <a:rPr lang="en-US" dirty="0" err="1" smtClean="0"/>
              <a:t>virtuali</a:t>
            </a:r>
            <a:r>
              <a:rPr lang="en-US" dirty="0" smtClean="0"/>
              <a:t> (online), o </a:t>
            </a:r>
            <a:r>
              <a:rPr lang="en-US" dirty="0" err="1" smtClean="0"/>
              <a:t>una</a:t>
            </a:r>
            <a:r>
              <a:rPr lang="en-US" dirty="0" smtClean="0"/>
              <a:t> </a:t>
            </a:r>
            <a:r>
              <a:rPr lang="en-US" dirty="0" err="1" smtClean="0"/>
              <a:t>combinazione</a:t>
            </a:r>
            <a:r>
              <a:rPr lang="en-US" dirty="0" smtClean="0"/>
              <a:t> </a:t>
            </a:r>
            <a:r>
              <a:rPr lang="en-US" dirty="0" err="1" smtClean="0"/>
              <a:t>dei</a:t>
            </a:r>
            <a:r>
              <a:rPr lang="en-US" dirty="0" smtClean="0"/>
              <a:t> due</a:t>
            </a:r>
          </a:p>
          <a:p>
            <a:pPr lvl="1"/>
            <a:r>
              <a:rPr lang="en-US" dirty="0" err="1" smtClean="0"/>
              <a:t>Possono</a:t>
            </a:r>
            <a:r>
              <a:rPr lang="en-US" dirty="0" smtClean="0"/>
              <a:t> </a:t>
            </a:r>
            <a:r>
              <a:rPr lang="en-US" dirty="0" err="1" smtClean="0"/>
              <a:t>essere</a:t>
            </a:r>
            <a:r>
              <a:rPr lang="en-US" dirty="0" smtClean="0"/>
              <a:t> a breve o </a:t>
            </a:r>
            <a:r>
              <a:rPr lang="en-US" dirty="0" err="1" smtClean="0"/>
              <a:t>lungo</a:t>
            </a:r>
            <a:r>
              <a:rPr lang="en-US" dirty="0" smtClean="0"/>
              <a:t> </a:t>
            </a:r>
            <a:r>
              <a:rPr lang="en-US" dirty="0" err="1" smtClean="0"/>
              <a:t>termine</a:t>
            </a:r>
            <a:endParaRPr lang="en-US" dirty="0" smtClean="0"/>
          </a:p>
          <a:p>
            <a:pPr lvl="1">
              <a:buNone/>
            </a:pPr>
            <a:endParaRPr lang="en-IE" dirty="0" smtClean="0"/>
          </a:p>
          <a:p>
            <a:pP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356708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3"/>
          <p:cNvSpPr txBox="1">
            <a:spLocks/>
          </p:cNvSpPr>
          <p:nvPr/>
        </p:nvSpPr>
        <p:spPr bwMode="auto">
          <a:xfrm>
            <a:off x="568813" y="100899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dirty="0" err="1" smtClean="0">
                <a:ln>
                  <a:noFill/>
                </a:ln>
                <a:solidFill>
                  <a:srgbClr val="C00000"/>
                </a:solidFill>
                <a:effectLst/>
                <a:uLnTx/>
                <a:uFillTx/>
                <a:latin typeface="+mj-lt"/>
                <a:ea typeface="+mj-ea"/>
                <a:cs typeface="+mj-cs"/>
              </a:rPr>
              <a:t>Benefici</a:t>
            </a:r>
            <a:r>
              <a:rPr kumimoji="0" lang="en-IE" sz="3200" b="1" i="0" u="none" strike="noStrike" kern="1200" cap="none" spc="0" normalizeH="0" noProof="0" dirty="0" smtClean="0">
                <a:ln>
                  <a:noFill/>
                </a:ln>
                <a:solidFill>
                  <a:srgbClr val="C00000"/>
                </a:solidFill>
                <a:effectLst/>
                <a:uLnTx/>
                <a:uFillTx/>
                <a:latin typeface="+mj-lt"/>
                <a:ea typeface="+mj-ea"/>
                <a:cs typeface="+mj-cs"/>
              </a:rPr>
              <a:t> di un Network per </a:t>
            </a:r>
            <a:r>
              <a:rPr kumimoji="0" lang="en-IE" sz="3200" b="1" i="0" u="none" strike="noStrike" kern="1200" cap="none" spc="0" normalizeH="0" noProof="0" dirty="0" err="1" smtClean="0">
                <a:ln>
                  <a:noFill/>
                </a:ln>
                <a:solidFill>
                  <a:srgbClr val="C00000"/>
                </a:solidFill>
                <a:effectLst/>
                <a:uLnTx/>
                <a:uFillTx/>
                <a:latin typeface="+mj-lt"/>
                <a:ea typeface="+mj-ea"/>
                <a:cs typeface="+mj-cs"/>
              </a:rPr>
              <a:t>i</a:t>
            </a:r>
            <a:r>
              <a:rPr kumimoji="0" lang="en-IE" sz="3200" b="1" i="0" u="none" strike="noStrike" kern="1200" cap="none" spc="0" normalizeH="0" noProof="0" dirty="0" smtClean="0">
                <a:ln>
                  <a:noFill/>
                </a:ln>
                <a:solidFill>
                  <a:srgbClr val="C00000"/>
                </a:solidFill>
                <a:effectLst/>
                <a:uLnTx/>
                <a:uFillTx/>
                <a:latin typeface="+mj-lt"/>
                <a:ea typeface="+mj-ea"/>
                <a:cs typeface="+mj-cs"/>
              </a:rPr>
              <a:t> </a:t>
            </a:r>
            <a:r>
              <a:rPr kumimoji="0" lang="en-IE" sz="3200" b="1" i="0" u="none" strike="noStrike" kern="1200" cap="none" spc="0" normalizeH="0" noProof="0" dirty="0" err="1" smtClean="0">
                <a:ln>
                  <a:noFill/>
                </a:ln>
                <a:solidFill>
                  <a:srgbClr val="C00000"/>
                </a:solidFill>
                <a:effectLst/>
                <a:uLnTx/>
                <a:uFillTx/>
                <a:latin typeface="+mj-lt"/>
                <a:ea typeface="+mj-ea"/>
                <a:cs typeface="+mj-cs"/>
              </a:rPr>
              <a:t>suoi</a:t>
            </a:r>
            <a:r>
              <a:rPr kumimoji="0" lang="en-IE" sz="3200" b="1" i="0" u="none" strike="noStrike" kern="1200" cap="none" spc="0" normalizeH="0" noProof="0" dirty="0" smtClean="0">
                <a:ln>
                  <a:noFill/>
                </a:ln>
                <a:solidFill>
                  <a:srgbClr val="C00000"/>
                </a:solidFill>
                <a:effectLst/>
                <a:uLnTx/>
                <a:uFillTx/>
                <a:latin typeface="+mj-lt"/>
                <a:ea typeface="+mj-ea"/>
                <a:cs typeface="+mj-cs"/>
              </a:rPr>
              <a:t> </a:t>
            </a:r>
            <a:r>
              <a:rPr kumimoji="0" lang="en-IE" sz="3200" b="1" i="0" u="none" strike="noStrike" kern="1200" cap="none" spc="0" normalizeH="0" noProof="0" dirty="0" err="1" smtClean="0">
                <a:ln>
                  <a:noFill/>
                </a:ln>
                <a:solidFill>
                  <a:srgbClr val="C00000"/>
                </a:solidFill>
                <a:effectLst/>
                <a:uLnTx/>
                <a:uFillTx/>
                <a:latin typeface="+mj-lt"/>
                <a:ea typeface="+mj-ea"/>
                <a:cs typeface="+mj-cs"/>
              </a:rPr>
              <a:t>membri</a:t>
            </a:r>
            <a:endParaRPr kumimoji="0" lang="en-IE"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Content Placeholder 4"/>
          <p:cNvSpPr>
            <a:spLocks noGrp="1"/>
          </p:cNvSpPr>
          <p:nvPr>
            <p:ph sz="half" idx="1"/>
          </p:nvPr>
        </p:nvSpPr>
        <p:spPr>
          <a:xfrm>
            <a:off x="578068" y="2332038"/>
            <a:ext cx="5384800" cy="2791756"/>
          </a:xfrm>
        </p:spPr>
        <p:txBody>
          <a:bodyPr/>
          <a:lstStyle/>
          <a:p>
            <a:pPr>
              <a:buFont typeface="Arial" pitchFamily="34" charset="0"/>
              <a:buChar char="•"/>
            </a:pPr>
            <a:r>
              <a:rPr lang="en-US" dirty="0" smtClean="0">
                <a:solidFill>
                  <a:srgbClr val="FF0000"/>
                </a:solidFill>
              </a:rPr>
              <a:t>Maggiore </a:t>
            </a:r>
            <a:r>
              <a:rPr lang="en-US" dirty="0" err="1" smtClean="0">
                <a:solidFill>
                  <a:srgbClr val="FF0000"/>
                </a:solidFill>
              </a:rPr>
              <a:t>Efficienza</a:t>
            </a:r>
            <a:endParaRPr lang="en-US" dirty="0" smtClean="0">
              <a:solidFill>
                <a:srgbClr val="FF0000"/>
              </a:solidFill>
            </a:endParaRPr>
          </a:p>
          <a:p>
            <a:pPr>
              <a:buFont typeface="Arial" pitchFamily="34" charset="0"/>
              <a:buChar char="•"/>
            </a:pPr>
            <a:r>
              <a:rPr lang="en-US" dirty="0" err="1" smtClean="0"/>
              <a:t>Effetto</a:t>
            </a:r>
            <a:r>
              <a:rPr lang="en-US" dirty="0" smtClean="0"/>
              <a:t> </a:t>
            </a:r>
            <a:r>
              <a:rPr lang="en-US" dirty="0" err="1" smtClean="0"/>
              <a:t>Moltiplicatore</a:t>
            </a:r>
            <a:endParaRPr lang="en-US" dirty="0" smtClean="0"/>
          </a:p>
          <a:p>
            <a:pPr>
              <a:buFont typeface="Arial" pitchFamily="34" charset="0"/>
              <a:buChar char="•"/>
            </a:pPr>
            <a:r>
              <a:rPr lang="en-US" dirty="0" err="1" smtClean="0">
                <a:solidFill>
                  <a:srgbClr val="FF0000"/>
                </a:solidFill>
              </a:rPr>
              <a:t>Solidarietà</a:t>
            </a:r>
            <a:r>
              <a:rPr lang="en-US" dirty="0" smtClean="0">
                <a:solidFill>
                  <a:srgbClr val="FF0000"/>
                </a:solidFill>
              </a:rPr>
              <a:t> e </a:t>
            </a:r>
            <a:r>
              <a:rPr lang="en-US" dirty="0" err="1" smtClean="0">
                <a:solidFill>
                  <a:srgbClr val="FF0000"/>
                </a:solidFill>
              </a:rPr>
              <a:t>Supporto</a:t>
            </a:r>
            <a:endParaRPr lang="en-US" dirty="0" smtClean="0">
              <a:solidFill>
                <a:srgbClr val="FF0000"/>
              </a:solidFill>
            </a:endParaRPr>
          </a:p>
          <a:p>
            <a:endParaRPr lang="en-IE" dirty="0"/>
          </a:p>
        </p:txBody>
      </p:sp>
      <p:sp>
        <p:nvSpPr>
          <p:cNvPr id="7" name="Content Placeholder 5"/>
          <p:cNvSpPr txBox="1">
            <a:spLocks/>
          </p:cNvSpPr>
          <p:nvPr/>
        </p:nvSpPr>
        <p:spPr>
          <a:xfrm>
            <a:off x="6197600" y="2183525"/>
            <a:ext cx="5384800" cy="2577661"/>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dirty="0" smtClean="0"/>
              <a:t>Maggiore </a:t>
            </a:r>
            <a:r>
              <a:rPr lang="en-US" sz="3200" dirty="0" err="1" smtClean="0"/>
              <a:t>Visibilità</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Isolamento</a:t>
            </a:r>
            <a:r>
              <a:rPr kumimoji="0" lang="en-US" sz="3200" b="0" i="0" u="none" strike="noStrike" kern="1200" cap="none" spc="0" normalizeH="0" noProof="0" dirty="0" smtClean="0">
                <a:ln>
                  <a:noFill/>
                </a:ln>
                <a:solidFill>
                  <a:srgbClr val="FF0000"/>
                </a:solidFill>
                <a:effectLst/>
                <a:uLnTx/>
                <a:uFillTx/>
                <a:latin typeface="+mn-lt"/>
                <a:ea typeface="+mn-ea"/>
                <a:cs typeface="+mn-cs"/>
              </a:rPr>
              <a:t> </a:t>
            </a:r>
            <a:r>
              <a:rPr kumimoji="0" lang="en-US" sz="3200" b="0" i="0" u="none" strike="noStrike" kern="1200" cap="none" spc="0" normalizeH="0" noProof="0" dirty="0" err="1" smtClean="0">
                <a:ln>
                  <a:noFill/>
                </a:ln>
                <a:solidFill>
                  <a:srgbClr val="FF0000"/>
                </a:solidFill>
                <a:effectLst/>
                <a:uLnTx/>
                <a:uFillTx/>
                <a:latin typeface="+mn-lt"/>
                <a:ea typeface="+mn-ea"/>
                <a:cs typeface="+mn-cs"/>
              </a:rPr>
              <a:t>ridotto</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Maggiore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Credibilità</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a:spLocks noGrp="1"/>
          </p:cNvSpPr>
          <p:nvPr>
            <p:ph type="title"/>
          </p:nvPr>
        </p:nvSpPr>
        <p:spPr>
          <a:xfrm>
            <a:off x="1219200" y="163890"/>
            <a:ext cx="10972800" cy="1143000"/>
          </a:xfrm>
        </p:spPr>
        <p:txBody>
          <a:bodyPr/>
          <a:lstStyle/>
          <a:p>
            <a:pPr algn="r"/>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6" name="Content Placeholder 2"/>
          <p:cNvSpPr>
            <a:spLocks noGrp="1"/>
          </p:cNvSpPr>
          <p:nvPr>
            <p:ph sz="half" idx="1"/>
          </p:nvPr>
        </p:nvSpPr>
        <p:spPr>
          <a:xfrm>
            <a:off x="266218" y="2262387"/>
            <a:ext cx="5728182" cy="3791606"/>
          </a:xfrm>
        </p:spPr>
        <p:txBody>
          <a:bodyPr/>
          <a:lstStyle/>
          <a:p>
            <a:pPr marL="0" indent="0">
              <a:buNone/>
            </a:pPr>
            <a:r>
              <a:rPr lang="en-IE" sz="2400" dirty="0" smtClean="0"/>
              <a:t>Il video “Importance </a:t>
            </a:r>
            <a:r>
              <a:rPr lang="en-IE" sz="2400" dirty="0"/>
              <a:t>of </a:t>
            </a:r>
            <a:r>
              <a:rPr lang="en-IE" sz="2400" dirty="0" smtClean="0"/>
              <a:t>networking in business” </a:t>
            </a:r>
            <a:r>
              <a:rPr lang="en-IE" sz="2400" dirty="0" err="1" smtClean="0"/>
              <a:t>tratta</a:t>
            </a:r>
            <a:r>
              <a:rPr lang="en-IE" sz="2400" dirty="0" smtClean="0"/>
              <a:t> </a:t>
            </a:r>
            <a:r>
              <a:rPr lang="en-IE" sz="2400" dirty="0" err="1" smtClean="0"/>
              <a:t>gli</a:t>
            </a:r>
            <a:r>
              <a:rPr lang="en-IE" sz="2400" dirty="0" smtClean="0"/>
              <a:t> </a:t>
            </a:r>
            <a:r>
              <a:rPr lang="en-IE" sz="2400" dirty="0" err="1" smtClean="0"/>
              <a:t>argomenti</a:t>
            </a:r>
            <a:r>
              <a:rPr lang="en-IE" sz="2400" dirty="0" smtClean="0"/>
              <a:t> di </a:t>
            </a:r>
            <a:r>
              <a:rPr lang="en-IE" sz="2400" dirty="0" err="1" smtClean="0"/>
              <a:t>questa</a:t>
            </a:r>
            <a:r>
              <a:rPr lang="en-IE" sz="2400" dirty="0" smtClean="0"/>
              <a:t> </a:t>
            </a:r>
            <a:r>
              <a:rPr lang="en-IE" sz="2400" dirty="0" err="1" smtClean="0"/>
              <a:t>unità</a:t>
            </a:r>
            <a:r>
              <a:rPr lang="en-IE" sz="2400" dirty="0" smtClean="0"/>
              <a:t> in </a:t>
            </a:r>
            <a:r>
              <a:rPr lang="en-IE" sz="2400" dirty="0" err="1" smtClean="0"/>
              <a:t>una</a:t>
            </a:r>
            <a:r>
              <a:rPr lang="en-IE" sz="2400" dirty="0" smtClean="0"/>
              <a:t> </a:t>
            </a:r>
            <a:r>
              <a:rPr lang="en-IE" sz="2400" dirty="0" err="1" smtClean="0"/>
              <a:t>discussione</a:t>
            </a:r>
            <a:r>
              <a:rPr lang="en-IE" sz="2400" dirty="0" smtClean="0"/>
              <a:t> </a:t>
            </a:r>
            <a:r>
              <a:rPr lang="en-IE" sz="2400" dirty="0" err="1" smtClean="0"/>
              <a:t>reale</a:t>
            </a:r>
            <a:r>
              <a:rPr lang="en-IE" sz="2400" dirty="0" smtClean="0"/>
              <a:t>.</a:t>
            </a:r>
          </a:p>
          <a:p>
            <a:pPr marL="0" indent="0">
              <a:buNone/>
            </a:pPr>
            <a:endParaRPr lang="en-IE" sz="2400" dirty="0" smtClean="0"/>
          </a:p>
          <a:p>
            <a:pPr marL="0" indent="0">
              <a:buNone/>
            </a:pPr>
            <a:r>
              <a:rPr lang="en-IE" sz="2400" dirty="0" smtClean="0"/>
              <a:t>Un “TED talk” di Michael Goldberg “Rediscovering </a:t>
            </a:r>
            <a:r>
              <a:rPr lang="en-IE" sz="2400" dirty="0"/>
              <a:t>Personal Networking” </a:t>
            </a:r>
            <a:r>
              <a:rPr lang="en-IE" sz="2400" dirty="0">
                <a:hlinkClick r:id="rId2"/>
              </a:rPr>
              <a:t>https://</a:t>
            </a:r>
            <a:r>
              <a:rPr lang="en-IE" sz="2400" dirty="0" smtClean="0">
                <a:hlinkClick r:id="rId2"/>
              </a:rPr>
              <a:t>www.youtube.com/watch?v=Po-QOVodPhU</a:t>
            </a:r>
            <a:r>
              <a:rPr lang="en-IE" sz="2400" dirty="0" smtClean="0"/>
              <a:t> </a:t>
            </a:r>
            <a:r>
              <a:rPr lang="en-IE" sz="2400" dirty="0" err="1" smtClean="0"/>
              <a:t>presenta</a:t>
            </a:r>
            <a:r>
              <a:rPr lang="en-IE" sz="2400" dirty="0" smtClean="0"/>
              <a:t> </a:t>
            </a:r>
            <a:r>
              <a:rPr lang="en-IE" sz="2400" dirty="0" err="1" smtClean="0"/>
              <a:t>una</a:t>
            </a:r>
            <a:r>
              <a:rPr lang="en-IE" sz="2400" dirty="0" smtClean="0"/>
              <a:t> vision </a:t>
            </a:r>
            <a:r>
              <a:rPr lang="en-IE" sz="2400" dirty="0" err="1" smtClean="0"/>
              <a:t>critica</a:t>
            </a:r>
            <a:r>
              <a:rPr lang="en-IE" sz="2400" dirty="0" smtClean="0"/>
              <a:t> del networking online</a:t>
            </a:r>
            <a:endParaRPr lang="en-IE" sz="2400" dirty="0"/>
          </a:p>
        </p:txBody>
      </p:sp>
      <p:pic>
        <p:nvPicPr>
          <p:cNvPr id="7" name="Content Placeholder 4"/>
          <p:cNvPicPr>
            <a:picLocks noChangeAspect="1"/>
          </p:cNvPicPr>
          <p:nvPr/>
        </p:nvPicPr>
        <p:blipFill>
          <a:blip r:embed="rId3"/>
          <a:stretch>
            <a:fillRect/>
          </a:stretch>
        </p:blipFill>
        <p:spPr>
          <a:xfrm>
            <a:off x="6528179" y="1230806"/>
            <a:ext cx="5384800" cy="3505399"/>
          </a:xfrm>
          <a:prstGeom prst="rect">
            <a:avLst/>
          </a:prstGeom>
        </p:spPr>
      </p:pic>
      <p:sp>
        <p:nvSpPr>
          <p:cNvPr id="8" name="TextBox 7"/>
          <p:cNvSpPr txBox="1"/>
          <p:nvPr/>
        </p:nvSpPr>
        <p:spPr>
          <a:xfrm>
            <a:off x="6632294" y="5023413"/>
            <a:ext cx="4560425" cy="1200329"/>
          </a:xfrm>
          <a:prstGeom prst="rect">
            <a:avLst/>
          </a:prstGeom>
          <a:noFill/>
        </p:spPr>
        <p:txBody>
          <a:bodyPr wrap="square" rtlCol="0">
            <a:spAutoFit/>
          </a:bodyPr>
          <a:lstStyle/>
          <a:p>
            <a:r>
              <a:rPr lang="en-IE" dirty="0" smtClean="0"/>
              <a:t>Fonte: </a:t>
            </a:r>
            <a:r>
              <a:rPr lang="en-IE" dirty="0" smtClean="0">
                <a:hlinkClick r:id="rId4"/>
              </a:rPr>
              <a:t>https</a:t>
            </a:r>
            <a:r>
              <a:rPr lang="en-IE" dirty="0">
                <a:hlinkClick r:id="rId4"/>
              </a:rPr>
              <a:t>://</a:t>
            </a:r>
            <a:r>
              <a:rPr lang="en-IE" dirty="0" smtClean="0">
                <a:hlinkClick r:id="rId4"/>
              </a:rPr>
              <a:t>www.youtube.com/watch?v=eE8AzBJy9uE</a:t>
            </a:r>
            <a:r>
              <a:rPr lang="en-IE" dirty="0" smtClean="0"/>
              <a:t> </a:t>
            </a:r>
          </a:p>
          <a:p>
            <a:r>
              <a:rPr lang="en-IE" dirty="0" smtClean="0"/>
              <a:t>7 </a:t>
            </a:r>
            <a:r>
              <a:rPr lang="en-IE" dirty="0" err="1" smtClean="0"/>
              <a:t>minuti</a:t>
            </a:r>
            <a:r>
              <a:rPr lang="en-IE" dirty="0" smtClean="0"/>
              <a:t> You tube video </a:t>
            </a:r>
            <a:endParaRPr lang="en-IE" dirty="0"/>
          </a:p>
        </p:txBody>
      </p:sp>
      <p:sp>
        <p:nvSpPr>
          <p:cNvPr id="9" name="Title 1"/>
          <p:cNvSpPr>
            <a:spLocks noGrp="1"/>
          </p:cNvSpPr>
          <p:nvPr>
            <p:ph type="title"/>
          </p:nvPr>
        </p:nvSpPr>
        <p:spPr>
          <a:xfrm>
            <a:off x="300800" y="1308538"/>
            <a:ext cx="5948358" cy="1143000"/>
          </a:xfrm>
        </p:spPr>
        <p:txBody>
          <a:bodyPr/>
          <a:lstStyle/>
          <a:p>
            <a:pPr algn="l"/>
            <a:r>
              <a:rPr lang="en-IE" sz="3200" b="1" dirty="0" err="1" smtClean="0">
                <a:solidFill>
                  <a:srgbClr val="C00000"/>
                </a:solidFill>
              </a:rPr>
              <a:t>L’importanza</a:t>
            </a:r>
            <a:r>
              <a:rPr lang="en-IE" sz="3200" b="1" dirty="0" smtClean="0">
                <a:solidFill>
                  <a:srgbClr val="C00000"/>
                </a:solidFill>
              </a:rPr>
              <a:t> del Networking</a:t>
            </a:r>
            <a:endParaRPr lang="en-IE" sz="3200" b="1" dirty="0">
              <a:solidFill>
                <a:srgbClr val="C00000"/>
              </a:solidFill>
            </a:endParaRPr>
          </a:p>
        </p:txBody>
      </p:sp>
      <p:sp>
        <p:nvSpPr>
          <p:cNvPr id="10"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a:solidFill>
                  <a:srgbClr val="0B0AFD"/>
                </a:solidFill>
              </a:rPr>
              <a:t> </a:t>
            </a:r>
            <a:r>
              <a:rPr lang="en-US" sz="2400" b="1" dirty="0" smtClean="0">
                <a:solidFill>
                  <a:srgbClr val="0B0AFD"/>
                </a:solidFill>
              </a:rPr>
              <a:t>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Content Placeholder 2"/>
          <p:cNvSpPr>
            <a:spLocks noGrp="1"/>
          </p:cNvSpPr>
          <p:nvPr>
            <p:ph sz="half" idx="1"/>
          </p:nvPr>
        </p:nvSpPr>
        <p:spPr>
          <a:xfrm>
            <a:off x="609600" y="2262374"/>
            <a:ext cx="5384800" cy="1789384"/>
          </a:xfrm>
        </p:spPr>
        <p:txBody>
          <a:bodyPr/>
          <a:lstStyle/>
          <a:p>
            <a:r>
              <a:rPr lang="en-IE" dirty="0" smtClean="0"/>
              <a:t>Qui </a:t>
            </a:r>
            <a:r>
              <a:rPr lang="en-IE" dirty="0" err="1" smtClean="0"/>
              <a:t>sono</a:t>
            </a:r>
            <a:r>
              <a:rPr lang="en-IE" dirty="0" smtClean="0"/>
              <a:t> </a:t>
            </a:r>
            <a:r>
              <a:rPr lang="en-IE" dirty="0" err="1" smtClean="0"/>
              <a:t>indicati</a:t>
            </a:r>
            <a:r>
              <a:rPr lang="en-IE" dirty="0" smtClean="0"/>
              <a:t> </a:t>
            </a:r>
            <a:r>
              <a:rPr lang="en-IE" dirty="0" err="1" smtClean="0"/>
              <a:t>alcuni</a:t>
            </a:r>
            <a:r>
              <a:rPr lang="en-IE" dirty="0" smtClean="0"/>
              <a:t> Network </a:t>
            </a:r>
            <a:r>
              <a:rPr lang="en-IE" dirty="0" err="1" smtClean="0"/>
              <a:t>formali</a:t>
            </a:r>
            <a:r>
              <a:rPr lang="en-IE" dirty="0" smtClean="0"/>
              <a:t> </a:t>
            </a:r>
            <a:r>
              <a:rPr lang="en-IE" dirty="0" err="1" smtClean="0"/>
              <a:t>che</a:t>
            </a:r>
            <a:r>
              <a:rPr lang="en-IE" dirty="0" smtClean="0"/>
              <a:t> </a:t>
            </a:r>
            <a:r>
              <a:rPr lang="en-IE" dirty="0" err="1" smtClean="0"/>
              <a:t>puoi</a:t>
            </a:r>
            <a:r>
              <a:rPr lang="en-IE" dirty="0" smtClean="0"/>
              <a:t> </a:t>
            </a:r>
            <a:r>
              <a:rPr lang="en-IE" dirty="0" err="1" smtClean="0"/>
              <a:t>esplorare</a:t>
            </a:r>
            <a:endParaRPr lang="en-IE" dirty="0"/>
          </a:p>
        </p:txBody>
      </p:sp>
      <p:pic>
        <p:nvPicPr>
          <p:cNvPr id="6" name="Picture 5"/>
          <p:cNvPicPr>
            <a:picLocks noChangeAspect="1"/>
          </p:cNvPicPr>
          <p:nvPr/>
        </p:nvPicPr>
        <p:blipFill>
          <a:blip r:embed="rId2"/>
          <a:stretch>
            <a:fillRect/>
          </a:stretch>
        </p:blipFill>
        <p:spPr>
          <a:xfrm>
            <a:off x="6700234" y="1344592"/>
            <a:ext cx="4486275" cy="1066800"/>
          </a:xfrm>
          <a:prstGeom prst="rect">
            <a:avLst/>
          </a:prstGeom>
        </p:spPr>
      </p:pic>
      <p:pic>
        <p:nvPicPr>
          <p:cNvPr id="7" name="Picture 6"/>
          <p:cNvPicPr>
            <a:picLocks noChangeAspect="1"/>
          </p:cNvPicPr>
          <p:nvPr/>
        </p:nvPicPr>
        <p:blipFill>
          <a:blip r:embed="rId3"/>
          <a:stretch>
            <a:fillRect/>
          </a:stretch>
        </p:blipFill>
        <p:spPr>
          <a:xfrm>
            <a:off x="6495490" y="2812647"/>
            <a:ext cx="5392976" cy="1330979"/>
          </a:xfrm>
          <a:prstGeom prst="rect">
            <a:avLst/>
          </a:prstGeom>
        </p:spPr>
      </p:pic>
      <p:pic>
        <p:nvPicPr>
          <p:cNvPr id="8" name="Picture 7"/>
          <p:cNvPicPr>
            <a:picLocks noChangeAspect="1"/>
          </p:cNvPicPr>
          <p:nvPr/>
        </p:nvPicPr>
        <p:blipFill>
          <a:blip r:embed="rId4"/>
          <a:stretch>
            <a:fillRect/>
          </a:stretch>
        </p:blipFill>
        <p:spPr>
          <a:xfrm>
            <a:off x="6311277" y="4530172"/>
            <a:ext cx="5577189" cy="1493857"/>
          </a:xfrm>
          <a:prstGeom prst="rect">
            <a:avLst/>
          </a:prstGeom>
        </p:spPr>
      </p:pic>
      <p:pic>
        <p:nvPicPr>
          <p:cNvPr id="9" name="Picture 8"/>
          <p:cNvPicPr>
            <a:picLocks noChangeAspect="1"/>
          </p:cNvPicPr>
          <p:nvPr/>
        </p:nvPicPr>
        <p:blipFill>
          <a:blip r:embed="rId5"/>
          <a:stretch>
            <a:fillRect/>
          </a:stretch>
        </p:blipFill>
        <p:spPr>
          <a:xfrm>
            <a:off x="839787" y="4143626"/>
            <a:ext cx="4924425" cy="2266950"/>
          </a:xfrm>
          <a:prstGeom prst="rect">
            <a:avLst/>
          </a:prstGeom>
        </p:spPr>
      </p:pic>
      <p:sp>
        <p:nvSpPr>
          <p:cNvPr id="10" name="Title 1"/>
          <p:cNvSpPr txBox="1">
            <a:spLocks/>
          </p:cNvSpPr>
          <p:nvPr/>
        </p:nvSpPr>
        <p:spPr bwMode="auto">
          <a:xfrm>
            <a:off x="1073310" y="1198179"/>
            <a:ext cx="39401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E" sz="3200" b="1" dirty="0" smtClean="0">
                <a:solidFill>
                  <a:srgbClr val="C00000"/>
                </a:solidFill>
                <a:latin typeface="+mj-lt"/>
                <a:ea typeface="+mj-ea"/>
                <a:cs typeface="+mj-cs"/>
              </a:rPr>
              <a:t>Network </a:t>
            </a:r>
            <a:r>
              <a:rPr lang="en-IE" sz="3200" b="1" dirty="0" err="1" smtClean="0">
                <a:solidFill>
                  <a:srgbClr val="C00000"/>
                </a:solidFill>
                <a:latin typeface="+mj-lt"/>
                <a:ea typeface="+mj-ea"/>
                <a:cs typeface="+mj-cs"/>
              </a:rPr>
              <a:t>formali</a:t>
            </a:r>
            <a:endParaRPr kumimoji="0" lang="en-IE"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Title 1"/>
          <p:cNvSpPr>
            <a:spLocks noGrp="1"/>
          </p:cNvSpPr>
          <p:nvPr>
            <p:ph type="title"/>
          </p:nvPr>
        </p:nvSpPr>
        <p:spPr>
          <a:xfrm>
            <a:off x="1219200" y="163890"/>
            <a:ext cx="10972800" cy="1143000"/>
          </a:xfrm>
        </p:spPr>
        <p:txBody>
          <a:bodyPr/>
          <a:lstStyle/>
          <a:p>
            <a:pPr algn="r"/>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640" y="901707"/>
            <a:ext cx="5721629" cy="1143000"/>
          </a:xfrm>
        </p:spPr>
        <p:txBody>
          <a:bodyPr/>
          <a:lstStyle/>
          <a:p>
            <a:pPr algn="l"/>
            <a:r>
              <a:rPr lang="en-IE" sz="3200" b="1" dirty="0" smtClean="0">
                <a:solidFill>
                  <a:srgbClr val="C00000"/>
                </a:solidFill>
              </a:rPr>
              <a:t>Network di </a:t>
            </a:r>
            <a:r>
              <a:rPr lang="en-IE" sz="3200" b="1" dirty="0" err="1" smtClean="0">
                <a:solidFill>
                  <a:srgbClr val="C00000"/>
                </a:solidFill>
              </a:rPr>
              <a:t>Imprese</a:t>
            </a:r>
            <a:r>
              <a:rPr lang="en-IE" sz="3200" b="1" dirty="0" smtClean="0">
                <a:solidFill>
                  <a:srgbClr val="C00000"/>
                </a:solidFill>
              </a:rPr>
              <a:t> </a:t>
            </a:r>
            <a:r>
              <a:rPr lang="en-IE" sz="3200" b="1" dirty="0" err="1" smtClean="0">
                <a:solidFill>
                  <a:srgbClr val="C00000"/>
                </a:solidFill>
              </a:rPr>
              <a:t>Sociali</a:t>
            </a:r>
            <a:endParaRPr lang="en-IE" sz="3200" b="1" dirty="0">
              <a:solidFill>
                <a:srgbClr val="C00000"/>
              </a:solidFill>
            </a:endParaRPr>
          </a:p>
        </p:txBody>
      </p:sp>
      <p:pic>
        <p:nvPicPr>
          <p:cNvPr id="7" name="Content Placeholder 6"/>
          <p:cNvPicPr>
            <a:picLocks noGrp="1" noChangeAspect="1"/>
          </p:cNvPicPr>
          <p:nvPr>
            <p:ph idx="1"/>
          </p:nvPr>
        </p:nvPicPr>
        <p:blipFill>
          <a:blip r:embed="rId2"/>
          <a:stretch>
            <a:fillRect/>
          </a:stretch>
        </p:blipFill>
        <p:spPr>
          <a:xfrm>
            <a:off x="1973263" y="3086894"/>
            <a:ext cx="8382000" cy="1143000"/>
          </a:xfrm>
          <a:prstGeom prst="rect">
            <a:avLst/>
          </a:prstGeom>
        </p:spPr>
      </p:pic>
      <p:sp>
        <p:nvSpPr>
          <p:cNvPr id="10" name="Slide Number Placeholder 9"/>
          <p:cNvSpPr>
            <a:spLocks noGrp="1"/>
          </p:cNvSpPr>
          <p:nvPr>
            <p:ph type="sldNum" sz="quarter" idx="12"/>
          </p:nvPr>
        </p:nvSpPr>
        <p:spPr/>
        <p:txBody>
          <a:bodyPr/>
          <a:lstStyle/>
          <a:p>
            <a:fld id="{519954A3-9DFD-4C44-94BA-B95130A3BA1C}"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1044316" y="1745414"/>
            <a:ext cx="10379839" cy="866775"/>
          </a:xfrm>
          <a:prstGeom prst="rect">
            <a:avLst/>
          </a:prstGeom>
        </p:spPr>
      </p:pic>
      <p:pic>
        <p:nvPicPr>
          <p:cNvPr id="8" name="Picture 7"/>
          <p:cNvPicPr>
            <a:picLocks noChangeAspect="1"/>
          </p:cNvPicPr>
          <p:nvPr/>
        </p:nvPicPr>
        <p:blipFill>
          <a:blip r:embed="rId4"/>
          <a:stretch>
            <a:fillRect/>
          </a:stretch>
        </p:blipFill>
        <p:spPr>
          <a:xfrm>
            <a:off x="783219" y="4475372"/>
            <a:ext cx="10191750" cy="1812256"/>
          </a:xfrm>
          <a:prstGeom prst="rect">
            <a:avLst/>
          </a:prstGeom>
        </p:spPr>
      </p:pic>
      <p:pic>
        <p:nvPicPr>
          <p:cNvPr id="9" name="Picture 8"/>
          <p:cNvPicPr>
            <a:picLocks noChangeAspect="1"/>
          </p:cNvPicPr>
          <p:nvPr/>
        </p:nvPicPr>
        <p:blipFill>
          <a:blip r:embed="rId5"/>
          <a:stretch>
            <a:fillRect/>
          </a:stretch>
        </p:blipFill>
        <p:spPr>
          <a:xfrm>
            <a:off x="1308339" y="2510370"/>
            <a:ext cx="9939880" cy="819150"/>
          </a:xfrm>
          <a:prstGeom prst="rect">
            <a:avLst/>
          </a:prstGeom>
        </p:spPr>
      </p:pic>
      <p:sp>
        <p:nvSpPr>
          <p:cNvPr id="12" name="Title 1"/>
          <p:cNvSpPr txBox="1">
            <a:spLocks/>
          </p:cNvSpPr>
          <p:nvPr/>
        </p:nvSpPr>
        <p:spPr bwMode="auto">
          <a:xfrm>
            <a:off x="1219200" y="92854"/>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smtClean="0">
                <a:solidFill>
                  <a:srgbClr val="0B0AFD"/>
                </a:solidFill>
              </a:rPr>
              <a:t>L’uso dei network come strumento per la costruzione </a:t>
            </a:r>
            <a:br>
              <a:rPr lang="en-US" sz="2400" b="1" smtClean="0">
                <a:solidFill>
                  <a:srgbClr val="0B0AFD"/>
                </a:solidFill>
              </a:rPr>
            </a:br>
            <a:r>
              <a:rPr lang="en-US" sz="2400" b="1" smtClean="0">
                <a:solidFill>
                  <a:srgbClr val="0B0AFD"/>
                </a:solidFill>
              </a:rPr>
              <a:t>delle capacità</a:t>
            </a:r>
            <a:endParaRPr lang="en-IE" sz="2400" b="1" dirty="0">
              <a:solidFill>
                <a:srgbClr val="0B0AFD"/>
              </a:solidFill>
            </a:endParaRPr>
          </a:p>
        </p:txBody>
      </p:sp>
    </p:spTree>
    <p:extLst>
      <p:ext uri="{BB962C8B-B14F-4D97-AF65-F5344CB8AC3E}">
        <p14:creationId xmlns:p14="http://schemas.microsoft.com/office/powerpoint/2010/main" val="3524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352"/>
            <a:ext cx="12192000" cy="1143000"/>
          </a:xfrm>
        </p:spPr>
        <p:txBody>
          <a:bodyPr/>
          <a:lstStyle/>
          <a:p>
            <a:r>
              <a:rPr lang="en-IE" sz="3200" b="1" dirty="0" err="1" smtClean="0">
                <a:solidFill>
                  <a:srgbClr val="C00000"/>
                </a:solidFill>
              </a:rPr>
              <a:t>Strumenti</a:t>
            </a:r>
            <a:r>
              <a:rPr lang="en-IE" sz="3200" b="1" dirty="0" smtClean="0">
                <a:solidFill>
                  <a:srgbClr val="C00000"/>
                </a:solidFill>
              </a:rPr>
              <a:t> di Network Online</a:t>
            </a:r>
            <a:endParaRPr lang="en-IE" sz="3200" b="1" dirty="0">
              <a:solidFill>
                <a:srgbClr val="C00000"/>
              </a:solidFill>
            </a:endParaRPr>
          </a:p>
        </p:txBody>
      </p:sp>
      <p:pic>
        <p:nvPicPr>
          <p:cNvPr id="5" name="Content Placeholder 4"/>
          <p:cNvPicPr>
            <a:picLocks noGrp="1" noChangeAspect="1"/>
          </p:cNvPicPr>
          <p:nvPr>
            <p:ph idx="1"/>
          </p:nvPr>
        </p:nvPicPr>
        <p:blipFill>
          <a:blip r:embed="rId2"/>
          <a:stretch>
            <a:fillRect/>
          </a:stretch>
        </p:blipFill>
        <p:spPr>
          <a:xfrm>
            <a:off x="1008918" y="1861477"/>
            <a:ext cx="2427968" cy="1001467"/>
          </a:xfrm>
          <a:prstGeom prst="rect">
            <a:avLst/>
          </a:prstGeom>
        </p:spPr>
      </p:pic>
      <p:sp>
        <p:nvSpPr>
          <p:cNvPr id="9" name="Slide Number Placeholder 8"/>
          <p:cNvSpPr>
            <a:spLocks noGrp="1"/>
          </p:cNvSpPr>
          <p:nvPr>
            <p:ph type="sldNum" sz="quarter" idx="12"/>
          </p:nvPr>
        </p:nvSpPr>
        <p:spPr/>
        <p:txBody>
          <a:bodyPr/>
          <a:lstStyle/>
          <a:p>
            <a:fld id="{519954A3-9DFD-4C44-94BA-B95130A3BA1C}" type="slidenum">
              <a:rPr lang="en-US" smtClean="0"/>
              <a:pPr/>
              <a:t>15</a:t>
            </a:fld>
            <a:endParaRPr lang="en-US" dirty="0"/>
          </a:p>
        </p:txBody>
      </p:sp>
      <p:sp>
        <p:nvSpPr>
          <p:cNvPr id="4" name="Content Placeholder 3"/>
          <p:cNvSpPr>
            <a:spLocks noGrp="1"/>
          </p:cNvSpPr>
          <p:nvPr>
            <p:ph sz="half" idx="4294967295"/>
          </p:nvPr>
        </p:nvSpPr>
        <p:spPr>
          <a:xfrm>
            <a:off x="6197600" y="2088948"/>
            <a:ext cx="5384800" cy="3791606"/>
          </a:xfrm>
          <a:prstGeom prst="rect">
            <a:avLst/>
          </a:prstGeom>
        </p:spPr>
        <p:txBody>
          <a:bodyPr/>
          <a:lstStyle/>
          <a:p>
            <a:r>
              <a:rPr lang="en-IE" dirty="0" smtClean="0"/>
              <a:t>Twitter</a:t>
            </a:r>
          </a:p>
          <a:p>
            <a:r>
              <a:rPr lang="en-IE" dirty="0" smtClean="0"/>
              <a:t>Facebook</a:t>
            </a:r>
          </a:p>
          <a:p>
            <a:r>
              <a:rPr lang="en-IE" dirty="0" smtClean="0"/>
              <a:t>LinkedIn</a:t>
            </a:r>
          </a:p>
          <a:p>
            <a:r>
              <a:rPr lang="en-IE" dirty="0"/>
              <a:t>Crowd </a:t>
            </a:r>
            <a:r>
              <a:rPr lang="en-IE" dirty="0" smtClean="0"/>
              <a:t>Booster</a:t>
            </a:r>
          </a:p>
          <a:p>
            <a:r>
              <a:rPr lang="en-IE" dirty="0" err="1" smtClean="0"/>
              <a:t>Hootsuite</a:t>
            </a:r>
            <a:endParaRPr lang="en-IE" dirty="0" smtClean="0"/>
          </a:p>
          <a:p>
            <a:r>
              <a:rPr lang="en-IE" dirty="0" smtClean="0"/>
              <a:t>E-mail</a:t>
            </a:r>
          </a:p>
          <a:p>
            <a:endParaRPr lang="en-IE" dirty="0" smtClean="0"/>
          </a:p>
          <a:p>
            <a:endParaRPr lang="en-IE" dirty="0"/>
          </a:p>
        </p:txBody>
      </p:sp>
      <p:pic>
        <p:nvPicPr>
          <p:cNvPr id="6" name="Picture 5"/>
          <p:cNvPicPr>
            <a:picLocks noChangeAspect="1"/>
          </p:cNvPicPr>
          <p:nvPr/>
        </p:nvPicPr>
        <p:blipFill>
          <a:blip r:embed="rId3"/>
          <a:stretch>
            <a:fillRect/>
          </a:stretch>
        </p:blipFill>
        <p:spPr>
          <a:xfrm>
            <a:off x="1041779" y="2659450"/>
            <a:ext cx="2314879" cy="936656"/>
          </a:xfrm>
          <a:prstGeom prst="rect">
            <a:avLst/>
          </a:prstGeom>
        </p:spPr>
      </p:pic>
      <p:pic>
        <p:nvPicPr>
          <p:cNvPr id="7" name="Picture 6"/>
          <p:cNvPicPr>
            <a:picLocks noChangeAspect="1"/>
          </p:cNvPicPr>
          <p:nvPr/>
        </p:nvPicPr>
        <p:blipFill>
          <a:blip r:embed="rId4"/>
          <a:stretch>
            <a:fillRect/>
          </a:stretch>
        </p:blipFill>
        <p:spPr>
          <a:xfrm>
            <a:off x="1041779" y="3989991"/>
            <a:ext cx="2106535" cy="774661"/>
          </a:xfrm>
          <a:prstGeom prst="rect">
            <a:avLst/>
          </a:prstGeom>
        </p:spPr>
      </p:pic>
      <p:pic>
        <p:nvPicPr>
          <p:cNvPr id="8" name="Picture 7"/>
          <p:cNvPicPr>
            <a:picLocks noChangeAspect="1"/>
          </p:cNvPicPr>
          <p:nvPr/>
        </p:nvPicPr>
        <p:blipFill>
          <a:blip r:embed="rId5"/>
          <a:stretch>
            <a:fillRect/>
          </a:stretch>
        </p:blipFill>
        <p:spPr>
          <a:xfrm>
            <a:off x="1175190" y="4928127"/>
            <a:ext cx="1839712" cy="882463"/>
          </a:xfrm>
          <a:prstGeom prst="rect">
            <a:avLst/>
          </a:prstGeom>
        </p:spPr>
      </p:pic>
      <p:sp>
        <p:nvSpPr>
          <p:cNvPr id="11"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smtClean="0">
                <a:solidFill>
                  <a:srgbClr val="0B0AFD"/>
                </a:solidFill>
              </a:rPr>
              <a:t>L’uso dei network come strumento per la costruzione </a:t>
            </a:r>
            <a:br>
              <a:rPr lang="en-US" sz="2400" b="1" smtClean="0">
                <a:solidFill>
                  <a:srgbClr val="0B0AFD"/>
                </a:solidFill>
              </a:rPr>
            </a:br>
            <a:r>
              <a:rPr lang="en-US" sz="2400" b="1" smtClean="0">
                <a:solidFill>
                  <a:srgbClr val="0B0AFD"/>
                </a:solidFill>
              </a:rPr>
              <a:t>delle capacità</a:t>
            </a:r>
            <a:endParaRPr lang="en-IE" sz="2400" b="1" dirty="0">
              <a:solidFill>
                <a:srgbClr val="0B0AFD"/>
              </a:solidFill>
            </a:endParaRPr>
          </a:p>
        </p:txBody>
      </p:sp>
    </p:spTree>
    <p:extLst>
      <p:ext uri="{BB962C8B-B14F-4D97-AF65-F5344CB8AC3E}">
        <p14:creationId xmlns:p14="http://schemas.microsoft.com/office/powerpoint/2010/main" val="851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6828" y="1056294"/>
            <a:ext cx="10972800" cy="1143000"/>
          </a:xfrm>
        </p:spPr>
        <p:txBody>
          <a:bodyPr/>
          <a:lstStyle/>
          <a:p>
            <a:pPr algn="l"/>
            <a:r>
              <a:rPr lang="en-US" sz="3200" b="1" dirty="0" smtClean="0">
                <a:solidFill>
                  <a:srgbClr val="C00000"/>
                </a:solidFill>
              </a:rPr>
              <a:t>Network: </a:t>
            </a:r>
            <a:r>
              <a:rPr lang="en-US" sz="3200" b="1" dirty="0" err="1" smtClean="0">
                <a:solidFill>
                  <a:srgbClr val="C00000"/>
                </a:solidFill>
              </a:rPr>
              <a:t>Una</a:t>
            </a:r>
            <a:r>
              <a:rPr lang="en-US" sz="3200" b="1" dirty="0" smtClean="0">
                <a:solidFill>
                  <a:srgbClr val="C00000"/>
                </a:solidFill>
              </a:rPr>
              <a:t> </a:t>
            </a:r>
            <a:r>
              <a:rPr lang="en-US" sz="3200" b="1" dirty="0" err="1" smtClean="0">
                <a:solidFill>
                  <a:srgbClr val="C00000"/>
                </a:solidFill>
              </a:rPr>
              <a:t>parola</a:t>
            </a:r>
            <a:r>
              <a:rPr lang="en-US" sz="3200" b="1" dirty="0" smtClean="0">
                <a:solidFill>
                  <a:srgbClr val="C00000"/>
                </a:solidFill>
              </a:rPr>
              <a:t> da </a:t>
            </a:r>
            <a:r>
              <a:rPr lang="en-US" sz="3200" b="1" dirty="0" err="1" smtClean="0">
                <a:solidFill>
                  <a:srgbClr val="C00000"/>
                </a:solidFill>
              </a:rPr>
              <a:t>utilizzare</a:t>
            </a:r>
            <a:r>
              <a:rPr lang="en-US" sz="3200" b="1" dirty="0" smtClean="0">
                <a:solidFill>
                  <a:srgbClr val="C00000"/>
                </a:solidFill>
              </a:rPr>
              <a:t> con </a:t>
            </a:r>
            <a:r>
              <a:rPr lang="en-US" sz="3200" b="1" dirty="0" err="1" smtClean="0">
                <a:solidFill>
                  <a:srgbClr val="C00000"/>
                </a:solidFill>
              </a:rPr>
              <a:t>cautela</a:t>
            </a:r>
            <a:endParaRPr lang="en-IE" sz="3200" b="1" dirty="0">
              <a:solidFill>
                <a:srgbClr val="C00000"/>
              </a:solidFill>
            </a:endParaRPr>
          </a:p>
        </p:txBody>
      </p:sp>
      <p:sp>
        <p:nvSpPr>
          <p:cNvPr id="6" name="Content Placeholder 5"/>
          <p:cNvSpPr>
            <a:spLocks noGrp="1"/>
          </p:cNvSpPr>
          <p:nvPr>
            <p:ph idx="1"/>
          </p:nvPr>
        </p:nvSpPr>
        <p:spPr>
          <a:xfrm>
            <a:off x="756746" y="2168002"/>
            <a:ext cx="10941190" cy="3949025"/>
          </a:xfrm>
        </p:spPr>
        <p:txBody>
          <a:bodyPr/>
          <a:lstStyle/>
          <a:p>
            <a:pPr>
              <a:buNone/>
            </a:pPr>
            <a:r>
              <a:rPr lang="en-IE" dirty="0" err="1" smtClean="0"/>
              <a:t>Utilizza</a:t>
            </a:r>
            <a:r>
              <a:rPr lang="en-IE" dirty="0" smtClean="0"/>
              <a:t> in </a:t>
            </a:r>
            <a:r>
              <a:rPr lang="en-IE" dirty="0" err="1" smtClean="0"/>
              <a:t>maniera</a:t>
            </a:r>
            <a:r>
              <a:rPr lang="en-IE" dirty="0" smtClean="0"/>
              <a:t> </a:t>
            </a:r>
            <a:r>
              <a:rPr lang="en-IE" dirty="0" err="1" smtClean="0"/>
              <a:t>consapevole</a:t>
            </a:r>
            <a:r>
              <a:rPr lang="en-IE" dirty="0" smtClean="0"/>
              <a:t> </a:t>
            </a:r>
            <a:r>
              <a:rPr lang="en-IE" dirty="0" err="1" smtClean="0"/>
              <a:t>i</a:t>
            </a:r>
            <a:r>
              <a:rPr lang="en-IE" dirty="0" smtClean="0"/>
              <a:t> </a:t>
            </a:r>
            <a:r>
              <a:rPr lang="en-IE" dirty="0" err="1" smtClean="0"/>
              <a:t>tuoi</a:t>
            </a:r>
            <a:r>
              <a:rPr lang="en-IE" dirty="0" smtClean="0"/>
              <a:t> Network per:</a:t>
            </a:r>
          </a:p>
          <a:p>
            <a:r>
              <a:rPr lang="en-US" dirty="0" smtClean="0"/>
              <a:t>Dare </a:t>
            </a:r>
            <a:r>
              <a:rPr lang="en-US" dirty="0" err="1" smtClean="0"/>
              <a:t>una</a:t>
            </a:r>
            <a:r>
              <a:rPr lang="en-US" dirty="0" smtClean="0"/>
              <a:t> </a:t>
            </a:r>
            <a:r>
              <a:rPr lang="en-US" dirty="0" err="1" smtClean="0"/>
              <a:t>priorità</a:t>
            </a:r>
            <a:r>
              <a:rPr lang="en-US" dirty="0" smtClean="0"/>
              <a:t> </a:t>
            </a:r>
            <a:r>
              <a:rPr lang="en-US" dirty="0" err="1" smtClean="0"/>
              <a:t>ai</a:t>
            </a:r>
            <a:r>
              <a:rPr lang="en-US" dirty="0" smtClean="0"/>
              <a:t> </a:t>
            </a:r>
            <a:r>
              <a:rPr lang="en-US" dirty="0" err="1" smtClean="0"/>
              <a:t>tuoi</a:t>
            </a:r>
            <a:r>
              <a:rPr lang="en-US" dirty="0" smtClean="0"/>
              <a:t> </a:t>
            </a:r>
            <a:r>
              <a:rPr lang="en-US" dirty="0" err="1" smtClean="0"/>
              <a:t>bisogni</a:t>
            </a:r>
            <a:endParaRPr lang="en-US" dirty="0" smtClean="0"/>
          </a:p>
          <a:p>
            <a:r>
              <a:rPr lang="en-US" dirty="0" err="1" smtClean="0"/>
              <a:t>Avere</a:t>
            </a:r>
            <a:r>
              <a:rPr lang="en-US" dirty="0" smtClean="0"/>
              <a:t> </a:t>
            </a:r>
            <a:r>
              <a:rPr lang="en-US" dirty="0" err="1" smtClean="0"/>
              <a:t>accesso</a:t>
            </a:r>
            <a:r>
              <a:rPr lang="en-US" dirty="0" smtClean="0"/>
              <a:t>/</a:t>
            </a:r>
            <a:r>
              <a:rPr lang="en-US" dirty="0" err="1" smtClean="0"/>
              <a:t>sfruttare</a:t>
            </a:r>
            <a:r>
              <a:rPr lang="en-US" dirty="0" smtClean="0"/>
              <a:t> le </a:t>
            </a:r>
            <a:r>
              <a:rPr lang="en-US" dirty="0" err="1" smtClean="0"/>
              <a:t>opportunità</a:t>
            </a:r>
            <a:endParaRPr lang="en-US" dirty="0" smtClean="0"/>
          </a:p>
          <a:p>
            <a:r>
              <a:rPr lang="en-IE" dirty="0" err="1" smtClean="0"/>
              <a:t>Imparare</a:t>
            </a:r>
            <a:r>
              <a:rPr lang="en-IE" dirty="0" smtClean="0"/>
              <a:t> </a:t>
            </a:r>
            <a:r>
              <a:rPr lang="en-IE" dirty="0" err="1" smtClean="0"/>
              <a:t>tramite</a:t>
            </a:r>
            <a:r>
              <a:rPr lang="en-IE" dirty="0" smtClean="0"/>
              <a:t> </a:t>
            </a:r>
            <a:r>
              <a:rPr lang="en-IE" dirty="0" err="1" smtClean="0"/>
              <a:t>confronto</a:t>
            </a:r>
            <a:endParaRPr lang="en-IE" dirty="0" smtClean="0"/>
          </a:p>
          <a:p>
            <a:r>
              <a:rPr lang="en-IE" dirty="0" err="1" smtClean="0"/>
              <a:t>Ottimizzare</a:t>
            </a:r>
            <a:r>
              <a:rPr lang="en-IE" dirty="0" smtClean="0"/>
              <a:t> </a:t>
            </a:r>
            <a:r>
              <a:rPr lang="en-IE" dirty="0" err="1" smtClean="0"/>
              <a:t>l’uso</a:t>
            </a:r>
            <a:r>
              <a:rPr lang="en-IE" dirty="0" smtClean="0"/>
              <a:t> </a:t>
            </a:r>
            <a:r>
              <a:rPr lang="en-IE" dirty="0" err="1" smtClean="0"/>
              <a:t>delle</a:t>
            </a:r>
            <a:r>
              <a:rPr lang="en-IE" dirty="0" smtClean="0"/>
              <a:t> </a:t>
            </a:r>
            <a:r>
              <a:rPr lang="en-IE" dirty="0" err="1" smtClean="0"/>
              <a:t>tecnologie</a:t>
            </a:r>
            <a:endParaRPr lang="en-IE" dirty="0" smtClean="0"/>
          </a:p>
          <a:p>
            <a:r>
              <a:rPr lang="en-IE" dirty="0" err="1" smtClean="0"/>
              <a:t>Rendere</a:t>
            </a:r>
            <a:r>
              <a:rPr lang="en-IE" dirty="0" smtClean="0"/>
              <a:t> la </a:t>
            </a:r>
            <a:r>
              <a:rPr lang="en-IE" dirty="0" err="1" smtClean="0"/>
              <a:t>tua</a:t>
            </a:r>
            <a:r>
              <a:rPr lang="en-IE" dirty="0" smtClean="0"/>
              <a:t> </a:t>
            </a:r>
            <a:r>
              <a:rPr lang="en-IE" dirty="0" err="1" smtClean="0"/>
              <a:t>organizzazione</a:t>
            </a:r>
            <a:r>
              <a:rPr lang="en-IE" dirty="0" smtClean="0"/>
              <a:t>/</a:t>
            </a:r>
            <a:r>
              <a:rPr lang="en-IE" dirty="0" err="1" smtClean="0"/>
              <a:t>azienda</a:t>
            </a:r>
            <a:r>
              <a:rPr lang="en-IE" dirty="0" smtClean="0"/>
              <a:t> </a:t>
            </a:r>
            <a:r>
              <a:rPr lang="en-IE" dirty="0" err="1" smtClean="0"/>
              <a:t>sostenibile</a:t>
            </a:r>
            <a:endParaRPr lang="en-IE" dirty="0"/>
          </a:p>
        </p:txBody>
      </p:sp>
      <p:sp>
        <p:nvSpPr>
          <p:cNvPr id="2" name="Slide Number Placeholder 1"/>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8"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41619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59" y="1292812"/>
            <a:ext cx="10972800" cy="1143000"/>
          </a:xfrm>
        </p:spPr>
        <p:txBody>
          <a:bodyPr/>
          <a:lstStyle/>
          <a:p>
            <a:pPr algn="l"/>
            <a:r>
              <a:rPr lang="en-US" sz="3200" b="1" dirty="0" err="1" smtClean="0">
                <a:solidFill>
                  <a:srgbClr val="C00000"/>
                </a:solidFill>
              </a:rPr>
              <a:t>Inventario</a:t>
            </a:r>
            <a:r>
              <a:rPr lang="en-US" sz="3200" b="1" dirty="0" smtClean="0">
                <a:solidFill>
                  <a:srgbClr val="C00000"/>
                </a:solidFill>
              </a:rPr>
              <a:t> </a:t>
            </a:r>
            <a:r>
              <a:rPr lang="en-US" sz="3200" b="1" dirty="0" err="1" smtClean="0">
                <a:solidFill>
                  <a:srgbClr val="C00000"/>
                </a:solidFill>
              </a:rPr>
              <a:t>dei</a:t>
            </a:r>
            <a:r>
              <a:rPr lang="en-US" sz="3200" b="1" dirty="0" smtClean="0">
                <a:solidFill>
                  <a:srgbClr val="C00000"/>
                </a:solidFill>
              </a:rPr>
              <a:t> </a:t>
            </a:r>
            <a:r>
              <a:rPr lang="en-US" sz="3200" b="1" dirty="0" err="1" smtClean="0">
                <a:solidFill>
                  <a:srgbClr val="C00000"/>
                </a:solidFill>
              </a:rPr>
              <a:t>tuoi</a:t>
            </a:r>
            <a:r>
              <a:rPr lang="en-US" sz="3200" b="1" dirty="0" smtClean="0">
                <a:solidFill>
                  <a:srgbClr val="C00000"/>
                </a:solidFill>
              </a:rPr>
              <a:t> Network?</a:t>
            </a:r>
            <a:endParaRPr lang="en-IE" sz="3200" b="1" dirty="0">
              <a:solidFill>
                <a:srgbClr val="C00000"/>
              </a:solidFill>
            </a:endParaRPr>
          </a:p>
        </p:txBody>
      </p:sp>
      <p:sp>
        <p:nvSpPr>
          <p:cNvPr id="3" name="Content Placeholder 2"/>
          <p:cNvSpPr>
            <a:spLocks noGrp="1"/>
          </p:cNvSpPr>
          <p:nvPr>
            <p:ph idx="1"/>
          </p:nvPr>
        </p:nvSpPr>
        <p:spPr>
          <a:xfrm>
            <a:off x="772510" y="2399708"/>
            <a:ext cx="10809890" cy="4183972"/>
          </a:xfrm>
        </p:spPr>
        <p:txBody>
          <a:bodyPr/>
          <a:lstStyle/>
          <a:p>
            <a:r>
              <a:rPr lang="en-US" dirty="0" err="1" smtClean="0"/>
              <a:t>Rivedi</a:t>
            </a:r>
            <a:r>
              <a:rPr lang="en-US" dirty="0" smtClean="0"/>
              <a:t> </a:t>
            </a:r>
            <a:r>
              <a:rPr lang="en-US" dirty="0" err="1" smtClean="0"/>
              <a:t>i</a:t>
            </a:r>
            <a:r>
              <a:rPr lang="en-US" dirty="0" smtClean="0"/>
              <a:t> Network </a:t>
            </a:r>
            <a:r>
              <a:rPr lang="en-US" dirty="0" err="1" smtClean="0"/>
              <a:t>nei</a:t>
            </a:r>
            <a:r>
              <a:rPr lang="en-US" dirty="0" smtClean="0"/>
              <a:t> </a:t>
            </a:r>
            <a:r>
              <a:rPr lang="en-US" dirty="0" err="1" smtClean="0"/>
              <a:t>quali</a:t>
            </a:r>
            <a:r>
              <a:rPr lang="en-US" dirty="0" smtClean="0"/>
              <a:t> </a:t>
            </a:r>
            <a:r>
              <a:rPr lang="en-US" dirty="0" err="1" smtClean="0"/>
              <a:t>sei</a:t>
            </a:r>
            <a:r>
              <a:rPr lang="en-US" dirty="0" smtClean="0"/>
              <a:t> </a:t>
            </a:r>
            <a:r>
              <a:rPr lang="en-US" dirty="0" err="1" smtClean="0"/>
              <a:t>attualmente</a:t>
            </a:r>
            <a:r>
              <a:rPr lang="en-US" dirty="0" smtClean="0"/>
              <a:t> </a:t>
            </a:r>
            <a:r>
              <a:rPr lang="en-US" dirty="0" err="1" smtClean="0"/>
              <a:t>coinvolto</a:t>
            </a:r>
            <a:r>
              <a:rPr lang="en-US" dirty="0" smtClean="0"/>
              <a:t> in base </a:t>
            </a:r>
            <a:r>
              <a:rPr lang="en-US" dirty="0" err="1" smtClean="0"/>
              <a:t>ai</a:t>
            </a:r>
            <a:r>
              <a:rPr lang="en-US" dirty="0" smtClean="0"/>
              <a:t> </a:t>
            </a:r>
            <a:r>
              <a:rPr lang="en-US" dirty="0" err="1" smtClean="0"/>
              <a:t>tuoi</a:t>
            </a:r>
            <a:r>
              <a:rPr lang="en-US" dirty="0" smtClean="0"/>
              <a:t> </a:t>
            </a:r>
            <a:r>
              <a:rPr lang="en-US" dirty="0" err="1" smtClean="0"/>
              <a:t>bisogni</a:t>
            </a:r>
            <a:r>
              <a:rPr lang="en-US" dirty="0" smtClean="0"/>
              <a:t> di </a:t>
            </a:r>
            <a:r>
              <a:rPr lang="en-US" dirty="0" err="1" smtClean="0"/>
              <a:t>Capacità</a:t>
            </a:r>
            <a:r>
              <a:rPr lang="en-US" dirty="0" smtClean="0"/>
              <a:t> </a:t>
            </a:r>
            <a:r>
              <a:rPr lang="en-US" dirty="0" err="1" smtClean="0"/>
              <a:t>ed</a:t>
            </a:r>
            <a:r>
              <a:rPr lang="en-US" dirty="0" smtClean="0"/>
              <a:t> </a:t>
            </a:r>
            <a:r>
              <a:rPr lang="en-US" dirty="0" err="1" smtClean="0"/>
              <a:t>ai</a:t>
            </a:r>
            <a:r>
              <a:rPr lang="en-US" dirty="0" smtClean="0"/>
              <a:t> </a:t>
            </a:r>
            <a:r>
              <a:rPr lang="en-US" dirty="0" err="1" smtClean="0"/>
              <a:t>benefici</a:t>
            </a:r>
            <a:r>
              <a:rPr lang="en-US" dirty="0" smtClean="0"/>
              <a:t> </a:t>
            </a:r>
            <a:r>
              <a:rPr lang="en-US" dirty="0" err="1" smtClean="0"/>
              <a:t>che</a:t>
            </a:r>
            <a:r>
              <a:rPr lang="en-US" dirty="0" smtClean="0"/>
              <a:t> </a:t>
            </a:r>
            <a:r>
              <a:rPr lang="en-US" dirty="0" err="1" smtClean="0"/>
              <a:t>essi</a:t>
            </a:r>
            <a:r>
              <a:rPr lang="en-US" dirty="0" smtClean="0"/>
              <a:t> </a:t>
            </a:r>
            <a:r>
              <a:rPr lang="en-US" dirty="0" err="1" smtClean="0"/>
              <a:t>ti</a:t>
            </a:r>
            <a:r>
              <a:rPr lang="en-US" dirty="0" smtClean="0"/>
              <a:t> </a:t>
            </a:r>
            <a:r>
              <a:rPr lang="en-US" dirty="0" err="1" smtClean="0"/>
              <a:t>danno</a:t>
            </a:r>
            <a:endParaRPr lang="en-US" dirty="0" smtClean="0"/>
          </a:p>
          <a:p>
            <a:r>
              <a:rPr lang="en-US" dirty="0" err="1" smtClean="0"/>
              <a:t>Includi</a:t>
            </a:r>
            <a:r>
              <a:rPr lang="en-US" dirty="0" smtClean="0"/>
              <a:t> </a:t>
            </a:r>
            <a:r>
              <a:rPr lang="en-US" dirty="0" err="1" smtClean="0"/>
              <a:t>i</a:t>
            </a:r>
            <a:r>
              <a:rPr lang="en-US" dirty="0" smtClean="0"/>
              <a:t> Social Network</a:t>
            </a:r>
          </a:p>
          <a:p>
            <a:r>
              <a:rPr lang="en-US" dirty="0" err="1" smtClean="0"/>
              <a:t>Cerca</a:t>
            </a:r>
            <a:r>
              <a:rPr lang="en-US" dirty="0" smtClean="0"/>
              <a:t> </a:t>
            </a:r>
            <a:r>
              <a:rPr lang="en-US" dirty="0" err="1" smtClean="0"/>
              <a:t>consigli</a:t>
            </a:r>
            <a:r>
              <a:rPr lang="en-US" dirty="0" smtClean="0"/>
              <a:t> </a:t>
            </a:r>
            <a:r>
              <a:rPr lang="en-US" dirty="0" err="1" smtClean="0"/>
              <a:t>su</a:t>
            </a:r>
            <a:r>
              <a:rPr lang="en-US" dirty="0" smtClean="0"/>
              <a:t> come </a:t>
            </a:r>
            <a:r>
              <a:rPr lang="en-US" dirty="0" err="1" smtClean="0"/>
              <a:t>utilizzare</a:t>
            </a:r>
            <a:r>
              <a:rPr lang="en-US" dirty="0" smtClean="0"/>
              <a:t> </a:t>
            </a:r>
            <a:r>
              <a:rPr lang="en-US" dirty="0" err="1" smtClean="0"/>
              <a:t>i</a:t>
            </a:r>
            <a:r>
              <a:rPr lang="en-US" dirty="0" smtClean="0"/>
              <a:t> Network</a:t>
            </a:r>
          </a:p>
          <a:p>
            <a:r>
              <a:rPr lang="en-US" dirty="0" err="1" smtClean="0"/>
              <a:t>Usa</a:t>
            </a:r>
            <a:r>
              <a:rPr lang="en-US" dirty="0" smtClean="0"/>
              <a:t> Network online – </a:t>
            </a:r>
            <a:r>
              <a:rPr lang="en-US" dirty="0" err="1" smtClean="0"/>
              <a:t>efficienti</a:t>
            </a:r>
            <a:r>
              <a:rPr lang="en-US" dirty="0" smtClean="0"/>
              <a:t> </a:t>
            </a:r>
            <a:r>
              <a:rPr lang="en-US" dirty="0" err="1" smtClean="0"/>
              <a:t>ed</a:t>
            </a:r>
            <a:r>
              <a:rPr lang="en-US" dirty="0" smtClean="0"/>
              <a:t> al </a:t>
            </a:r>
            <a:r>
              <a:rPr lang="en-US" dirty="0" err="1" smtClean="0"/>
              <a:t>minimo</a:t>
            </a:r>
            <a:r>
              <a:rPr lang="en-US" dirty="0" smtClean="0"/>
              <a:t> </a:t>
            </a:r>
            <a:r>
              <a:rPr lang="en-US" dirty="0" err="1" smtClean="0"/>
              <a:t>costo</a:t>
            </a:r>
            <a:endParaRPr lang="en-IE" dirty="0"/>
          </a:p>
          <a:p>
            <a:r>
              <a:rPr lang="en-US" dirty="0" err="1" smtClean="0"/>
              <a:t>Sii</a:t>
            </a:r>
            <a:r>
              <a:rPr lang="en-US" dirty="0" smtClean="0"/>
              <a:t> </a:t>
            </a:r>
            <a:r>
              <a:rPr lang="en-US" dirty="0" err="1" smtClean="0"/>
              <a:t>sempre</a:t>
            </a:r>
            <a:r>
              <a:rPr lang="en-US" dirty="0" smtClean="0"/>
              <a:t> </a:t>
            </a:r>
            <a:r>
              <a:rPr lang="en-US" dirty="0" err="1" smtClean="0"/>
              <a:t>aperto</a:t>
            </a:r>
            <a:r>
              <a:rPr lang="en-US" dirty="0" smtClean="0"/>
              <a:t> a </a:t>
            </a:r>
            <a:r>
              <a:rPr lang="en-US" dirty="0" err="1" smtClean="0"/>
              <a:t>nuovi</a:t>
            </a:r>
            <a:r>
              <a:rPr lang="en-US" dirty="0" smtClean="0"/>
              <a:t> Network</a:t>
            </a: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17</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108750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97" y="1103620"/>
            <a:ext cx="10972800" cy="1143000"/>
          </a:xfrm>
        </p:spPr>
        <p:txBody>
          <a:bodyPr/>
          <a:lstStyle/>
          <a:p>
            <a:pPr algn="l"/>
            <a:r>
              <a:rPr lang="en-US" sz="3200" b="1" dirty="0" err="1" smtClean="0">
                <a:solidFill>
                  <a:srgbClr val="C00000"/>
                </a:solidFill>
              </a:rPr>
              <a:t>Analisi</a:t>
            </a:r>
            <a:r>
              <a:rPr lang="en-US" sz="3200" b="1" dirty="0" smtClean="0">
                <a:solidFill>
                  <a:srgbClr val="C00000"/>
                </a:solidFill>
              </a:rPr>
              <a:t> del Network?</a:t>
            </a:r>
            <a:endParaRPr lang="en-IE" sz="3200" b="1" dirty="0">
              <a:solidFill>
                <a:srgbClr val="C00000"/>
              </a:solidFill>
            </a:endParaRPr>
          </a:p>
        </p:txBody>
      </p:sp>
      <p:sp>
        <p:nvSpPr>
          <p:cNvPr id="3" name="Content Placeholder 2"/>
          <p:cNvSpPr>
            <a:spLocks noGrp="1"/>
          </p:cNvSpPr>
          <p:nvPr>
            <p:ph idx="1"/>
          </p:nvPr>
        </p:nvSpPr>
        <p:spPr>
          <a:xfrm>
            <a:off x="693681" y="2153447"/>
            <a:ext cx="10998066" cy="3963592"/>
          </a:xfrm>
        </p:spPr>
        <p:txBody>
          <a:bodyPr/>
          <a:lstStyle/>
          <a:p>
            <a:r>
              <a:rPr lang="en-US" sz="2400" dirty="0" err="1" smtClean="0"/>
              <a:t>Quali</a:t>
            </a:r>
            <a:r>
              <a:rPr lang="en-US" sz="2400" dirty="0" smtClean="0"/>
              <a:t> </a:t>
            </a:r>
            <a:r>
              <a:rPr lang="en-US" sz="2400" dirty="0" err="1" smtClean="0"/>
              <a:t>sono</a:t>
            </a:r>
            <a:r>
              <a:rPr lang="en-US" sz="2400" dirty="0" smtClean="0"/>
              <a:t> </a:t>
            </a:r>
            <a:r>
              <a:rPr lang="en-US" sz="2400" dirty="0" err="1" smtClean="0"/>
              <a:t>i</a:t>
            </a:r>
            <a:r>
              <a:rPr lang="en-US" sz="2400" dirty="0" smtClean="0"/>
              <a:t> </a:t>
            </a:r>
            <a:r>
              <a:rPr lang="en-US" sz="2400" dirty="0" err="1" smtClean="0"/>
              <a:t>costi</a:t>
            </a:r>
            <a:r>
              <a:rPr lang="en-US" sz="2400" dirty="0" smtClean="0"/>
              <a:t>?</a:t>
            </a:r>
          </a:p>
          <a:p>
            <a:pPr lvl="1"/>
            <a:r>
              <a:rPr lang="en-US" sz="2400" dirty="0" smtClean="0"/>
              <a:t> Tempo: </a:t>
            </a:r>
            <a:r>
              <a:rPr lang="en-US" sz="2400" dirty="0" err="1" smtClean="0"/>
              <a:t>Partecipazione</a:t>
            </a:r>
            <a:r>
              <a:rPr lang="en-US" sz="2400" dirty="0" smtClean="0"/>
              <a:t> </a:t>
            </a:r>
            <a:r>
              <a:rPr lang="en-US" sz="2400" dirty="0" err="1" smtClean="0"/>
              <a:t>ai</a:t>
            </a:r>
            <a:r>
              <a:rPr lang="en-US" sz="2400" dirty="0" smtClean="0"/>
              <a:t> meeting etc.</a:t>
            </a:r>
          </a:p>
          <a:p>
            <a:pPr lvl="1"/>
            <a:r>
              <a:rPr lang="en-US" sz="2400" dirty="0" smtClean="0"/>
              <a:t> </a:t>
            </a:r>
            <a:r>
              <a:rPr lang="en-US" sz="2400" dirty="0" err="1" smtClean="0"/>
              <a:t>Denaro</a:t>
            </a:r>
            <a:r>
              <a:rPr lang="en-US" sz="2400" dirty="0" smtClean="0"/>
              <a:t>: </a:t>
            </a:r>
            <a:r>
              <a:rPr lang="en-US" sz="2400" dirty="0" err="1" smtClean="0"/>
              <a:t>Contributo</a:t>
            </a:r>
            <a:r>
              <a:rPr lang="en-US" sz="2400" dirty="0" smtClean="0"/>
              <a:t> di </a:t>
            </a:r>
            <a:r>
              <a:rPr lang="en-US" sz="2400" dirty="0" err="1" smtClean="0"/>
              <a:t>affiliazione</a:t>
            </a:r>
            <a:r>
              <a:rPr lang="en-US" sz="2400" dirty="0" smtClean="0"/>
              <a:t>, </a:t>
            </a:r>
            <a:r>
              <a:rPr lang="en-US" sz="2400" dirty="0" err="1" smtClean="0"/>
              <a:t>tasse</a:t>
            </a:r>
            <a:r>
              <a:rPr lang="en-US" sz="2400" dirty="0" smtClean="0"/>
              <a:t> per </a:t>
            </a:r>
            <a:r>
              <a:rPr lang="en-US" sz="2400" dirty="0" err="1" smtClean="0"/>
              <a:t>formazione</a:t>
            </a:r>
            <a:r>
              <a:rPr lang="en-US" sz="2400" dirty="0" smtClean="0"/>
              <a:t> etc.</a:t>
            </a:r>
          </a:p>
          <a:p>
            <a:endParaRPr lang="en-US" sz="2400" dirty="0" smtClean="0"/>
          </a:p>
          <a:p>
            <a:r>
              <a:rPr lang="en-US" sz="2400" dirty="0" err="1" smtClean="0">
                <a:solidFill>
                  <a:srgbClr val="FF0000"/>
                </a:solidFill>
              </a:rPr>
              <a:t>Quali</a:t>
            </a:r>
            <a:r>
              <a:rPr lang="en-US" sz="2400" dirty="0" smtClean="0">
                <a:solidFill>
                  <a:srgbClr val="FF0000"/>
                </a:solidFill>
              </a:rPr>
              <a:t> </a:t>
            </a:r>
            <a:r>
              <a:rPr lang="en-US" sz="2400" dirty="0" err="1" smtClean="0">
                <a:solidFill>
                  <a:srgbClr val="FF0000"/>
                </a:solidFill>
              </a:rPr>
              <a:t>sono</a:t>
            </a:r>
            <a:r>
              <a:rPr lang="en-US" sz="2400" dirty="0">
                <a:solidFill>
                  <a:srgbClr val="FF0000"/>
                </a:solidFill>
              </a:rPr>
              <a:t> </a:t>
            </a:r>
            <a:r>
              <a:rPr lang="en-US" sz="2400" dirty="0" err="1" smtClean="0">
                <a:solidFill>
                  <a:srgbClr val="FF0000"/>
                </a:solidFill>
              </a:rPr>
              <a:t>i</a:t>
            </a:r>
            <a:r>
              <a:rPr lang="en-US" sz="2400" dirty="0" smtClean="0">
                <a:solidFill>
                  <a:srgbClr val="FF0000"/>
                </a:solidFill>
              </a:rPr>
              <a:t> </a:t>
            </a:r>
            <a:r>
              <a:rPr lang="en-US" sz="2400" dirty="0" err="1" smtClean="0">
                <a:solidFill>
                  <a:srgbClr val="FF0000"/>
                </a:solidFill>
              </a:rPr>
              <a:t>benefici</a:t>
            </a:r>
            <a:r>
              <a:rPr lang="en-US" sz="2400" dirty="0" smtClean="0">
                <a:solidFill>
                  <a:srgbClr val="FF0000"/>
                </a:solidFill>
              </a:rPr>
              <a:t>?</a:t>
            </a:r>
          </a:p>
          <a:p>
            <a:pPr lvl="1"/>
            <a:r>
              <a:rPr lang="en-US" sz="2400" dirty="0" err="1" smtClean="0"/>
              <a:t>Supporto</a:t>
            </a:r>
            <a:r>
              <a:rPr lang="en-US" sz="2400" dirty="0" smtClean="0"/>
              <a:t>				- </a:t>
            </a:r>
            <a:r>
              <a:rPr lang="en-US" sz="2400" dirty="0" err="1" smtClean="0"/>
              <a:t>Conoscenza</a:t>
            </a:r>
            <a:endParaRPr lang="en-US" sz="2400" dirty="0" smtClean="0"/>
          </a:p>
          <a:p>
            <a:pPr lvl="1"/>
            <a:r>
              <a:rPr lang="en-US" sz="2400" dirty="0" err="1" smtClean="0"/>
              <a:t>Accesso</a:t>
            </a:r>
            <a:r>
              <a:rPr lang="en-US" sz="2400" dirty="0" smtClean="0"/>
              <a:t> a </a:t>
            </a:r>
            <a:r>
              <a:rPr lang="en-US" sz="2400" dirty="0" err="1" smtClean="0"/>
              <a:t>finanzimenti</a:t>
            </a:r>
            <a:r>
              <a:rPr lang="en-US" sz="2400" dirty="0" smtClean="0"/>
              <a:t>/</a:t>
            </a:r>
            <a:r>
              <a:rPr lang="en-US" sz="2400" dirty="0" err="1" smtClean="0"/>
              <a:t>progetti</a:t>
            </a:r>
            <a:r>
              <a:rPr lang="en-US" sz="2400" dirty="0" smtClean="0"/>
              <a:t>	- </a:t>
            </a:r>
            <a:r>
              <a:rPr lang="en-US" sz="2400" dirty="0" err="1" smtClean="0"/>
              <a:t>Legittimazione</a:t>
            </a:r>
            <a:r>
              <a:rPr lang="en-US" sz="2400" dirty="0" smtClean="0"/>
              <a:t> </a:t>
            </a:r>
          </a:p>
          <a:p>
            <a:pPr lvl="1"/>
            <a:r>
              <a:rPr lang="en-US" sz="2400" dirty="0" err="1" smtClean="0"/>
              <a:t>Miglioramento</a:t>
            </a:r>
            <a:r>
              <a:rPr lang="en-US" sz="2400" dirty="0" smtClean="0"/>
              <a:t> </a:t>
            </a:r>
            <a:r>
              <a:rPr lang="en-US" sz="2400" dirty="0" err="1" smtClean="0"/>
              <a:t>professionale</a:t>
            </a:r>
            <a:endParaRPr lang="en-IE" sz="2400"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18</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29849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65" y="1135152"/>
            <a:ext cx="10972800" cy="1143000"/>
          </a:xfrm>
        </p:spPr>
        <p:txBody>
          <a:bodyPr/>
          <a:lstStyle/>
          <a:p>
            <a:pPr algn="l"/>
            <a:r>
              <a:rPr lang="en-US" sz="3200" b="1" dirty="0" err="1" smtClean="0">
                <a:solidFill>
                  <a:srgbClr val="C00000"/>
                </a:solidFill>
              </a:rPr>
              <a:t>Analisi</a:t>
            </a:r>
            <a:r>
              <a:rPr lang="en-US" sz="3200" b="1" dirty="0" smtClean="0">
                <a:solidFill>
                  <a:srgbClr val="C00000"/>
                </a:solidFill>
              </a:rPr>
              <a:t> del Network?</a:t>
            </a:r>
            <a:endParaRPr lang="en-IE" sz="3200" b="1" dirty="0">
              <a:solidFill>
                <a:srgbClr val="C00000"/>
              </a:solidFill>
            </a:endParaRPr>
          </a:p>
        </p:txBody>
      </p:sp>
      <p:sp>
        <p:nvSpPr>
          <p:cNvPr id="3" name="Content Placeholder 2"/>
          <p:cNvSpPr>
            <a:spLocks noGrp="1"/>
          </p:cNvSpPr>
          <p:nvPr>
            <p:ph idx="1"/>
          </p:nvPr>
        </p:nvSpPr>
        <p:spPr>
          <a:xfrm>
            <a:off x="677917" y="2388743"/>
            <a:ext cx="10972722" cy="3807135"/>
          </a:xfrm>
        </p:spPr>
        <p:txBody>
          <a:bodyPr/>
          <a:lstStyle/>
          <a:p>
            <a:pPr>
              <a:buNone/>
            </a:pPr>
            <a:r>
              <a:rPr lang="en-US" dirty="0" err="1" smtClean="0"/>
              <a:t>Valuta</a:t>
            </a:r>
            <a:r>
              <a:rPr lang="en-US" dirty="0" smtClean="0"/>
              <a:t> </a:t>
            </a:r>
            <a:r>
              <a:rPr lang="en-US" dirty="0" err="1" smtClean="0"/>
              <a:t>i</a:t>
            </a:r>
            <a:r>
              <a:rPr lang="en-US" dirty="0" smtClean="0"/>
              <a:t> </a:t>
            </a:r>
            <a:r>
              <a:rPr lang="en-US" dirty="0" err="1" smtClean="0"/>
              <a:t>tuoi</a:t>
            </a:r>
            <a:r>
              <a:rPr lang="en-US" dirty="0" smtClean="0"/>
              <a:t> Network in base a:</a:t>
            </a:r>
          </a:p>
          <a:p>
            <a:pPr lvl="1"/>
            <a:r>
              <a:rPr lang="en-US" dirty="0" err="1" smtClean="0">
                <a:solidFill>
                  <a:srgbClr val="FF0000"/>
                </a:solidFill>
              </a:rPr>
              <a:t>Carico</a:t>
            </a:r>
            <a:r>
              <a:rPr lang="en-US" dirty="0" smtClean="0">
                <a:solidFill>
                  <a:srgbClr val="FF0000"/>
                </a:solidFill>
              </a:rPr>
              <a:t> di </a:t>
            </a:r>
            <a:r>
              <a:rPr lang="en-US" dirty="0" err="1" smtClean="0">
                <a:solidFill>
                  <a:srgbClr val="FF0000"/>
                </a:solidFill>
              </a:rPr>
              <a:t>lavoro</a:t>
            </a:r>
            <a:r>
              <a:rPr lang="en-US" dirty="0" smtClean="0">
                <a:solidFill>
                  <a:srgbClr val="FF0000"/>
                </a:solidFill>
              </a:rPr>
              <a:t>:</a:t>
            </a:r>
            <a:r>
              <a:rPr lang="en-US" dirty="0" smtClean="0"/>
              <a:t> Il Network produce </a:t>
            </a:r>
            <a:r>
              <a:rPr lang="en-US" dirty="0" err="1" smtClean="0"/>
              <a:t>più</a:t>
            </a:r>
            <a:r>
              <a:rPr lang="en-US" dirty="0" smtClean="0"/>
              <a:t> </a:t>
            </a:r>
            <a:r>
              <a:rPr lang="en-US" dirty="0" err="1" smtClean="0"/>
              <a:t>lavoro</a:t>
            </a:r>
            <a:r>
              <a:rPr lang="en-US" dirty="0" smtClean="0"/>
              <a:t> </a:t>
            </a:r>
            <a:r>
              <a:rPr lang="en-US" dirty="0" err="1" smtClean="0"/>
              <a:t>invece</a:t>
            </a:r>
            <a:r>
              <a:rPr lang="en-US" dirty="0" smtClean="0"/>
              <a:t> di </a:t>
            </a:r>
            <a:r>
              <a:rPr lang="en-US" dirty="0" err="1" smtClean="0"/>
              <a:t>ridurlo</a:t>
            </a:r>
            <a:r>
              <a:rPr lang="en-US" dirty="0" smtClean="0"/>
              <a:t>?</a:t>
            </a:r>
          </a:p>
          <a:p>
            <a:pPr lvl="1"/>
            <a:r>
              <a:rPr lang="en-US" dirty="0" err="1" smtClean="0">
                <a:solidFill>
                  <a:srgbClr val="FF0000"/>
                </a:solidFill>
              </a:rPr>
              <a:t>Rappresentatività</a:t>
            </a:r>
            <a:r>
              <a:rPr lang="en-US" dirty="0" smtClean="0">
                <a:solidFill>
                  <a:srgbClr val="FF0000"/>
                </a:solidFill>
              </a:rPr>
              <a:t>:</a:t>
            </a:r>
            <a:r>
              <a:rPr lang="en-US" dirty="0" smtClean="0"/>
              <a:t> Il Network </a:t>
            </a:r>
            <a:r>
              <a:rPr lang="en-US" dirty="0" err="1" smtClean="0"/>
              <a:t>rappresenta</a:t>
            </a:r>
            <a:r>
              <a:rPr lang="en-US" dirty="0" smtClean="0"/>
              <a:t> </a:t>
            </a:r>
            <a:r>
              <a:rPr lang="en-US" dirty="0" err="1" smtClean="0"/>
              <a:t>i</a:t>
            </a:r>
            <a:r>
              <a:rPr lang="en-US" dirty="0" smtClean="0"/>
              <a:t> </a:t>
            </a:r>
            <a:r>
              <a:rPr lang="en-US" dirty="0" err="1" smtClean="0"/>
              <a:t>valori</a:t>
            </a:r>
            <a:r>
              <a:rPr lang="en-US" dirty="0" smtClean="0"/>
              <a:t> </a:t>
            </a:r>
            <a:r>
              <a:rPr lang="en-US" dirty="0" err="1" smtClean="0"/>
              <a:t>della</a:t>
            </a:r>
            <a:r>
              <a:rPr lang="en-US" dirty="0" smtClean="0"/>
              <a:t> </a:t>
            </a:r>
            <a:r>
              <a:rPr lang="en-US" dirty="0" err="1" smtClean="0"/>
              <a:t>mia</a:t>
            </a:r>
            <a:r>
              <a:rPr lang="en-US" dirty="0" smtClean="0"/>
              <a:t> </a:t>
            </a:r>
            <a:r>
              <a:rPr lang="en-US" dirty="0" err="1" smtClean="0"/>
              <a:t>organizzazione</a:t>
            </a:r>
            <a:r>
              <a:rPr lang="en-US" dirty="0" smtClean="0"/>
              <a:t>/</a:t>
            </a:r>
            <a:r>
              <a:rPr lang="en-US" dirty="0" err="1" smtClean="0"/>
              <a:t>azienda</a:t>
            </a:r>
            <a:r>
              <a:rPr lang="en-US" dirty="0" smtClean="0"/>
              <a:t>?</a:t>
            </a:r>
          </a:p>
          <a:p>
            <a:pPr lvl="1"/>
            <a:r>
              <a:rPr lang="en-US" dirty="0" err="1" smtClean="0">
                <a:solidFill>
                  <a:srgbClr val="FF0000"/>
                </a:solidFill>
              </a:rPr>
              <a:t>Partecipazione</a:t>
            </a:r>
            <a:r>
              <a:rPr lang="en-US" dirty="0" smtClean="0">
                <a:solidFill>
                  <a:srgbClr val="FF0000"/>
                </a:solidFill>
              </a:rPr>
              <a:t>:</a:t>
            </a:r>
            <a:r>
              <a:rPr lang="en-US" dirty="0" smtClean="0"/>
              <a:t> E’ </a:t>
            </a:r>
            <a:r>
              <a:rPr lang="en-US" dirty="0" err="1" smtClean="0"/>
              <a:t>richiesto</a:t>
            </a:r>
            <a:r>
              <a:rPr lang="en-US" dirty="0" smtClean="0"/>
              <a:t> </a:t>
            </a:r>
            <a:r>
              <a:rPr lang="en-US" dirty="0" err="1" smtClean="0"/>
              <a:t>il</a:t>
            </a:r>
            <a:r>
              <a:rPr lang="en-US" dirty="0" smtClean="0"/>
              <a:t> giusto </a:t>
            </a:r>
            <a:r>
              <a:rPr lang="en-US" dirty="0" err="1" smtClean="0"/>
              <a:t>livello</a:t>
            </a:r>
            <a:r>
              <a:rPr lang="en-US" dirty="0" smtClean="0"/>
              <a:t> di </a:t>
            </a:r>
            <a:r>
              <a:rPr lang="en-US" dirty="0" err="1" smtClean="0"/>
              <a:t>partecipazione</a:t>
            </a:r>
            <a:r>
              <a:rPr lang="en-US" dirty="0" smtClean="0"/>
              <a:t> </a:t>
            </a:r>
            <a:r>
              <a:rPr lang="en-US" dirty="0" err="1" smtClean="0"/>
              <a:t>alla</a:t>
            </a:r>
            <a:r>
              <a:rPr lang="en-US" dirty="0" smtClean="0"/>
              <a:t> </a:t>
            </a:r>
            <a:r>
              <a:rPr lang="en-US" dirty="0" err="1" smtClean="0"/>
              <a:t>mia</a:t>
            </a:r>
            <a:r>
              <a:rPr lang="en-US" dirty="0" smtClean="0"/>
              <a:t> </a:t>
            </a:r>
            <a:r>
              <a:rPr lang="en-US" dirty="0" err="1" smtClean="0"/>
              <a:t>organizzazione</a:t>
            </a:r>
            <a:r>
              <a:rPr lang="en-US" dirty="0" smtClean="0"/>
              <a:t>/</a:t>
            </a:r>
            <a:r>
              <a:rPr lang="en-US" dirty="0" err="1" smtClean="0"/>
              <a:t>azienda</a:t>
            </a:r>
            <a:r>
              <a:rPr lang="en-US" dirty="0" smtClean="0"/>
              <a:t>?</a:t>
            </a: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19</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3013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p14="http://schemas.microsoft.com/office/powerpoint/2010/main" val="3737113138"/>
              </p:ext>
            </p:extLst>
          </p:nvPr>
        </p:nvGraphicFramePr>
        <p:xfrm>
          <a:off x="780288" y="2356207"/>
          <a:ext cx="10338816" cy="3851988"/>
        </p:xfrm>
        <a:graphic>
          <a:graphicData uri="http://schemas.openxmlformats.org/drawingml/2006/table">
            <a:tbl>
              <a:tblPr firstRow="1" bandRow="1">
                <a:tableStyleId>{5C22544A-7EE6-4342-B048-85BDC9FD1C3A}</a:tableStyleId>
              </a:tblPr>
              <a:tblGrid>
                <a:gridCol w="4930621">
                  <a:extLst>
                    <a:ext uri="{9D8B030D-6E8A-4147-A177-3AD203B41FA5}">
                      <a16:colId xmlns:a16="http://schemas.microsoft.com/office/drawing/2014/main" val="2387490912"/>
                    </a:ext>
                  </a:extLst>
                </a:gridCol>
                <a:gridCol w="5408195">
                  <a:extLst>
                    <a:ext uri="{9D8B030D-6E8A-4147-A177-3AD203B41FA5}">
                      <a16:colId xmlns:a16="http://schemas.microsoft.com/office/drawing/2014/main" val="3462008685"/>
                    </a:ext>
                  </a:extLst>
                </a:gridCol>
              </a:tblGrid>
              <a:tr h="744036">
                <a:tc>
                  <a:txBody>
                    <a:bodyPr/>
                    <a:lstStyle/>
                    <a:p>
                      <a:pPr algn="ctr"/>
                      <a:r>
                        <a:rPr lang="en-IE" sz="2400" b="1" dirty="0" err="1" smtClean="0">
                          <a:solidFill>
                            <a:schemeClr val="tx1"/>
                          </a:solidFill>
                        </a:rPr>
                        <a:t>Quante</a:t>
                      </a:r>
                      <a:r>
                        <a:rPr lang="en-IE" sz="2400" b="1" dirty="0" smtClean="0">
                          <a:solidFill>
                            <a:schemeClr val="tx1"/>
                          </a:solidFill>
                        </a:rPr>
                        <a:t> slides</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chemeClr val="tx1"/>
                          </a:solidFill>
                        </a:rPr>
                        <a:t>24</a:t>
                      </a:r>
                      <a:r>
                        <a:rPr lang="en-IE" sz="2400" b="1" dirty="0" smtClean="0">
                          <a:solidFill>
                            <a:srgbClr val="336600"/>
                          </a:solidFill>
                        </a:rPr>
                        <a:t> </a:t>
                      </a:r>
                      <a:r>
                        <a:rPr lang="en-IE" sz="2400" b="1" dirty="0">
                          <a:solidFill>
                            <a:schemeClr val="tx1"/>
                          </a:solidFill>
                        </a:rPr>
                        <a:t>slides in </a:t>
                      </a:r>
                      <a:r>
                        <a:rPr lang="en-IE" sz="2400" b="1" dirty="0" err="1" smtClean="0">
                          <a:solidFill>
                            <a:schemeClr val="tx1"/>
                          </a:solidFill>
                        </a:rPr>
                        <a:t>totale</a:t>
                      </a:r>
                      <a:endParaRPr lang="en-IE" sz="2400" b="1" dirty="0">
                        <a:solidFill>
                          <a:schemeClr val="tx1"/>
                        </a:solidFill>
                      </a:endParaRPr>
                    </a:p>
                  </a:txBody>
                  <a:tcPr>
                    <a:solidFill>
                      <a:schemeClr val="bg1">
                        <a:lumMod val="75000"/>
                      </a:schemeClr>
                    </a:solidFill>
                  </a:tcPr>
                </a:tc>
                <a:extLst>
                  <a:ext uri="{0D108BD9-81ED-4DB2-BD59-A6C34878D82A}">
                    <a16:rowId xmlns:a16="http://schemas.microsoft.com/office/drawing/2014/main" val="611053301"/>
                  </a:ext>
                </a:extLst>
              </a:tr>
              <a:tr h="1264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err="1" smtClean="0">
                          <a:solidFill>
                            <a:schemeClr val="tx1"/>
                          </a:solidFill>
                        </a:rPr>
                        <a:t>Quanto</a:t>
                      </a:r>
                      <a:r>
                        <a:rPr lang="en-IE" sz="2400" b="1" baseline="0" dirty="0" smtClean="0">
                          <a:solidFill>
                            <a:schemeClr val="tx1"/>
                          </a:solidFill>
                        </a:rPr>
                        <a:t> tempo è </a:t>
                      </a:r>
                      <a:r>
                        <a:rPr lang="en-IE" sz="2400" b="1" baseline="0" dirty="0" err="1" smtClean="0">
                          <a:solidFill>
                            <a:schemeClr val="tx1"/>
                          </a:solidFill>
                        </a:rPr>
                        <a:t>necessario</a:t>
                      </a:r>
                      <a:r>
                        <a:rPr lang="en-IE" sz="2400" b="1" baseline="0" dirty="0" smtClean="0">
                          <a:solidFill>
                            <a:schemeClr val="tx1"/>
                          </a:solidFill>
                        </a:rPr>
                        <a:t> </a:t>
                      </a:r>
                      <a:r>
                        <a:rPr lang="en-IE" sz="2400" b="1" baseline="0" dirty="0" err="1" smtClean="0">
                          <a:solidFill>
                            <a:schemeClr val="tx1"/>
                          </a:solidFill>
                        </a:rPr>
                        <a:t>alla</a:t>
                      </a:r>
                      <a:r>
                        <a:rPr lang="en-IE" sz="2400" b="1" baseline="0" dirty="0" smtClean="0">
                          <a:solidFill>
                            <a:schemeClr val="tx1"/>
                          </a:solidFill>
                        </a:rPr>
                        <a:t> </a:t>
                      </a:r>
                      <a:r>
                        <a:rPr lang="en-IE" sz="2400" b="1" baseline="0" dirty="0" err="1" smtClean="0">
                          <a:solidFill>
                            <a:schemeClr val="tx1"/>
                          </a:solidFill>
                        </a:rPr>
                        <a:t>lettura</a:t>
                      </a:r>
                      <a:r>
                        <a:rPr lang="en-IE" sz="2400" b="1" baseline="0" dirty="0" smtClean="0">
                          <a:solidFill>
                            <a:schemeClr val="tx1"/>
                          </a:solidFill>
                        </a:rPr>
                        <a:t> e </a:t>
                      </a:r>
                      <a:r>
                        <a:rPr lang="en-IE" sz="2400" b="1" baseline="0" dirty="0" err="1" smtClean="0">
                          <a:solidFill>
                            <a:schemeClr val="tx1"/>
                          </a:solidFill>
                        </a:rPr>
                        <a:t>all’ascolto</a:t>
                      </a:r>
                      <a:r>
                        <a:rPr lang="en-IE" sz="2400" b="1" dirty="0" smtClean="0">
                          <a:solidFill>
                            <a:schemeClr val="tx1"/>
                          </a:solidFill>
                        </a:rPr>
                        <a:t>?</a:t>
                      </a:r>
                      <a:endParaRPr lang="en-IE" sz="2400" dirty="0" smtClean="0">
                        <a:solidFill>
                          <a:schemeClr val="tx1"/>
                        </a:solidFill>
                      </a:endParaRPr>
                    </a:p>
                  </a:txBody>
                  <a:tcPr>
                    <a:solidFill>
                      <a:schemeClr val="bg1">
                        <a:lumMod val="75000"/>
                      </a:schemeClr>
                    </a:solidFill>
                  </a:tcPr>
                </a:tc>
                <a:tc>
                  <a:txBody>
                    <a:bodyPr/>
                    <a:lstStyle/>
                    <a:p>
                      <a:pPr marL="0" indent="0" algn="l">
                        <a:lnSpc>
                          <a:spcPct val="150000"/>
                        </a:lnSpc>
                        <a:buNone/>
                      </a:pPr>
                      <a:r>
                        <a:rPr lang="en-IE" sz="2400" b="1" kern="1200" dirty="0" smtClean="0">
                          <a:solidFill>
                            <a:schemeClr val="tx1"/>
                          </a:solidFill>
                          <a:latin typeface="+mn-lt"/>
                          <a:ea typeface="+mn-ea"/>
                          <a:cs typeface="+mn-cs"/>
                        </a:rPr>
                        <a:t>15</a:t>
                      </a:r>
                      <a:r>
                        <a:rPr lang="en-IE" sz="2400" b="1" dirty="0" smtClean="0"/>
                        <a:t> </a:t>
                      </a:r>
                      <a:r>
                        <a:rPr lang="en-IE" sz="2400" b="1" dirty="0" err="1" smtClean="0"/>
                        <a:t>minuti</a:t>
                      </a:r>
                      <a:r>
                        <a:rPr lang="en-IE" sz="2400" b="1" dirty="0" smtClean="0"/>
                        <a:t> (</a:t>
                      </a:r>
                      <a:r>
                        <a:rPr lang="en-IE" sz="2400" b="1" dirty="0" err="1" smtClean="0"/>
                        <a:t>escluso</a:t>
                      </a:r>
                      <a:r>
                        <a:rPr lang="en-IE" sz="2400" b="1" dirty="0" smtClean="0"/>
                        <a:t> </a:t>
                      </a:r>
                      <a:r>
                        <a:rPr lang="en-IE" sz="2400" b="1" dirty="0" err="1" smtClean="0"/>
                        <a:t>l’approfondimento</a:t>
                      </a:r>
                      <a:r>
                        <a:rPr lang="en-IE" sz="2400" b="1" dirty="0" smtClean="0"/>
                        <a:t> </a:t>
                      </a:r>
                      <a:r>
                        <a:rPr lang="en-IE" sz="2400" b="1" dirty="0" err="1" smtClean="0"/>
                        <a:t>dei</a:t>
                      </a:r>
                      <a:r>
                        <a:rPr lang="en-IE" sz="2400" b="1" baseline="0" dirty="0" smtClean="0"/>
                        <a:t> links </a:t>
                      </a:r>
                      <a:r>
                        <a:rPr lang="en-IE" sz="2400" b="1" baseline="0" dirty="0" err="1" smtClean="0"/>
                        <a:t>contenuti</a:t>
                      </a:r>
                      <a:r>
                        <a:rPr lang="en-IE" sz="2400" b="1" baseline="0" dirty="0" smtClean="0"/>
                        <a:t> </a:t>
                      </a:r>
                      <a:r>
                        <a:rPr lang="en-IE" sz="2400" b="1" baseline="0" dirty="0" err="1" smtClean="0"/>
                        <a:t>nelle</a:t>
                      </a:r>
                      <a:r>
                        <a:rPr lang="en-IE" sz="2400" b="1" baseline="0" dirty="0" smtClean="0"/>
                        <a:t> slides successive)</a:t>
                      </a:r>
                      <a:endParaRPr lang="en-IE" sz="2400" b="1" dirty="0"/>
                    </a:p>
                  </a:txBody>
                  <a:tcPr>
                    <a:solidFill>
                      <a:schemeClr val="bg1">
                        <a:lumMod val="75000"/>
                      </a:schemeClr>
                    </a:solidFill>
                  </a:tcPr>
                </a:tc>
                <a:extLst>
                  <a:ext uri="{0D108BD9-81ED-4DB2-BD59-A6C34878D82A}">
                    <a16:rowId xmlns:a16="http://schemas.microsoft.com/office/drawing/2014/main" val="3479317360"/>
                  </a:ext>
                </a:extLst>
              </a:tr>
              <a:tr h="1370592">
                <a:tc>
                  <a:txBody>
                    <a:bodyPr/>
                    <a:lstStyle/>
                    <a:p>
                      <a:pPr algn="ctr"/>
                      <a:r>
                        <a:rPr lang="en-IE" sz="2400" b="1" dirty="0" err="1" smtClean="0">
                          <a:solidFill>
                            <a:schemeClr val="tx1"/>
                          </a:solidFill>
                        </a:rPr>
                        <a:t>Qual</a:t>
                      </a:r>
                      <a:r>
                        <a:rPr lang="en-IE" sz="2400" b="1" dirty="0" smtClean="0">
                          <a:solidFill>
                            <a:schemeClr val="tx1"/>
                          </a:solidFill>
                        </a:rPr>
                        <a:t> è </a:t>
                      </a:r>
                      <a:r>
                        <a:rPr lang="en-IE" sz="2400" b="1" dirty="0" err="1" smtClean="0">
                          <a:solidFill>
                            <a:schemeClr val="tx1"/>
                          </a:solidFill>
                        </a:rPr>
                        <a:t>il</a:t>
                      </a:r>
                      <a:r>
                        <a:rPr lang="en-IE" sz="2400" b="1" dirty="0" smtClean="0">
                          <a:solidFill>
                            <a:schemeClr val="tx1"/>
                          </a:solidFill>
                        </a:rPr>
                        <a:t> </a:t>
                      </a:r>
                      <a:r>
                        <a:rPr lang="en-IE" sz="2400" b="1" dirty="0" err="1" smtClean="0">
                          <a:solidFill>
                            <a:schemeClr val="tx1"/>
                          </a:solidFill>
                        </a:rPr>
                        <a:t>beneficio</a:t>
                      </a:r>
                      <a:r>
                        <a:rPr lang="en-IE" sz="2400" b="1" dirty="0" smtClean="0">
                          <a:solidFill>
                            <a:schemeClr val="tx1"/>
                          </a:solidFill>
                        </a:rPr>
                        <a:t>? </a:t>
                      </a:r>
                      <a:endParaRPr lang="en-IE" sz="2400" dirty="0">
                        <a:solidFill>
                          <a:schemeClr val="tx1"/>
                        </a:solidFill>
                      </a:endParaRPr>
                    </a:p>
                  </a:txBody>
                  <a:tcPr>
                    <a:solidFill>
                      <a:schemeClr val="bg1">
                        <a:lumMod val="75000"/>
                      </a:schemeClr>
                    </a:solidFill>
                  </a:tcPr>
                </a:tc>
                <a:tc>
                  <a:txBody>
                    <a:bodyPr/>
                    <a:lstStyle/>
                    <a:p>
                      <a:r>
                        <a:rPr lang="en-IE" sz="2400" b="1" dirty="0" err="1" smtClean="0">
                          <a:solidFill>
                            <a:schemeClr val="tx1"/>
                          </a:solidFill>
                        </a:rPr>
                        <a:t>Vedi</a:t>
                      </a:r>
                      <a:r>
                        <a:rPr lang="en-IE" sz="2400" b="1" dirty="0" smtClean="0">
                          <a:solidFill>
                            <a:schemeClr val="tx1"/>
                          </a:solidFill>
                        </a:rPr>
                        <a:t> </a:t>
                      </a:r>
                      <a:r>
                        <a:rPr lang="en-IE" sz="2400" b="1" dirty="0" err="1" smtClean="0">
                          <a:solidFill>
                            <a:schemeClr val="tx1"/>
                          </a:solidFill>
                        </a:rPr>
                        <a:t>obiettivi</a:t>
                      </a:r>
                      <a:r>
                        <a:rPr lang="en-IE" sz="2400" b="1" dirty="0" smtClean="0">
                          <a:solidFill>
                            <a:schemeClr val="tx1"/>
                          </a:solidFill>
                        </a:rPr>
                        <a:t> e </a:t>
                      </a:r>
                      <a:r>
                        <a:rPr lang="en-IE" sz="2400" b="1" dirty="0" err="1" smtClean="0">
                          <a:solidFill>
                            <a:schemeClr val="tx1"/>
                          </a:solidFill>
                        </a:rPr>
                        <a:t>risultati</a:t>
                      </a:r>
                      <a:r>
                        <a:rPr lang="en-IE" sz="2400" b="1" dirty="0" smtClean="0">
                          <a:solidFill>
                            <a:schemeClr val="tx1"/>
                          </a:solidFill>
                        </a:rPr>
                        <a:t> di </a:t>
                      </a:r>
                      <a:r>
                        <a:rPr lang="en-IE" sz="2400" b="1" dirty="0" err="1" smtClean="0">
                          <a:solidFill>
                            <a:schemeClr val="tx1"/>
                          </a:solidFill>
                        </a:rPr>
                        <a:t>apprendimento</a:t>
                      </a:r>
                      <a:r>
                        <a:rPr lang="en-IE" sz="2400" b="1" dirty="0" smtClean="0">
                          <a:solidFill>
                            <a:schemeClr val="tx1"/>
                          </a:solidFill>
                        </a:rPr>
                        <a:t> </a:t>
                      </a:r>
                      <a:r>
                        <a:rPr lang="en-IE" sz="2400" b="1" dirty="0" err="1" smtClean="0">
                          <a:solidFill>
                            <a:schemeClr val="tx1"/>
                          </a:solidFill>
                        </a:rPr>
                        <a:t>attesi</a:t>
                      </a:r>
                      <a:r>
                        <a:rPr lang="en-IE" sz="2400" b="1" dirty="0" smtClean="0">
                          <a:solidFill>
                            <a:schemeClr val="tx1"/>
                          </a:solidFill>
                        </a:rPr>
                        <a:t> </a:t>
                      </a:r>
                      <a:r>
                        <a:rPr lang="en-IE" sz="2400" b="1" dirty="0" err="1" smtClean="0">
                          <a:solidFill>
                            <a:schemeClr val="tx1"/>
                          </a:solidFill>
                        </a:rPr>
                        <a:t>nelle</a:t>
                      </a:r>
                      <a:r>
                        <a:rPr lang="en-IE" sz="2400" b="1" dirty="0" smtClean="0">
                          <a:solidFill>
                            <a:schemeClr val="tx1"/>
                          </a:solidFill>
                        </a:rPr>
                        <a:t> slides successive</a:t>
                      </a:r>
                      <a:endParaRPr lang="en-IE" sz="2400" dirty="0">
                        <a:solidFill>
                          <a:schemeClr val="tx1"/>
                        </a:solidFill>
                      </a:endParaRPr>
                    </a:p>
                  </a:txBody>
                  <a:tcPr>
                    <a:solidFill>
                      <a:schemeClr val="bg1">
                        <a:lumMod val="75000"/>
                      </a:schemeClr>
                    </a:solidFill>
                  </a:tcPr>
                </a:tc>
                <a:extLst>
                  <a:ext uri="{0D108BD9-81ED-4DB2-BD59-A6C34878D82A}">
                    <a16:rowId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66159" y="1561838"/>
            <a:ext cx="2647601" cy="584775"/>
          </a:xfrm>
          <a:prstGeom prst="rect">
            <a:avLst/>
          </a:prstGeom>
        </p:spPr>
        <p:txBody>
          <a:bodyPr wrap="square">
            <a:spAutoFit/>
          </a:bodyPr>
          <a:lstStyle/>
          <a:p>
            <a:r>
              <a:rPr lang="en-IE" sz="3200" b="1" dirty="0" err="1" smtClean="0">
                <a:solidFill>
                  <a:srgbClr val="990000"/>
                </a:solidFill>
              </a:rPr>
              <a:t>Panoramica</a:t>
            </a:r>
            <a:endParaRPr lang="el-GR" sz="3200" dirty="0">
              <a:solidFill>
                <a:srgbClr val="990000"/>
              </a:solidFill>
            </a:endParaRPr>
          </a:p>
        </p:txBody>
      </p:sp>
      <p:sp>
        <p:nvSpPr>
          <p:cNvPr id="10" name="Title 1"/>
          <p:cNvSpPr>
            <a:spLocks noGrp="1"/>
          </p:cNvSpPr>
          <p:nvPr>
            <p:ph type="title"/>
          </p:nvPr>
        </p:nvSpPr>
        <p:spPr>
          <a:xfrm>
            <a:off x="1219200" y="163890"/>
            <a:ext cx="10972800" cy="1143000"/>
          </a:xfrm>
        </p:spPr>
        <p:txBody>
          <a:bodyPr/>
          <a:lstStyle/>
          <a:p>
            <a:pPr algn="r"/>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custDataLst>
      <p:tags r:id="rId1"/>
    </p:custDataLst>
    <p:extLst>
      <p:ext uri="{BB962C8B-B14F-4D97-AF65-F5344CB8AC3E}">
        <p14:creationId xmlns:p14="http://schemas.microsoft.com/office/powerpoint/2010/main" val="1260105804"/>
      </p:ext>
    </p:extLst>
  </p:cSld>
  <p:clrMapOvr>
    <a:masterClrMapping/>
  </p:clrMapOvr>
  <mc:AlternateContent xmlns:mc="http://schemas.openxmlformats.org/markup-compatibility/2006" xmlns:p14="http://schemas.microsoft.com/office/powerpoint/2010/main">
    <mc:Choice Requires="p14">
      <p:transition spd="med" p14:dur="700" advTm="62673">
        <p:fade/>
      </p:transition>
    </mc:Choice>
    <mc:Fallback xmlns="">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37" y="961726"/>
            <a:ext cx="10972800" cy="1143000"/>
          </a:xfrm>
        </p:spPr>
        <p:txBody>
          <a:bodyPr/>
          <a:lstStyle/>
          <a:p>
            <a:pPr algn="l"/>
            <a:r>
              <a:rPr lang="en-US" sz="3200" b="1" dirty="0" err="1" smtClean="0">
                <a:solidFill>
                  <a:srgbClr val="C00000"/>
                </a:solidFill>
              </a:rPr>
              <a:t>Analisi</a:t>
            </a:r>
            <a:r>
              <a:rPr lang="en-US" sz="3200" b="1" dirty="0" smtClean="0">
                <a:solidFill>
                  <a:srgbClr val="C00000"/>
                </a:solidFill>
              </a:rPr>
              <a:t> del </a:t>
            </a:r>
            <a:r>
              <a:rPr lang="en-US" sz="3200" b="1" dirty="0" err="1" smtClean="0">
                <a:solidFill>
                  <a:srgbClr val="C00000"/>
                </a:solidFill>
              </a:rPr>
              <a:t>Networl</a:t>
            </a:r>
            <a:r>
              <a:rPr lang="en-US" sz="3200" b="1" dirty="0" smtClean="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677917" y="1836704"/>
            <a:ext cx="11130906" cy="4611775"/>
          </a:xfrm>
        </p:spPr>
        <p:txBody>
          <a:bodyPr/>
          <a:lstStyle/>
          <a:p>
            <a:pPr marL="457200" indent="-457200">
              <a:buFont typeface="+mj-lt"/>
              <a:buAutoNum type="arabicPeriod"/>
            </a:pPr>
            <a:r>
              <a:rPr lang="en-US" sz="2400" dirty="0" err="1" smtClean="0"/>
              <a:t>Partecipo</a:t>
            </a:r>
            <a:r>
              <a:rPr lang="en-US" sz="2400" dirty="0" smtClean="0"/>
              <a:t> </a:t>
            </a:r>
            <a:r>
              <a:rPr lang="en-US" sz="2400" dirty="0" err="1" smtClean="0"/>
              <a:t>agli</a:t>
            </a:r>
            <a:r>
              <a:rPr lang="en-US" sz="2400" dirty="0" smtClean="0"/>
              <a:t> </a:t>
            </a:r>
            <a:r>
              <a:rPr lang="en-US" sz="2400" dirty="0" err="1" smtClean="0"/>
              <a:t>incontri</a:t>
            </a:r>
            <a:r>
              <a:rPr lang="en-US" sz="2400" dirty="0" smtClean="0"/>
              <a:t>?</a:t>
            </a:r>
          </a:p>
          <a:p>
            <a:pPr marL="0" indent="0">
              <a:buNone/>
            </a:pPr>
            <a:endParaRPr lang="en-US" sz="2400" dirty="0" smtClean="0"/>
          </a:p>
          <a:p>
            <a:pPr marL="457200" indent="-457200">
              <a:buFont typeface="+mj-lt"/>
              <a:buAutoNum type="arabicPeriod" startAt="2"/>
            </a:pPr>
            <a:r>
              <a:rPr lang="en-US" sz="2400" dirty="0" err="1" smtClean="0"/>
              <a:t>Mi</a:t>
            </a:r>
            <a:r>
              <a:rPr lang="en-US" sz="2400" dirty="0" smtClean="0"/>
              <a:t> </a:t>
            </a:r>
            <a:r>
              <a:rPr lang="en-US" sz="2400" dirty="0" err="1" smtClean="0"/>
              <a:t>tengo</a:t>
            </a:r>
            <a:r>
              <a:rPr lang="en-US" sz="2400" dirty="0" smtClean="0"/>
              <a:t> </a:t>
            </a:r>
            <a:r>
              <a:rPr lang="en-US" sz="2400" dirty="0" err="1" smtClean="0"/>
              <a:t>informato</a:t>
            </a:r>
            <a:r>
              <a:rPr lang="en-US" sz="2400" dirty="0" smtClean="0"/>
              <a:t> con le </a:t>
            </a:r>
            <a:r>
              <a:rPr lang="en-US" sz="2400" dirty="0" err="1" smtClean="0"/>
              <a:t>notizie</a:t>
            </a:r>
            <a:r>
              <a:rPr lang="en-US" sz="2400" dirty="0" smtClean="0"/>
              <a:t>/newsletter?</a:t>
            </a:r>
          </a:p>
          <a:p>
            <a:pPr marL="0" indent="0">
              <a:buNone/>
            </a:pPr>
            <a:endParaRPr lang="en-US" sz="2400" dirty="0" smtClean="0"/>
          </a:p>
          <a:p>
            <a:pPr marL="457200" indent="-457200">
              <a:buFont typeface="+mj-lt"/>
              <a:buAutoNum type="arabicPeriod" startAt="3"/>
            </a:pPr>
            <a:r>
              <a:rPr lang="en-US" sz="2400" dirty="0" err="1" smtClean="0"/>
              <a:t>Sono</a:t>
            </a:r>
            <a:r>
              <a:rPr lang="en-US" sz="2400" dirty="0" smtClean="0"/>
              <a:t> </a:t>
            </a:r>
            <a:r>
              <a:rPr lang="en-US" sz="2400" dirty="0" err="1" smtClean="0"/>
              <a:t>attivamente</a:t>
            </a:r>
            <a:r>
              <a:rPr lang="en-US" sz="2400" dirty="0" smtClean="0"/>
              <a:t> </a:t>
            </a:r>
            <a:r>
              <a:rPr lang="en-US" sz="2400" dirty="0" err="1" smtClean="0"/>
              <a:t>coinvolto</a:t>
            </a:r>
            <a:r>
              <a:rPr lang="en-US" sz="2400" dirty="0" smtClean="0"/>
              <a:t> </a:t>
            </a:r>
            <a:r>
              <a:rPr lang="en-US" sz="2400" dirty="0" err="1" smtClean="0"/>
              <a:t>nelle</a:t>
            </a:r>
            <a:r>
              <a:rPr lang="en-US" sz="2400" dirty="0" smtClean="0"/>
              <a:t> </a:t>
            </a:r>
            <a:r>
              <a:rPr lang="en-US" sz="2400" dirty="0" err="1" smtClean="0"/>
              <a:t>attività</a:t>
            </a:r>
            <a:r>
              <a:rPr lang="en-US" sz="2400" dirty="0" smtClean="0"/>
              <a:t>?</a:t>
            </a:r>
          </a:p>
          <a:p>
            <a:pPr lvl="1"/>
            <a:r>
              <a:rPr lang="en-US" sz="2400" dirty="0" smtClean="0"/>
              <a:t>Forum, Workshop, </a:t>
            </a:r>
            <a:r>
              <a:rPr lang="en-US" sz="2400" dirty="0" err="1" smtClean="0"/>
              <a:t>Sessioni</a:t>
            </a:r>
            <a:r>
              <a:rPr lang="en-US" sz="2400" dirty="0" smtClean="0"/>
              <a:t> di Mentoring</a:t>
            </a:r>
          </a:p>
          <a:p>
            <a:pPr marL="457200" lvl="1" indent="0">
              <a:buNone/>
            </a:pPr>
            <a:endParaRPr lang="en-US" sz="2400" dirty="0" smtClean="0"/>
          </a:p>
          <a:p>
            <a:pPr marL="457200" indent="-457200">
              <a:buFont typeface="+mj-lt"/>
              <a:buAutoNum type="arabicPeriod" startAt="3"/>
            </a:pPr>
            <a:r>
              <a:rPr lang="en-US" sz="2400" dirty="0" smtClean="0"/>
              <a:t>Ho </a:t>
            </a:r>
            <a:r>
              <a:rPr lang="en-US" sz="2400" dirty="0" err="1" smtClean="0"/>
              <a:t>preso</a:t>
            </a:r>
            <a:r>
              <a:rPr lang="en-US" sz="2400" dirty="0" smtClean="0"/>
              <a:t> in </a:t>
            </a:r>
            <a:r>
              <a:rPr lang="en-US" sz="2400" dirty="0" err="1" smtClean="0"/>
              <a:t>considerazione</a:t>
            </a:r>
            <a:r>
              <a:rPr lang="en-US" sz="2400" dirty="0" smtClean="0"/>
              <a:t> </a:t>
            </a:r>
            <a:r>
              <a:rPr lang="en-US" sz="2400" dirty="0" err="1" smtClean="0"/>
              <a:t>l’idea</a:t>
            </a:r>
            <a:r>
              <a:rPr lang="en-US" sz="2400" dirty="0" smtClean="0"/>
              <a:t> di </a:t>
            </a:r>
            <a:r>
              <a:rPr lang="en-US" sz="2400" dirty="0" err="1" smtClean="0"/>
              <a:t>essere</a:t>
            </a:r>
            <a:r>
              <a:rPr lang="en-US" sz="2400" dirty="0" smtClean="0"/>
              <a:t> </a:t>
            </a:r>
            <a:r>
              <a:rPr lang="en-US" sz="2400" dirty="0" err="1" smtClean="0"/>
              <a:t>maggiormente</a:t>
            </a:r>
            <a:r>
              <a:rPr lang="en-US" sz="2400" dirty="0" smtClean="0"/>
              <a:t> </a:t>
            </a:r>
            <a:r>
              <a:rPr lang="en-US" sz="2400" dirty="0" err="1" smtClean="0"/>
              <a:t>coinvolto</a:t>
            </a:r>
            <a:r>
              <a:rPr lang="en-US" sz="2400" dirty="0" smtClean="0"/>
              <a:t>?</a:t>
            </a:r>
          </a:p>
          <a:p>
            <a:pPr lvl="1"/>
            <a:r>
              <a:rPr lang="en-US" sz="2400" dirty="0" err="1" smtClean="0"/>
              <a:t>Diventare</a:t>
            </a:r>
            <a:r>
              <a:rPr lang="en-US" sz="2400" dirty="0" smtClean="0"/>
              <a:t> un </a:t>
            </a:r>
            <a:r>
              <a:rPr lang="en-US" sz="2400" dirty="0" err="1" smtClean="0"/>
              <a:t>dirigente</a:t>
            </a:r>
            <a:endParaRPr lang="en-US" sz="2400" dirty="0" smtClean="0"/>
          </a:p>
          <a:p>
            <a:pPr lvl="1"/>
            <a:r>
              <a:rPr lang="it-IT" sz="2400" dirty="0" smtClean="0"/>
              <a:t>Proporre attività/argomenti per attività</a:t>
            </a:r>
            <a:endParaRPr lang="en-IE" sz="2400" dirty="0" smtClean="0"/>
          </a:p>
          <a:p>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20</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21371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31" y="1292812"/>
            <a:ext cx="5169835" cy="1143000"/>
          </a:xfrm>
        </p:spPr>
        <p:txBody>
          <a:bodyPr/>
          <a:lstStyle/>
          <a:p>
            <a:pPr algn="l"/>
            <a:r>
              <a:rPr lang="en-US" sz="3200" b="1" dirty="0" err="1" smtClean="0">
                <a:solidFill>
                  <a:srgbClr val="C00000"/>
                </a:solidFill>
              </a:rPr>
              <a:t>Benefici</a:t>
            </a:r>
            <a:r>
              <a:rPr lang="en-US" sz="3200" b="1" dirty="0" smtClean="0">
                <a:solidFill>
                  <a:srgbClr val="C00000"/>
                </a:solidFill>
              </a:rPr>
              <a:t> del Networking</a:t>
            </a:r>
            <a:endParaRPr lang="en-IE" sz="3200" b="1" dirty="0">
              <a:solidFill>
                <a:srgbClr val="C00000"/>
              </a:solidFill>
            </a:endParaRPr>
          </a:p>
        </p:txBody>
      </p:sp>
      <p:sp>
        <p:nvSpPr>
          <p:cNvPr id="3" name="Content Placeholder 2"/>
          <p:cNvSpPr>
            <a:spLocks noGrp="1"/>
          </p:cNvSpPr>
          <p:nvPr>
            <p:ph idx="1"/>
          </p:nvPr>
        </p:nvSpPr>
        <p:spPr>
          <a:xfrm>
            <a:off x="677839" y="2451808"/>
            <a:ext cx="5086353" cy="3639502"/>
          </a:xfrm>
        </p:spPr>
        <p:txBody>
          <a:bodyPr/>
          <a:lstStyle/>
          <a:p>
            <a:pPr marL="0" indent="0">
              <a:buNone/>
            </a:pPr>
            <a:r>
              <a:rPr lang="en-IE" dirty="0" smtClean="0"/>
              <a:t>Il </a:t>
            </a:r>
            <a:r>
              <a:rPr lang="en-IE" dirty="0" err="1" smtClean="0"/>
              <a:t>sito</a:t>
            </a:r>
            <a:r>
              <a:rPr lang="en-IE" dirty="0" smtClean="0"/>
              <a:t> web </a:t>
            </a:r>
            <a:r>
              <a:rPr lang="en-IE" kern="0" dirty="0" smtClean="0">
                <a:solidFill>
                  <a:sysClr val="windowText" lastClr="000000"/>
                </a:solidFill>
                <a:hlinkClick r:id="rId2"/>
              </a:rPr>
              <a:t>http</a:t>
            </a:r>
            <a:r>
              <a:rPr lang="en-IE" kern="0" dirty="0">
                <a:solidFill>
                  <a:sysClr val="windowText" lastClr="000000"/>
                </a:solidFill>
                <a:hlinkClick r:id="rId2"/>
              </a:rPr>
              <a:t>://smallbusinessbc.ca/article/five-benefits-networking/</a:t>
            </a:r>
            <a:r>
              <a:rPr lang="en-IE" kern="0" dirty="0">
                <a:solidFill>
                  <a:sysClr val="windowText" lastClr="000000"/>
                </a:solidFill>
              </a:rPr>
              <a:t> </a:t>
            </a:r>
            <a:r>
              <a:rPr lang="en-IE" kern="0" dirty="0" err="1" smtClean="0">
                <a:solidFill>
                  <a:sysClr val="windowText" lastClr="000000"/>
                </a:solidFill>
              </a:rPr>
              <a:t>fornisce</a:t>
            </a:r>
            <a:r>
              <a:rPr lang="en-IE" kern="0" dirty="0" smtClean="0">
                <a:solidFill>
                  <a:sysClr val="windowText" lastClr="000000"/>
                </a:solidFill>
              </a:rPr>
              <a:t> </a:t>
            </a:r>
            <a:r>
              <a:rPr lang="en-IE" kern="0" dirty="0" err="1" smtClean="0">
                <a:solidFill>
                  <a:sysClr val="windowText" lastClr="000000"/>
                </a:solidFill>
              </a:rPr>
              <a:t>spunti</a:t>
            </a:r>
            <a:r>
              <a:rPr lang="en-IE" kern="0" dirty="0" smtClean="0">
                <a:solidFill>
                  <a:sysClr val="windowText" lastClr="000000"/>
                </a:solidFill>
              </a:rPr>
              <a:t> </a:t>
            </a:r>
            <a:r>
              <a:rPr lang="en-IE" kern="0" dirty="0" err="1" smtClean="0">
                <a:solidFill>
                  <a:sysClr val="windowText" lastClr="000000"/>
                </a:solidFill>
              </a:rPr>
              <a:t>interessanti</a:t>
            </a:r>
            <a:r>
              <a:rPr lang="en-IE" kern="0" dirty="0" smtClean="0">
                <a:solidFill>
                  <a:sysClr val="windowText" lastClr="000000"/>
                </a:solidFill>
              </a:rPr>
              <a:t> circa </a:t>
            </a:r>
            <a:r>
              <a:rPr lang="en-IE" kern="0" dirty="0" err="1" smtClean="0">
                <a:solidFill>
                  <a:sysClr val="windowText" lastClr="000000"/>
                </a:solidFill>
              </a:rPr>
              <a:t>i</a:t>
            </a:r>
            <a:r>
              <a:rPr lang="en-IE" kern="0" dirty="0" smtClean="0">
                <a:solidFill>
                  <a:sysClr val="windowText" lastClr="000000"/>
                </a:solidFill>
              </a:rPr>
              <a:t> </a:t>
            </a:r>
            <a:r>
              <a:rPr lang="en-IE" kern="0" dirty="0" err="1" smtClean="0">
                <a:solidFill>
                  <a:sysClr val="windowText" lastClr="000000"/>
                </a:solidFill>
              </a:rPr>
              <a:t>benefici</a:t>
            </a:r>
            <a:r>
              <a:rPr lang="en-IE" kern="0" dirty="0" smtClean="0">
                <a:solidFill>
                  <a:sysClr val="windowText" lastClr="000000"/>
                </a:solidFill>
              </a:rPr>
              <a:t> del </a:t>
            </a:r>
            <a:r>
              <a:rPr lang="en-IE" dirty="0" smtClean="0"/>
              <a:t>networking</a:t>
            </a:r>
            <a:endParaRPr lang="en-IE" dirty="0"/>
          </a:p>
        </p:txBody>
      </p:sp>
      <p:pic>
        <p:nvPicPr>
          <p:cNvPr id="4" name="Picture 3"/>
          <p:cNvPicPr>
            <a:picLocks noChangeAspect="1"/>
          </p:cNvPicPr>
          <p:nvPr/>
        </p:nvPicPr>
        <p:blipFill>
          <a:blip r:embed="rId3"/>
          <a:stretch>
            <a:fillRect/>
          </a:stretch>
        </p:blipFill>
        <p:spPr>
          <a:xfrm>
            <a:off x="6242429" y="1186405"/>
            <a:ext cx="5772150" cy="4867275"/>
          </a:xfrm>
          <a:prstGeom prst="rect">
            <a:avLst/>
          </a:prstGeom>
        </p:spPr>
      </p:pic>
      <p:sp>
        <p:nvSpPr>
          <p:cNvPr id="5" name="Slide Number Placeholder 4"/>
          <p:cNvSpPr>
            <a:spLocks noGrp="1"/>
          </p:cNvSpPr>
          <p:nvPr>
            <p:ph type="sldNum" sz="quarter" idx="12"/>
          </p:nvPr>
        </p:nvSpPr>
        <p:spPr/>
        <p:txBody>
          <a:bodyPr/>
          <a:lstStyle/>
          <a:p>
            <a:fld id="{A7AD32EF-B744-4512-A6AB-C39B4880BDB1}" type="slidenum">
              <a:rPr lang="es-ES" altLang="es-ES" smtClean="0"/>
              <a:pPr/>
              <a:t>21</a:t>
            </a:fld>
            <a:endParaRPr lang="es-ES" altLang="es-ES"/>
          </a:p>
        </p:txBody>
      </p:sp>
      <p:sp>
        <p:nvSpPr>
          <p:cNvPr id="7"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10783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3" y="1403174"/>
            <a:ext cx="4160842" cy="1143000"/>
          </a:xfrm>
        </p:spPr>
        <p:txBody>
          <a:bodyPr/>
          <a:lstStyle/>
          <a:p>
            <a:pPr algn="l"/>
            <a:r>
              <a:rPr lang="en-US" sz="3200" b="1" dirty="0" err="1" smtClean="0">
                <a:solidFill>
                  <a:srgbClr val="C00000"/>
                </a:solidFill>
              </a:rPr>
              <a:t>Più</a:t>
            </a:r>
            <a:r>
              <a:rPr lang="en-US" sz="3200" b="1" dirty="0" smtClean="0">
                <a:solidFill>
                  <a:srgbClr val="C00000"/>
                </a:solidFill>
              </a:rPr>
              <a:t> </a:t>
            </a:r>
            <a:r>
              <a:rPr lang="en-US" sz="3200" b="1" dirty="0" err="1" smtClean="0">
                <a:solidFill>
                  <a:srgbClr val="C00000"/>
                </a:solidFill>
              </a:rPr>
              <a:t>informazioni</a:t>
            </a:r>
            <a:endParaRPr lang="en-IE" sz="3200" b="1" dirty="0">
              <a:solidFill>
                <a:srgbClr val="C00000"/>
              </a:solidFill>
            </a:endParaRPr>
          </a:p>
        </p:txBody>
      </p:sp>
      <p:sp>
        <p:nvSpPr>
          <p:cNvPr id="3" name="Content Placeholder 2"/>
          <p:cNvSpPr>
            <a:spLocks noGrp="1"/>
          </p:cNvSpPr>
          <p:nvPr>
            <p:ph idx="1"/>
          </p:nvPr>
        </p:nvSpPr>
        <p:spPr>
          <a:xfrm>
            <a:off x="351631" y="2546393"/>
            <a:ext cx="3321934" cy="3712517"/>
          </a:xfrm>
        </p:spPr>
        <p:txBody>
          <a:bodyPr/>
          <a:lstStyle/>
          <a:p>
            <a:pPr marL="0" indent="0">
              <a:buNone/>
            </a:pPr>
            <a:r>
              <a:rPr lang="en-IE" sz="2800" dirty="0" smtClean="0"/>
              <a:t>Il </a:t>
            </a:r>
            <a:r>
              <a:rPr lang="en-IE" sz="2800" dirty="0" err="1" smtClean="0"/>
              <a:t>Consiglio</a:t>
            </a:r>
            <a:r>
              <a:rPr lang="en-IE" sz="2800" dirty="0" smtClean="0"/>
              <a:t> </a:t>
            </a:r>
            <a:r>
              <a:rPr lang="en-IE" sz="2800" dirty="0" err="1" smtClean="0"/>
              <a:t>Nazionale</a:t>
            </a:r>
            <a:r>
              <a:rPr lang="en-IE" sz="2800" dirty="0" smtClean="0"/>
              <a:t> Americano </a:t>
            </a:r>
            <a:r>
              <a:rPr lang="en-IE" sz="2800" dirty="0" err="1" smtClean="0"/>
              <a:t>delle</a:t>
            </a:r>
            <a:r>
              <a:rPr lang="en-IE" sz="2800" dirty="0" smtClean="0"/>
              <a:t> </a:t>
            </a:r>
            <a:r>
              <a:rPr lang="en-IE" sz="2800" dirty="0" err="1" smtClean="0"/>
              <a:t>Organizzazioni</a:t>
            </a:r>
            <a:r>
              <a:rPr lang="en-IE" sz="2800" dirty="0" smtClean="0"/>
              <a:t> No-profit </a:t>
            </a:r>
            <a:r>
              <a:rPr lang="en-IE" sz="2800" dirty="0" err="1" smtClean="0"/>
              <a:t>fornisce</a:t>
            </a:r>
            <a:r>
              <a:rPr lang="en-IE" sz="2800" dirty="0" smtClean="0"/>
              <a:t> </a:t>
            </a:r>
            <a:r>
              <a:rPr lang="en-IE" sz="2800" dirty="0" err="1" smtClean="0"/>
              <a:t>ulteriori</a:t>
            </a:r>
            <a:r>
              <a:rPr lang="en-IE" sz="2800" dirty="0" smtClean="0"/>
              <a:t> </a:t>
            </a:r>
            <a:r>
              <a:rPr lang="en-IE" sz="2800" dirty="0" err="1" smtClean="0"/>
              <a:t>spunti</a:t>
            </a:r>
            <a:r>
              <a:rPr lang="en-IE" sz="2800" dirty="0" smtClean="0"/>
              <a:t> di </a:t>
            </a:r>
            <a:r>
              <a:rPr lang="en-IE" sz="2800" dirty="0" err="1" smtClean="0"/>
              <a:t>valore</a:t>
            </a:r>
            <a:endParaRPr lang="en-IE" sz="2800" dirty="0"/>
          </a:p>
          <a:p>
            <a:endParaRPr lang="en-IE" dirty="0"/>
          </a:p>
        </p:txBody>
      </p:sp>
      <p:pic>
        <p:nvPicPr>
          <p:cNvPr id="4" name="Picture 3"/>
          <p:cNvPicPr>
            <a:picLocks noChangeAspect="1"/>
          </p:cNvPicPr>
          <p:nvPr/>
        </p:nvPicPr>
        <p:blipFill>
          <a:blip r:embed="rId2"/>
          <a:stretch>
            <a:fillRect/>
          </a:stretch>
        </p:blipFill>
        <p:spPr>
          <a:xfrm>
            <a:off x="3544792" y="1395485"/>
            <a:ext cx="8391525" cy="3181350"/>
          </a:xfrm>
          <a:prstGeom prst="rect">
            <a:avLst/>
          </a:prstGeom>
        </p:spPr>
      </p:pic>
      <p:sp>
        <p:nvSpPr>
          <p:cNvPr id="5" name="TextBox 4"/>
          <p:cNvSpPr txBox="1"/>
          <p:nvPr/>
        </p:nvSpPr>
        <p:spPr>
          <a:xfrm>
            <a:off x="3787918" y="4998118"/>
            <a:ext cx="8148399" cy="923330"/>
          </a:xfrm>
          <a:prstGeom prst="rect">
            <a:avLst/>
          </a:prstGeom>
          <a:noFill/>
        </p:spPr>
        <p:txBody>
          <a:bodyPr wrap="square" rtlCol="0">
            <a:spAutoFit/>
          </a:bodyPr>
          <a:lstStyle/>
          <a:p>
            <a:r>
              <a:rPr lang="en-IE" kern="0" dirty="0">
                <a:hlinkClick r:id="rId3"/>
              </a:rPr>
              <a:t>Source Website: </a:t>
            </a:r>
            <a:r>
              <a:rPr lang="en-IE" kern="0" dirty="0" smtClean="0">
                <a:solidFill>
                  <a:sysClr val="windowText" lastClr="000000"/>
                </a:solidFill>
                <a:hlinkClick r:id="rId3"/>
              </a:rPr>
              <a:t>https</a:t>
            </a:r>
            <a:r>
              <a:rPr lang="en-IE" kern="0" dirty="0">
                <a:solidFill>
                  <a:sysClr val="windowText" lastClr="000000"/>
                </a:solidFill>
                <a:hlinkClick r:id="rId3"/>
              </a:rPr>
              <a:t>://</a:t>
            </a:r>
            <a:r>
              <a:rPr lang="en-IE" kern="0" dirty="0" smtClean="0">
                <a:solidFill>
                  <a:sysClr val="windowText" lastClr="000000"/>
                </a:solidFill>
                <a:hlinkClick r:id="rId3"/>
              </a:rPr>
              <a:t>www.councilofnonprofits.org/tools-resources/network-approach-capacity-building</a:t>
            </a:r>
            <a:r>
              <a:rPr lang="en-IE" kern="0" dirty="0" smtClean="0">
                <a:solidFill>
                  <a:sysClr val="windowText" lastClr="000000"/>
                </a:solidFill>
              </a:rPr>
              <a:t> and </a:t>
            </a:r>
            <a:r>
              <a:rPr lang="en-IE" kern="0" dirty="0">
                <a:solidFill>
                  <a:sysClr val="windowText" lastClr="000000"/>
                </a:solidFill>
              </a:rPr>
              <a:t>the blog at </a:t>
            </a:r>
            <a:r>
              <a:rPr lang="en-IE" kern="0" dirty="0">
                <a:solidFill>
                  <a:sysClr val="windowText" lastClr="000000"/>
                </a:solidFill>
                <a:hlinkClick r:id="rId4"/>
              </a:rPr>
              <a:t>https://</a:t>
            </a:r>
            <a:r>
              <a:rPr lang="en-IE" kern="0" dirty="0" smtClean="0">
                <a:solidFill>
                  <a:sysClr val="windowText" lastClr="000000"/>
                </a:solidFill>
                <a:hlinkClick r:id="rId4"/>
              </a:rPr>
              <a:t>ssir.org/articles/entry/the_return_of_capacity_building</a:t>
            </a:r>
            <a:endParaRPr lang="en-IE"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A7AD32EF-B744-4512-A6AB-C39B4880BDB1}" type="slidenum">
              <a:rPr lang="es-ES" altLang="es-ES" smtClean="0"/>
              <a:pPr/>
              <a:t>22</a:t>
            </a:fld>
            <a:endParaRPr lang="es-ES" altLang="es-ES"/>
          </a:p>
        </p:txBody>
      </p:sp>
      <p:sp>
        <p:nvSpPr>
          <p:cNvPr id="8"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15157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5" y="1292812"/>
            <a:ext cx="4255435" cy="1143000"/>
          </a:xfrm>
        </p:spPr>
        <p:txBody>
          <a:bodyPr/>
          <a:lstStyle/>
          <a:p>
            <a:pPr algn="l"/>
            <a:r>
              <a:rPr lang="en-IE" sz="3200" b="1" dirty="0" err="1" smtClean="0">
                <a:solidFill>
                  <a:srgbClr val="C00000"/>
                </a:solidFill>
              </a:rPr>
              <a:t>Imprenditori</a:t>
            </a:r>
            <a:r>
              <a:rPr lang="en-IE" sz="3200" b="1" dirty="0" smtClean="0">
                <a:solidFill>
                  <a:srgbClr val="C00000"/>
                </a:solidFill>
              </a:rPr>
              <a:t> </a:t>
            </a:r>
            <a:r>
              <a:rPr lang="en-IE" sz="3200" b="1" dirty="0">
                <a:solidFill>
                  <a:srgbClr val="C00000"/>
                </a:solidFill>
              </a:rPr>
              <a:t>ICT &amp; </a:t>
            </a:r>
            <a:r>
              <a:rPr lang="en-IE" sz="3200" b="1" dirty="0" smtClean="0">
                <a:solidFill>
                  <a:srgbClr val="C00000"/>
                </a:solidFill>
              </a:rPr>
              <a:t>Marketing</a:t>
            </a:r>
            <a:endParaRPr lang="en-IE" sz="3200" b="1" dirty="0">
              <a:solidFill>
                <a:srgbClr val="C00000"/>
              </a:solidFill>
            </a:endParaRPr>
          </a:p>
        </p:txBody>
      </p:sp>
      <p:sp>
        <p:nvSpPr>
          <p:cNvPr id="3" name="Content Placeholder 2"/>
          <p:cNvSpPr>
            <a:spLocks noGrp="1"/>
          </p:cNvSpPr>
          <p:nvPr>
            <p:ph idx="1"/>
          </p:nvPr>
        </p:nvSpPr>
        <p:spPr>
          <a:xfrm>
            <a:off x="289367" y="2384365"/>
            <a:ext cx="4883524" cy="4023200"/>
          </a:xfrm>
        </p:spPr>
        <p:txBody>
          <a:bodyPr/>
          <a:lstStyle/>
          <a:p>
            <a:pPr marL="0" indent="0">
              <a:buNone/>
            </a:pPr>
            <a:r>
              <a:rPr lang="en-IE" sz="2800" dirty="0" smtClean="0"/>
              <a:t>Il Networking per </a:t>
            </a:r>
            <a:r>
              <a:rPr lang="en-IE" sz="2800" dirty="0" err="1" smtClean="0"/>
              <a:t>gli</a:t>
            </a:r>
            <a:r>
              <a:rPr lang="en-IE" sz="2800" dirty="0" smtClean="0"/>
              <a:t> </a:t>
            </a:r>
            <a:r>
              <a:rPr lang="en-IE" sz="2800" dirty="0" err="1" smtClean="0"/>
              <a:t>imprenditori</a:t>
            </a:r>
            <a:r>
              <a:rPr lang="en-IE" sz="2800" dirty="0" smtClean="0"/>
              <a:t> </a:t>
            </a:r>
            <a:r>
              <a:rPr lang="en-IE" sz="2800" dirty="0" err="1" smtClean="0"/>
              <a:t>rurali</a:t>
            </a:r>
            <a:r>
              <a:rPr lang="en-IE" sz="2800" dirty="0" smtClean="0"/>
              <a:t> è </a:t>
            </a:r>
            <a:r>
              <a:rPr lang="en-IE" sz="2800" dirty="0" err="1" smtClean="0"/>
              <a:t>strettamento</a:t>
            </a:r>
            <a:r>
              <a:rPr lang="en-IE" sz="2800" dirty="0" smtClean="0"/>
              <a:t> </a:t>
            </a:r>
            <a:r>
              <a:rPr lang="en-IE" sz="2800" dirty="0" err="1" smtClean="0"/>
              <a:t>collegato</a:t>
            </a:r>
            <a:r>
              <a:rPr lang="en-IE" sz="2800" dirty="0" smtClean="0"/>
              <a:t> ad </a:t>
            </a:r>
            <a:r>
              <a:rPr lang="en-IE" sz="2800" dirty="0" err="1" smtClean="0"/>
              <a:t>una</a:t>
            </a:r>
            <a:r>
              <a:rPr lang="en-IE" sz="2800" dirty="0" smtClean="0"/>
              <a:t> </a:t>
            </a:r>
            <a:r>
              <a:rPr lang="en-IE" sz="2800" dirty="0" err="1" smtClean="0"/>
              <a:t>maggiore</a:t>
            </a:r>
            <a:r>
              <a:rPr lang="en-IE" sz="2800" dirty="0" smtClean="0"/>
              <a:t> </a:t>
            </a:r>
            <a:r>
              <a:rPr lang="en-IE" sz="2800" dirty="0" err="1" smtClean="0"/>
              <a:t>conoscenza</a:t>
            </a:r>
            <a:r>
              <a:rPr lang="en-IE" sz="2800" dirty="0" smtClean="0"/>
              <a:t> </a:t>
            </a:r>
            <a:r>
              <a:rPr lang="en-IE" sz="2800" dirty="0" err="1" smtClean="0"/>
              <a:t>ed</a:t>
            </a:r>
            <a:r>
              <a:rPr lang="en-IE" sz="2800" dirty="0" smtClean="0"/>
              <a:t> </a:t>
            </a:r>
            <a:r>
              <a:rPr lang="en-IE" sz="2800" dirty="0" err="1" smtClean="0"/>
              <a:t>uso</a:t>
            </a:r>
            <a:r>
              <a:rPr lang="en-IE" sz="2800" dirty="0" smtClean="0"/>
              <a:t> </a:t>
            </a:r>
            <a:r>
              <a:rPr lang="en-IE" sz="2800" dirty="0" err="1" smtClean="0"/>
              <a:t>delle</a:t>
            </a:r>
            <a:r>
              <a:rPr lang="en-IE" sz="2800" dirty="0" smtClean="0"/>
              <a:t> </a:t>
            </a:r>
            <a:r>
              <a:rPr lang="en-IE" sz="2800" dirty="0" err="1" smtClean="0"/>
              <a:t>tecnologie</a:t>
            </a:r>
            <a:r>
              <a:rPr lang="en-IE" sz="2800" dirty="0" smtClean="0"/>
              <a:t> ICT e </a:t>
            </a:r>
            <a:r>
              <a:rPr lang="en-IE" sz="2800" dirty="0" err="1" smtClean="0"/>
              <a:t>dei</a:t>
            </a:r>
            <a:r>
              <a:rPr lang="en-IE" sz="2800" dirty="0" smtClean="0"/>
              <a:t> Social Media per </a:t>
            </a:r>
            <a:r>
              <a:rPr lang="en-IE" sz="2800" dirty="0" err="1" smtClean="0"/>
              <a:t>il</a:t>
            </a:r>
            <a:r>
              <a:rPr lang="en-IE" sz="2800" dirty="0" smtClean="0"/>
              <a:t> Marketing (</a:t>
            </a:r>
            <a:r>
              <a:rPr lang="en-IE" sz="2800" dirty="0" err="1" smtClean="0"/>
              <a:t>entrambi</a:t>
            </a:r>
            <a:r>
              <a:rPr lang="en-IE" sz="2800" dirty="0" smtClean="0"/>
              <a:t> </a:t>
            </a:r>
            <a:r>
              <a:rPr lang="en-IE" sz="2800" dirty="0" err="1" smtClean="0"/>
              <a:t>trattati</a:t>
            </a:r>
            <a:r>
              <a:rPr lang="en-IE" sz="2800" dirty="0" smtClean="0"/>
              <a:t> in </a:t>
            </a:r>
            <a:r>
              <a:rPr lang="en-IE" sz="2800" dirty="0" err="1" smtClean="0"/>
              <a:t>un’unità</a:t>
            </a:r>
            <a:r>
              <a:rPr lang="en-IE" sz="2800" dirty="0" smtClean="0"/>
              <a:t> </a:t>
            </a:r>
            <a:r>
              <a:rPr lang="en-IE" sz="2800" dirty="0" err="1" smtClean="0"/>
              <a:t>separata</a:t>
            </a:r>
            <a:endParaRPr lang="en-IE" sz="2800" dirty="0"/>
          </a:p>
        </p:txBody>
      </p:sp>
      <p:pic>
        <p:nvPicPr>
          <p:cNvPr id="5" name="Picture 4"/>
          <p:cNvPicPr>
            <a:picLocks noChangeAspect="1"/>
          </p:cNvPicPr>
          <p:nvPr/>
        </p:nvPicPr>
        <p:blipFill>
          <a:blip r:embed="rId2"/>
          <a:stretch>
            <a:fillRect/>
          </a:stretch>
        </p:blipFill>
        <p:spPr>
          <a:xfrm>
            <a:off x="5270879" y="1395485"/>
            <a:ext cx="6743700" cy="2886075"/>
          </a:xfrm>
          <a:prstGeom prst="rect">
            <a:avLst/>
          </a:prstGeom>
        </p:spPr>
      </p:pic>
      <p:sp>
        <p:nvSpPr>
          <p:cNvPr id="6" name="TextBox 5"/>
          <p:cNvSpPr txBox="1"/>
          <p:nvPr/>
        </p:nvSpPr>
        <p:spPr>
          <a:xfrm>
            <a:off x="5370653" y="4490977"/>
            <a:ext cx="5278056" cy="923330"/>
          </a:xfrm>
          <a:prstGeom prst="rect">
            <a:avLst/>
          </a:prstGeom>
          <a:noFill/>
        </p:spPr>
        <p:txBody>
          <a:bodyPr wrap="square" rtlCol="0">
            <a:spAutoFit/>
          </a:bodyPr>
          <a:lstStyle/>
          <a:p>
            <a:r>
              <a:rPr lang="en-IE" dirty="0" err="1" smtClean="0"/>
              <a:t>Vedi</a:t>
            </a:r>
            <a:r>
              <a:rPr lang="en-IE" dirty="0" smtClean="0"/>
              <a:t>: </a:t>
            </a:r>
            <a:r>
              <a:rPr lang="en-IE" dirty="0" smtClean="0">
                <a:hlinkClick r:id="rId3"/>
              </a:rPr>
              <a:t>https</a:t>
            </a:r>
            <a:r>
              <a:rPr lang="en-IE" dirty="0">
                <a:hlinkClick r:id="rId3"/>
              </a:rPr>
              <a:t>://sproutsocial.com/insights/social-media-marketing-books</a:t>
            </a:r>
            <a:r>
              <a:rPr lang="en-IE" dirty="0" smtClean="0">
                <a:hlinkClick r:id="rId3"/>
              </a:rPr>
              <a:t>/</a:t>
            </a:r>
            <a:endParaRPr lang="en-IE" dirty="0" smtClean="0"/>
          </a:p>
          <a:p>
            <a:endParaRPr lang="en-IE" dirty="0"/>
          </a:p>
        </p:txBody>
      </p:sp>
      <p:sp>
        <p:nvSpPr>
          <p:cNvPr id="7" name="Slide Number Placeholder 6"/>
          <p:cNvSpPr>
            <a:spLocks noGrp="1"/>
          </p:cNvSpPr>
          <p:nvPr>
            <p:ph type="sldNum" sz="quarter" idx="12"/>
          </p:nvPr>
        </p:nvSpPr>
        <p:spPr/>
        <p:txBody>
          <a:bodyPr/>
          <a:lstStyle/>
          <a:p>
            <a:fld id="{A7AD32EF-B744-4512-A6AB-C39B4880BDB1}" type="slidenum">
              <a:rPr lang="es-ES" altLang="es-ES" smtClean="0"/>
              <a:pPr/>
              <a:t>23</a:t>
            </a:fld>
            <a:endParaRPr lang="es-ES" altLang="es-ES"/>
          </a:p>
        </p:txBody>
      </p:sp>
      <p:sp>
        <p:nvSpPr>
          <p:cNvPr id="8"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37097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smtClean="0">
                <a:solidFill>
                  <a:srgbClr val="990000"/>
                </a:solidFill>
              </a:rPr>
              <a:t>Grazie per </a:t>
            </a:r>
            <a:r>
              <a:rPr lang="en-US" altLang="es-ES" sz="4800" b="1" dirty="0" err="1" smtClean="0">
                <a:solidFill>
                  <a:srgbClr val="990000"/>
                </a:solidFill>
              </a:rPr>
              <a:t>l’attenzione</a:t>
            </a:r>
            <a:r>
              <a:rPr lang="en-US" altLang="es-ES" sz="4800" b="1" dirty="0" smtClean="0">
                <a:solidFill>
                  <a:srgbClr val="990000"/>
                </a:solidFill>
              </a:rPr>
              <a:t> </a:t>
            </a:r>
            <a:r>
              <a:rPr lang="en-US" altLang="es-ES" sz="4800" b="1" dirty="0" smtClean="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smtClean="0">
                <a:solidFill>
                  <a:srgbClr val="0B0AFD"/>
                </a:solidFill>
              </a:rPr>
              <a:t>Fine del Modulo</a:t>
            </a:r>
            <a:endParaRPr lang="en-US" altLang="es-ES" sz="3600" dirty="0">
              <a:solidFill>
                <a:srgbClr val="0B0AFD"/>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2685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8940800" cy="3819645"/>
          </a:xfrm>
        </p:spPr>
        <p:txBody>
          <a:bodyPr/>
          <a:lstStyle/>
          <a:p>
            <a:pPr algn="ctr">
              <a:buNone/>
            </a:pPr>
            <a:r>
              <a:rPr lang="en-US" b="1" dirty="0" smtClean="0"/>
              <a:t>Questa </a:t>
            </a:r>
            <a:r>
              <a:rPr lang="en-US" b="1" dirty="0" err="1" smtClean="0"/>
              <a:t>unità</a:t>
            </a:r>
            <a:r>
              <a:rPr lang="en-US" b="1" dirty="0" smtClean="0"/>
              <a:t> </a:t>
            </a:r>
            <a:r>
              <a:rPr lang="en-US" b="1" dirty="0" err="1" smtClean="0"/>
              <a:t>mostra</a:t>
            </a:r>
            <a:r>
              <a:rPr lang="en-US" b="1" dirty="0" smtClean="0"/>
              <a:t> come la </a:t>
            </a:r>
            <a:r>
              <a:rPr lang="en-US" b="1" dirty="0" err="1" smtClean="0"/>
              <a:t>partecipazione</a:t>
            </a:r>
            <a:r>
              <a:rPr lang="en-US" b="1" dirty="0" smtClean="0"/>
              <a:t> a Networks </a:t>
            </a:r>
            <a:r>
              <a:rPr lang="en-US" b="1" dirty="0" err="1" smtClean="0"/>
              <a:t>può</a:t>
            </a:r>
            <a:r>
              <a:rPr lang="en-US" b="1" dirty="0" smtClean="0"/>
              <a:t> </a:t>
            </a:r>
            <a:r>
              <a:rPr lang="en-US" b="1" dirty="0" err="1" smtClean="0"/>
              <a:t>aiutare</a:t>
            </a:r>
            <a:r>
              <a:rPr lang="en-US" b="1" dirty="0" smtClean="0"/>
              <a:t> le </a:t>
            </a:r>
            <a:r>
              <a:rPr lang="en-US" b="1" dirty="0" err="1" smtClean="0"/>
              <a:t>microimprese</a:t>
            </a:r>
            <a:r>
              <a:rPr lang="en-US" b="1" dirty="0" smtClean="0"/>
              <a:t> a </a:t>
            </a:r>
            <a:r>
              <a:rPr lang="en-US" b="1" dirty="0" err="1" smtClean="0"/>
              <a:t>costruire</a:t>
            </a:r>
            <a:r>
              <a:rPr lang="en-US" b="1" dirty="0" smtClean="0"/>
              <a:t> le </a:t>
            </a:r>
            <a:r>
              <a:rPr lang="en-US" b="1" dirty="0" err="1" smtClean="0"/>
              <a:t>proprie</a:t>
            </a:r>
            <a:r>
              <a:rPr lang="en-US" b="1" dirty="0" smtClean="0"/>
              <a:t> </a:t>
            </a:r>
            <a:r>
              <a:rPr lang="en-US" b="1" dirty="0" err="1" smtClean="0"/>
              <a:t>capacità</a:t>
            </a:r>
            <a:endParaRPr lang="en-IE"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69" y="1354574"/>
            <a:ext cx="3975805" cy="584775"/>
          </a:xfrm>
          <a:prstGeom prst="rect">
            <a:avLst/>
          </a:prstGeom>
        </p:spPr>
        <p:txBody>
          <a:bodyPr wrap="square">
            <a:spAutoFit/>
          </a:bodyPr>
          <a:lstStyle/>
          <a:p>
            <a:r>
              <a:rPr lang="en-IE" sz="3200" b="1" dirty="0" err="1" smtClean="0">
                <a:solidFill>
                  <a:srgbClr val="990000"/>
                </a:solidFill>
              </a:rPr>
              <a:t>Obiettivo</a:t>
            </a:r>
            <a:r>
              <a:rPr lang="en-IE" sz="3200" b="1" dirty="0" smtClean="0">
                <a:solidFill>
                  <a:srgbClr val="990000"/>
                </a:solidFill>
              </a:rPr>
              <a:t> </a:t>
            </a:r>
            <a:r>
              <a:rPr lang="en-IE" sz="3200" b="1" dirty="0" err="1" smtClean="0">
                <a:solidFill>
                  <a:srgbClr val="990000"/>
                </a:solidFill>
              </a:rPr>
              <a:t>dell’unità</a:t>
            </a:r>
            <a:endParaRPr lang="el-GR" sz="3200" b="1" dirty="0" smtClean="0">
              <a:solidFill>
                <a:srgbClr val="990000"/>
              </a:solidFill>
            </a:endParaRPr>
          </a:p>
        </p:txBody>
      </p:sp>
      <p:sp>
        <p:nvSpPr>
          <p:cNvPr id="8"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1131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err="1" smtClean="0"/>
              <a:t>Alla</a:t>
            </a:r>
            <a:r>
              <a:rPr lang="en-IE" sz="2800" b="1" dirty="0" smtClean="0"/>
              <a:t> fine di </a:t>
            </a:r>
            <a:r>
              <a:rPr lang="en-IE" sz="2800" b="1" dirty="0" err="1" smtClean="0"/>
              <a:t>questo</a:t>
            </a:r>
            <a:r>
              <a:rPr lang="en-IE" sz="2800" b="1" dirty="0" smtClean="0"/>
              <a:t> modulo </a:t>
            </a:r>
            <a:r>
              <a:rPr lang="en-IE" sz="2800" b="1" u="sng" dirty="0" err="1" smtClean="0">
                <a:solidFill>
                  <a:srgbClr val="003366"/>
                </a:solidFill>
              </a:rPr>
              <a:t>sarai</a:t>
            </a:r>
            <a:r>
              <a:rPr lang="en-IE" sz="2800" b="1" u="sng" dirty="0" smtClean="0">
                <a:solidFill>
                  <a:srgbClr val="003366"/>
                </a:solidFill>
              </a:rPr>
              <a:t> in </a:t>
            </a:r>
            <a:r>
              <a:rPr lang="en-IE" sz="2800" b="1" u="sng" dirty="0" err="1" smtClean="0">
                <a:solidFill>
                  <a:srgbClr val="003366"/>
                </a:solidFill>
              </a:rPr>
              <a:t>grado</a:t>
            </a:r>
            <a:r>
              <a:rPr lang="en-IE" sz="2800" b="1" u="sng" dirty="0" smtClean="0">
                <a:solidFill>
                  <a:srgbClr val="003366"/>
                </a:solidFill>
              </a:rPr>
              <a:t> di:</a:t>
            </a:r>
            <a:endParaRPr lang="en-IE" sz="2800" b="1" u="sng" dirty="0">
              <a:solidFill>
                <a:srgbClr val="003366"/>
              </a:solidFill>
            </a:endParaRPr>
          </a:p>
          <a:p>
            <a:pPr marL="514350" indent="-514350">
              <a:lnSpc>
                <a:spcPct val="150000"/>
              </a:lnSpc>
              <a:buFont typeface="+mj-lt"/>
              <a:buAutoNum type="arabicPeriod"/>
            </a:pPr>
            <a:r>
              <a:rPr lang="en-IE" sz="2800" b="1" dirty="0" err="1" smtClean="0"/>
              <a:t>Sapere</a:t>
            </a:r>
            <a:r>
              <a:rPr lang="en-IE" sz="2800" b="1" dirty="0" smtClean="0"/>
              <a:t> “</a:t>
            </a:r>
            <a:r>
              <a:rPr lang="en-IE" sz="2800" b="1" dirty="0" err="1" smtClean="0"/>
              <a:t>cos’è</a:t>
            </a:r>
            <a:r>
              <a:rPr lang="en-IE" sz="2800" b="1" dirty="0" smtClean="0"/>
              <a:t> un Network”</a:t>
            </a:r>
          </a:p>
          <a:p>
            <a:pPr marL="514350" indent="-514350">
              <a:lnSpc>
                <a:spcPct val="150000"/>
              </a:lnSpc>
              <a:buFont typeface="+mj-lt"/>
              <a:buAutoNum type="arabicPeriod"/>
            </a:pPr>
            <a:r>
              <a:rPr lang="en-IE" sz="2800" b="1" dirty="0" err="1" smtClean="0"/>
              <a:t>Sapere</a:t>
            </a:r>
            <a:r>
              <a:rPr lang="en-IE" sz="2800" b="1" dirty="0" smtClean="0"/>
              <a:t> “</a:t>
            </a:r>
            <a:r>
              <a:rPr lang="en-IE" sz="2800" b="1" dirty="0" err="1" smtClean="0"/>
              <a:t>cos’è</a:t>
            </a:r>
            <a:r>
              <a:rPr lang="en-IE" sz="2800" b="1" dirty="0" smtClean="0"/>
              <a:t> la </a:t>
            </a:r>
            <a:r>
              <a:rPr lang="en-IE" sz="2800" b="1" dirty="0" err="1" smtClean="0"/>
              <a:t>Capacità</a:t>
            </a:r>
            <a:r>
              <a:rPr lang="en-IE" sz="2800" b="1" dirty="0" smtClean="0"/>
              <a:t>”</a:t>
            </a:r>
          </a:p>
          <a:p>
            <a:pPr marL="514350" indent="-514350">
              <a:lnSpc>
                <a:spcPct val="150000"/>
              </a:lnSpc>
              <a:buFont typeface="+mj-lt"/>
              <a:buAutoNum type="arabicPeriod"/>
            </a:pPr>
            <a:r>
              <a:rPr lang="en-IE" sz="2800" b="1" dirty="0" err="1" smtClean="0"/>
              <a:t>Sapere“Come</a:t>
            </a:r>
            <a:r>
              <a:rPr lang="en-IE" sz="2800" b="1" dirty="0" smtClean="0"/>
              <a:t> </a:t>
            </a:r>
            <a:r>
              <a:rPr lang="en-IE" sz="2800" b="1" dirty="0" err="1" smtClean="0"/>
              <a:t>utilizzare</a:t>
            </a:r>
            <a:r>
              <a:rPr lang="en-IE" sz="2800" b="1" dirty="0" smtClean="0"/>
              <a:t> </a:t>
            </a:r>
            <a:r>
              <a:rPr lang="en-IE" sz="2800" b="1" dirty="0" err="1" smtClean="0"/>
              <a:t>i</a:t>
            </a:r>
            <a:r>
              <a:rPr lang="en-IE" sz="2800" b="1" dirty="0" smtClean="0"/>
              <a:t> </a:t>
            </a:r>
            <a:r>
              <a:rPr lang="en-IE" sz="2800" b="1" dirty="0" err="1" smtClean="0"/>
              <a:t>tuoi</a:t>
            </a:r>
            <a:r>
              <a:rPr lang="en-IE" sz="2800" b="1" dirty="0" smtClean="0"/>
              <a:t> Networks”</a:t>
            </a:r>
          </a:p>
          <a:p>
            <a:pPr marL="0" indent="0">
              <a:lnSpc>
                <a:spcPct val="150000"/>
              </a:lnSpc>
              <a:buNone/>
            </a:pPr>
            <a:endParaRPr lang="en-US" sz="2800" b="1" dirty="0" smtClean="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6881869" cy="584775"/>
          </a:xfrm>
          <a:prstGeom prst="rect">
            <a:avLst/>
          </a:prstGeom>
        </p:spPr>
        <p:txBody>
          <a:bodyPr wrap="square">
            <a:spAutoFit/>
          </a:bodyPr>
          <a:lstStyle/>
          <a:p>
            <a:r>
              <a:rPr lang="es-ES" altLang="es-ES" sz="3200" b="1" dirty="0">
                <a:solidFill>
                  <a:srgbClr val="990000"/>
                </a:solidFill>
              </a:rPr>
              <a:t>Risultati di apprendimento attesi</a:t>
            </a:r>
            <a:endParaRPr lang="el-GR" sz="3200" dirty="0">
              <a:solidFill>
                <a:srgbClr val="990000"/>
              </a:solidFill>
            </a:endParaRPr>
          </a:p>
        </p:txBody>
      </p:sp>
      <p:sp>
        <p:nvSpPr>
          <p:cNvPr id="8" name="Title 1"/>
          <p:cNvSpPr>
            <a:spLocks noGrp="1"/>
          </p:cNvSpPr>
          <p:nvPr>
            <p:ph type="title"/>
          </p:nvPr>
        </p:nvSpPr>
        <p:spPr>
          <a:xfrm>
            <a:off x="1219200" y="163890"/>
            <a:ext cx="10972800" cy="1143000"/>
          </a:xfrm>
        </p:spPr>
        <p:txBody>
          <a:bodyPr/>
          <a:lstStyle/>
          <a:p>
            <a:pPr algn="r"/>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br>
              <a:rPr lang="en-US" sz="2400" b="1" dirty="0" smtClean="0">
                <a:solidFill>
                  <a:srgbClr val="0B0AFD"/>
                </a:solidFill>
              </a:rPr>
            </a:br>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39841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09" y="1292772"/>
            <a:ext cx="11375593" cy="1143000"/>
          </a:xfrm>
        </p:spPr>
        <p:txBody>
          <a:bodyPr/>
          <a:lstStyle/>
          <a:p>
            <a:pPr algn="l"/>
            <a:r>
              <a:rPr lang="en-IE" sz="3200" b="1" dirty="0" smtClean="0">
                <a:solidFill>
                  <a:srgbClr val="C00000"/>
                </a:solidFill>
              </a:rPr>
              <a:t>Cosa </a:t>
            </a:r>
            <a:r>
              <a:rPr lang="en-IE" sz="3200" b="1" dirty="0" err="1" smtClean="0">
                <a:solidFill>
                  <a:srgbClr val="C00000"/>
                </a:solidFill>
              </a:rPr>
              <a:t>sono</a:t>
            </a:r>
            <a:r>
              <a:rPr lang="en-IE" sz="3200" b="1" dirty="0" smtClean="0">
                <a:solidFill>
                  <a:srgbClr val="C00000"/>
                </a:solidFill>
              </a:rPr>
              <a:t> la </a:t>
            </a:r>
            <a:r>
              <a:rPr lang="en-IE" sz="3200" b="1" dirty="0" err="1" smtClean="0">
                <a:solidFill>
                  <a:srgbClr val="C00000"/>
                </a:solidFill>
              </a:rPr>
              <a:t>Capacità</a:t>
            </a:r>
            <a:r>
              <a:rPr lang="en-IE" sz="3200" b="1" dirty="0" smtClean="0">
                <a:solidFill>
                  <a:srgbClr val="C00000"/>
                </a:solidFill>
              </a:rPr>
              <a:t> e la </a:t>
            </a:r>
            <a:r>
              <a:rPr lang="en-IE" sz="3200" b="1" dirty="0" err="1" smtClean="0">
                <a:solidFill>
                  <a:srgbClr val="C00000"/>
                </a:solidFill>
              </a:rPr>
              <a:t>Costruzione</a:t>
            </a:r>
            <a:r>
              <a:rPr lang="en-IE" sz="3200" b="1" dirty="0" smtClean="0">
                <a:solidFill>
                  <a:srgbClr val="C00000"/>
                </a:solidFill>
              </a:rPr>
              <a:t> </a:t>
            </a:r>
            <a:r>
              <a:rPr lang="en-IE" sz="3200" b="1" dirty="0" err="1" smtClean="0">
                <a:solidFill>
                  <a:srgbClr val="C00000"/>
                </a:solidFill>
              </a:rPr>
              <a:t>delle</a:t>
            </a:r>
            <a:r>
              <a:rPr lang="en-IE" sz="3200" b="1" dirty="0" smtClean="0">
                <a:solidFill>
                  <a:srgbClr val="C00000"/>
                </a:solidFill>
              </a:rPr>
              <a:t> </a:t>
            </a:r>
            <a:r>
              <a:rPr lang="en-IE" sz="3200" b="1" dirty="0" err="1" smtClean="0">
                <a:solidFill>
                  <a:srgbClr val="C00000"/>
                </a:solidFill>
              </a:rPr>
              <a:t>Capacità</a:t>
            </a:r>
            <a:r>
              <a:rPr lang="en-IE" sz="3200" b="1" dirty="0" smtClean="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609600" y="2335157"/>
            <a:ext cx="10972800" cy="3610626"/>
          </a:xfrm>
        </p:spPr>
        <p:txBody>
          <a:bodyPr/>
          <a:lstStyle/>
          <a:p>
            <a:pPr marL="0" indent="0" algn="ctr">
              <a:buNone/>
            </a:pPr>
            <a:r>
              <a:rPr lang="en-IE" i="1" dirty="0" smtClean="0"/>
              <a:t>La </a:t>
            </a:r>
            <a:r>
              <a:rPr lang="en-IE" i="1" dirty="0" err="1" smtClean="0"/>
              <a:t>Capacità</a:t>
            </a:r>
            <a:r>
              <a:rPr lang="en-IE" i="1" dirty="0" smtClean="0"/>
              <a:t> è </a:t>
            </a:r>
            <a:r>
              <a:rPr lang="en-IE" i="1" dirty="0" err="1" smtClean="0"/>
              <a:t>l’abilità</a:t>
            </a:r>
            <a:r>
              <a:rPr lang="en-IE" i="1" dirty="0" smtClean="0"/>
              <a:t> di un Sistema ad </a:t>
            </a:r>
            <a:r>
              <a:rPr lang="en-IE" i="1" dirty="0" err="1" smtClean="0"/>
              <a:t>operare</a:t>
            </a:r>
            <a:r>
              <a:rPr lang="en-IE" i="1" dirty="0" smtClean="0"/>
              <a:t> e </a:t>
            </a:r>
            <a:r>
              <a:rPr lang="en-IE" i="1" dirty="0" err="1" smtClean="0"/>
              <a:t>sostenere</a:t>
            </a:r>
            <a:r>
              <a:rPr lang="en-IE" i="1" dirty="0" smtClean="0"/>
              <a:t> se </a:t>
            </a:r>
            <a:r>
              <a:rPr lang="en-IE" i="1" dirty="0" err="1" smtClean="0"/>
              <a:t>stesso</a:t>
            </a:r>
            <a:r>
              <a:rPr lang="en-IE" i="1" dirty="0"/>
              <a:t> </a:t>
            </a:r>
            <a:r>
              <a:rPr lang="en-IE" i="1" dirty="0" err="1" smtClean="0"/>
              <a:t>nel</a:t>
            </a:r>
            <a:r>
              <a:rPr lang="en-IE" i="1" dirty="0" smtClean="0"/>
              <a:t> tempo.</a:t>
            </a:r>
            <a:endParaRPr lang="en-IE" dirty="0"/>
          </a:p>
          <a:p>
            <a:pPr marL="0" indent="0" algn="ctr">
              <a:buNone/>
            </a:pPr>
            <a:r>
              <a:rPr lang="en-IE" dirty="0" smtClean="0"/>
              <a:t>La </a:t>
            </a:r>
            <a:r>
              <a:rPr lang="en-IE" dirty="0" err="1" smtClean="0"/>
              <a:t>Costruzione</a:t>
            </a:r>
            <a:r>
              <a:rPr lang="en-IE" dirty="0" smtClean="0"/>
              <a:t> </a:t>
            </a:r>
            <a:r>
              <a:rPr lang="en-IE" dirty="0" err="1" smtClean="0"/>
              <a:t>delle</a:t>
            </a:r>
            <a:r>
              <a:rPr lang="en-IE" dirty="0" smtClean="0"/>
              <a:t> </a:t>
            </a:r>
            <a:r>
              <a:rPr lang="en-IE" dirty="0" err="1" smtClean="0"/>
              <a:t>Capacità</a:t>
            </a:r>
            <a:r>
              <a:rPr lang="en-IE" dirty="0" smtClean="0"/>
              <a:t> è </a:t>
            </a:r>
            <a:r>
              <a:rPr lang="en-IE" dirty="0" err="1" smtClean="0"/>
              <a:t>il</a:t>
            </a:r>
            <a:r>
              <a:rPr lang="en-IE" dirty="0" smtClean="0"/>
              <a:t> </a:t>
            </a:r>
            <a:r>
              <a:rPr lang="en-IE" dirty="0" err="1" smtClean="0"/>
              <a:t>processo</a:t>
            </a:r>
            <a:r>
              <a:rPr lang="en-IE" dirty="0" smtClean="0"/>
              <a:t> di </a:t>
            </a:r>
            <a:r>
              <a:rPr lang="en-IE" dirty="0" err="1" smtClean="0"/>
              <a:t>sviluppo</a:t>
            </a:r>
            <a:r>
              <a:rPr lang="en-IE" dirty="0" smtClean="0"/>
              <a:t> e </a:t>
            </a:r>
            <a:r>
              <a:rPr lang="en-IE" dirty="0" err="1" smtClean="0"/>
              <a:t>rafforzamento</a:t>
            </a:r>
            <a:r>
              <a:rPr lang="en-IE" dirty="0" smtClean="0"/>
              <a:t> </a:t>
            </a:r>
            <a:r>
              <a:rPr lang="en-IE" dirty="0" err="1" smtClean="0"/>
              <a:t>delle</a:t>
            </a:r>
            <a:r>
              <a:rPr lang="en-IE" dirty="0" smtClean="0"/>
              <a:t> </a:t>
            </a:r>
            <a:r>
              <a:rPr lang="en-IE" dirty="0" err="1" smtClean="0"/>
              <a:t>abilità</a:t>
            </a:r>
            <a:r>
              <a:rPr lang="en-IE" dirty="0" smtClean="0"/>
              <a:t>, </a:t>
            </a:r>
            <a:r>
              <a:rPr lang="en-IE" dirty="0" err="1" smtClean="0"/>
              <a:t>competenze</a:t>
            </a:r>
            <a:r>
              <a:rPr lang="en-IE" dirty="0" smtClean="0"/>
              <a:t>, </a:t>
            </a:r>
            <a:r>
              <a:rPr lang="en-IE" dirty="0" err="1" smtClean="0"/>
              <a:t>processi</a:t>
            </a:r>
            <a:r>
              <a:rPr lang="en-IE" dirty="0" smtClean="0"/>
              <a:t> e </a:t>
            </a:r>
            <a:r>
              <a:rPr lang="en-IE" dirty="0" err="1" smtClean="0"/>
              <a:t>risorse</a:t>
            </a:r>
            <a:r>
              <a:rPr lang="en-IE" dirty="0" smtClean="0"/>
              <a:t> di cui le </a:t>
            </a:r>
            <a:r>
              <a:rPr lang="en-IE" dirty="0" err="1" smtClean="0"/>
              <a:t>organizzazioni</a:t>
            </a:r>
            <a:r>
              <a:rPr lang="en-IE" dirty="0" smtClean="0"/>
              <a:t> </a:t>
            </a:r>
            <a:r>
              <a:rPr lang="en-IE" dirty="0" err="1" smtClean="0"/>
              <a:t>hanno</a:t>
            </a:r>
            <a:r>
              <a:rPr lang="en-IE" dirty="0" smtClean="0"/>
              <a:t> </a:t>
            </a:r>
            <a:r>
              <a:rPr lang="en-IE" dirty="0" err="1" smtClean="0"/>
              <a:t>bisogno</a:t>
            </a:r>
            <a:r>
              <a:rPr lang="en-IE" dirty="0" smtClean="0"/>
              <a:t> per </a:t>
            </a:r>
            <a:r>
              <a:rPr lang="en-IE" dirty="0" err="1" smtClean="0"/>
              <a:t>sopravvivere</a:t>
            </a:r>
            <a:r>
              <a:rPr lang="en-IE" dirty="0" smtClean="0"/>
              <a:t>, </a:t>
            </a:r>
            <a:r>
              <a:rPr lang="en-IE" dirty="0" err="1" smtClean="0"/>
              <a:t>adattarsi</a:t>
            </a:r>
            <a:r>
              <a:rPr lang="en-IE" dirty="0" smtClean="0"/>
              <a:t> e </a:t>
            </a:r>
            <a:r>
              <a:rPr lang="en-IE" dirty="0" err="1" smtClean="0"/>
              <a:t>prosperare</a:t>
            </a:r>
            <a:r>
              <a:rPr lang="en-IE" dirty="0" smtClean="0"/>
              <a:t> in un </a:t>
            </a:r>
            <a:r>
              <a:rPr lang="en-IE" dirty="0" err="1" smtClean="0"/>
              <a:t>mondo</a:t>
            </a:r>
            <a:r>
              <a:rPr lang="en-IE" dirty="0" smtClean="0"/>
              <a:t> in continua </a:t>
            </a:r>
            <a:r>
              <a:rPr lang="en-IE" dirty="0" err="1" smtClean="0"/>
              <a:t>evoluzione</a:t>
            </a:r>
            <a:r>
              <a:rPr lang="en-IE" dirty="0" smtClean="0"/>
              <a:t>. </a:t>
            </a:r>
            <a:endParaRPr lang="en-IE" dirty="0"/>
          </a:p>
          <a:p>
            <a:pPr marL="0" indent="0" algn="ct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3187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41" y="1434662"/>
            <a:ext cx="10972800" cy="1143000"/>
          </a:xfrm>
        </p:spPr>
        <p:txBody>
          <a:bodyPr/>
          <a:lstStyle/>
          <a:p>
            <a:pPr algn="l"/>
            <a:r>
              <a:rPr lang="en-US" sz="3200" b="1" dirty="0" smtClean="0">
                <a:solidFill>
                  <a:srgbClr val="C00000"/>
                </a:solidFill>
              </a:rPr>
              <a:t>Cosa </a:t>
            </a:r>
            <a:r>
              <a:rPr lang="en-US" sz="3200" b="1" dirty="0" err="1" smtClean="0">
                <a:solidFill>
                  <a:srgbClr val="C00000"/>
                </a:solidFill>
              </a:rPr>
              <a:t>significa</a:t>
            </a:r>
            <a:r>
              <a:rPr lang="en-US" sz="3200" b="1" dirty="0" smtClean="0">
                <a:solidFill>
                  <a:srgbClr val="C00000"/>
                </a:solidFill>
              </a:rPr>
              <a:t> </a:t>
            </a:r>
            <a:r>
              <a:rPr lang="en-US" sz="3200" b="1" dirty="0" err="1" smtClean="0">
                <a:solidFill>
                  <a:srgbClr val="C00000"/>
                </a:solidFill>
              </a:rPr>
              <a:t>Costruzione</a:t>
            </a:r>
            <a:r>
              <a:rPr lang="en-US" sz="3200" b="1" dirty="0" smtClean="0">
                <a:solidFill>
                  <a:srgbClr val="C00000"/>
                </a:solidFill>
              </a:rPr>
              <a:t> </a:t>
            </a:r>
            <a:r>
              <a:rPr lang="en-US" sz="3200" b="1" dirty="0" err="1" smtClean="0">
                <a:solidFill>
                  <a:srgbClr val="C00000"/>
                </a:solidFill>
              </a:rPr>
              <a:t>delle</a:t>
            </a:r>
            <a:r>
              <a:rPr lang="en-US" sz="3200" b="1" dirty="0" smtClean="0">
                <a:solidFill>
                  <a:srgbClr val="C00000"/>
                </a:solidFill>
              </a:rPr>
              <a:t> </a:t>
            </a:r>
            <a:r>
              <a:rPr lang="en-US" sz="3200" b="1" dirty="0" err="1" smtClean="0">
                <a:solidFill>
                  <a:srgbClr val="C00000"/>
                </a:solidFill>
              </a:rPr>
              <a:t>Capacità</a:t>
            </a:r>
            <a:r>
              <a:rPr lang="en-US" sz="3200" b="1" dirty="0" smtClean="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766245" y="2863276"/>
            <a:ext cx="10972800" cy="2528332"/>
          </a:xfrm>
        </p:spPr>
        <p:txBody>
          <a:bodyPr/>
          <a:lstStyle/>
          <a:p>
            <a:pPr marL="0" indent="0">
              <a:buNone/>
            </a:pPr>
            <a:r>
              <a:rPr lang="en-US" sz="3600" dirty="0" smtClean="0"/>
              <a:t>Ci </a:t>
            </a:r>
            <a:r>
              <a:rPr lang="en-US" sz="3600" dirty="0" err="1" smtClean="0"/>
              <a:t>sono</a:t>
            </a:r>
            <a:r>
              <a:rPr lang="en-US" sz="3600" dirty="0" smtClean="0"/>
              <a:t> diverse </a:t>
            </a:r>
            <a:r>
              <a:rPr lang="en-US" sz="3600" dirty="0" err="1" smtClean="0"/>
              <a:t>definizioni</a:t>
            </a:r>
            <a:r>
              <a:rPr lang="en-US" sz="3600" dirty="0" smtClean="0"/>
              <a:t> ma </a:t>
            </a:r>
            <a:r>
              <a:rPr lang="en-US" sz="3600" dirty="0" err="1" smtClean="0"/>
              <a:t>il</a:t>
            </a:r>
            <a:r>
              <a:rPr lang="en-US" sz="3600" dirty="0" smtClean="0"/>
              <a:t> fine ultimo </a:t>
            </a:r>
            <a:r>
              <a:rPr lang="en-US" sz="3600" dirty="0" err="1" smtClean="0"/>
              <a:t>della</a:t>
            </a:r>
            <a:r>
              <a:rPr lang="en-US" sz="3600" dirty="0" smtClean="0"/>
              <a:t> </a:t>
            </a:r>
            <a:r>
              <a:rPr lang="en-US" sz="3600" dirty="0" err="1" smtClean="0"/>
              <a:t>Costruzione</a:t>
            </a:r>
            <a:r>
              <a:rPr lang="en-US" sz="3600" dirty="0" smtClean="0"/>
              <a:t> </a:t>
            </a:r>
            <a:r>
              <a:rPr lang="en-US" sz="3600" dirty="0" err="1" smtClean="0"/>
              <a:t>delle</a:t>
            </a:r>
            <a:r>
              <a:rPr lang="en-US" sz="3600" dirty="0" smtClean="0"/>
              <a:t> </a:t>
            </a:r>
            <a:r>
              <a:rPr lang="en-US" sz="3600" dirty="0" err="1" smtClean="0"/>
              <a:t>Capacità</a:t>
            </a:r>
            <a:r>
              <a:rPr lang="en-US" sz="3600" dirty="0" smtClean="0"/>
              <a:t> è </a:t>
            </a:r>
            <a:r>
              <a:rPr lang="en-US" sz="3600" dirty="0" err="1" smtClean="0"/>
              <a:t>il</a:t>
            </a:r>
            <a:r>
              <a:rPr lang="en-US" sz="3600" dirty="0" smtClean="0"/>
              <a:t> </a:t>
            </a:r>
            <a:r>
              <a:rPr lang="en-US" sz="3600" dirty="0" err="1" smtClean="0"/>
              <a:t>miglioramento</a:t>
            </a:r>
            <a:r>
              <a:rPr lang="en-US" sz="3600" dirty="0" smtClean="0"/>
              <a:t> </a:t>
            </a:r>
            <a:r>
              <a:rPr lang="en-US" sz="3600" dirty="0" err="1" smtClean="0"/>
              <a:t>del</a:t>
            </a:r>
            <a:r>
              <a:rPr lang="en-US" sz="3600" i="1" dirty="0" err="1" smtClean="0"/>
              <a:t>l’efficienza</a:t>
            </a:r>
            <a:r>
              <a:rPr lang="en-US" sz="3600" i="1" dirty="0" smtClean="0"/>
              <a:t> </a:t>
            </a:r>
            <a:r>
              <a:rPr lang="en-US" sz="3600" i="1" dirty="0" err="1" smtClean="0"/>
              <a:t>organizzativa</a:t>
            </a:r>
            <a:r>
              <a:rPr lang="en-US" sz="3600" i="1" dirty="0" smtClean="0"/>
              <a:t> e </a:t>
            </a:r>
            <a:r>
              <a:rPr lang="en-US" sz="3600" i="1" dirty="0" err="1" smtClean="0"/>
              <a:t>della</a:t>
            </a:r>
            <a:r>
              <a:rPr lang="en-US" sz="3600" i="1" dirty="0" smtClean="0"/>
              <a:t> </a:t>
            </a:r>
            <a:r>
              <a:rPr lang="en-US" sz="3600" i="1" dirty="0" err="1" smtClean="0"/>
              <a:t>sostenibilità</a:t>
            </a: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2331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69" y="1277007"/>
            <a:ext cx="10972800" cy="1143000"/>
          </a:xfrm>
        </p:spPr>
        <p:txBody>
          <a:bodyPr/>
          <a:lstStyle/>
          <a:p>
            <a:pPr algn="l"/>
            <a:r>
              <a:rPr lang="en-IE" sz="3200" b="1" dirty="0" err="1" smtClean="0">
                <a:solidFill>
                  <a:srgbClr val="C00000"/>
                </a:solidFill>
              </a:rPr>
              <a:t>Cos’è</a:t>
            </a:r>
            <a:r>
              <a:rPr lang="en-IE" sz="3200" b="1" dirty="0" smtClean="0">
                <a:solidFill>
                  <a:srgbClr val="C00000"/>
                </a:solidFill>
              </a:rPr>
              <a:t> un Network?</a:t>
            </a:r>
            <a:endParaRPr lang="en-IE" sz="3200" b="1" dirty="0">
              <a:solidFill>
                <a:srgbClr val="C00000"/>
              </a:solidFill>
            </a:endParaRPr>
          </a:p>
        </p:txBody>
      </p:sp>
      <p:sp>
        <p:nvSpPr>
          <p:cNvPr id="3" name="Content Placeholder 2"/>
          <p:cNvSpPr>
            <a:spLocks noGrp="1"/>
          </p:cNvSpPr>
          <p:nvPr>
            <p:ph idx="1"/>
          </p:nvPr>
        </p:nvSpPr>
        <p:spPr>
          <a:xfrm>
            <a:off x="662074" y="2332037"/>
            <a:ext cx="10972800" cy="4525963"/>
          </a:xfrm>
        </p:spPr>
        <p:txBody>
          <a:bodyPr/>
          <a:lstStyle/>
          <a:p>
            <a:r>
              <a:rPr lang="en-IE" dirty="0" err="1" smtClean="0"/>
              <a:t>Sostantivo</a:t>
            </a:r>
            <a:r>
              <a:rPr lang="en-IE" dirty="0" smtClean="0"/>
              <a:t>: Un Network è un </a:t>
            </a:r>
            <a:r>
              <a:rPr lang="en-IE" dirty="0" err="1" smtClean="0"/>
              <a:t>gruppo</a:t>
            </a:r>
            <a:r>
              <a:rPr lang="en-IE" dirty="0" smtClean="0"/>
              <a:t> o Sistema di </a:t>
            </a:r>
            <a:r>
              <a:rPr lang="en-IE" dirty="0" err="1" smtClean="0"/>
              <a:t>persone</a:t>
            </a:r>
            <a:r>
              <a:rPr lang="en-IE" dirty="0" smtClean="0"/>
              <a:t> o </a:t>
            </a:r>
            <a:r>
              <a:rPr lang="en-IE" dirty="0" err="1" smtClean="0"/>
              <a:t>cose</a:t>
            </a:r>
            <a:r>
              <a:rPr lang="en-IE" dirty="0" smtClean="0"/>
              <a:t> </a:t>
            </a:r>
            <a:r>
              <a:rPr lang="en-IE" dirty="0" err="1" smtClean="0"/>
              <a:t>interconnesse</a:t>
            </a:r>
            <a:endParaRPr lang="en-IE" dirty="0" smtClean="0"/>
          </a:p>
          <a:p>
            <a:endParaRPr lang="en-IE" dirty="0"/>
          </a:p>
          <a:p>
            <a:r>
              <a:rPr lang="en-IE" dirty="0" err="1" smtClean="0"/>
              <a:t>Verbo</a:t>
            </a:r>
            <a:r>
              <a:rPr lang="en-IE" dirty="0" smtClean="0"/>
              <a:t>: Il Networking è </a:t>
            </a:r>
            <a:r>
              <a:rPr lang="en-IE" dirty="0" err="1" smtClean="0"/>
              <a:t>l’abilità</a:t>
            </a:r>
            <a:r>
              <a:rPr lang="en-IE" dirty="0" smtClean="0"/>
              <a:t> di </a:t>
            </a:r>
            <a:r>
              <a:rPr lang="en-IE" dirty="0" err="1" smtClean="0"/>
              <a:t>interagire</a:t>
            </a:r>
            <a:r>
              <a:rPr lang="en-IE" dirty="0" smtClean="0"/>
              <a:t> con </a:t>
            </a:r>
            <a:r>
              <a:rPr lang="en-IE" dirty="0" err="1" smtClean="0"/>
              <a:t>gli</a:t>
            </a:r>
            <a:r>
              <a:rPr lang="en-IE" dirty="0" smtClean="0"/>
              <a:t> </a:t>
            </a:r>
            <a:r>
              <a:rPr lang="en-IE" dirty="0" err="1" smtClean="0"/>
              <a:t>altri</a:t>
            </a:r>
            <a:r>
              <a:rPr lang="en-IE" dirty="0" smtClean="0"/>
              <a:t> per </a:t>
            </a:r>
            <a:r>
              <a:rPr lang="en-IE" dirty="0" err="1" smtClean="0"/>
              <a:t>scambiarsi</a:t>
            </a:r>
            <a:r>
              <a:rPr lang="en-IE" dirty="0" smtClean="0"/>
              <a:t> </a:t>
            </a:r>
            <a:r>
              <a:rPr lang="en-IE" dirty="0" err="1" smtClean="0"/>
              <a:t>informazioni</a:t>
            </a:r>
            <a:r>
              <a:rPr lang="en-IE" dirty="0" smtClean="0"/>
              <a:t> e </a:t>
            </a:r>
            <a:r>
              <a:rPr lang="en-IE" dirty="0" err="1" smtClean="0"/>
              <a:t>sviluppare</a:t>
            </a:r>
            <a:r>
              <a:rPr lang="en-IE" dirty="0" smtClean="0"/>
              <a:t> </a:t>
            </a:r>
            <a:r>
              <a:rPr lang="en-IE" dirty="0" err="1" smtClean="0"/>
              <a:t>contatti</a:t>
            </a:r>
            <a:r>
              <a:rPr lang="en-IE" dirty="0" smtClean="0"/>
              <a:t> </a:t>
            </a:r>
            <a:r>
              <a:rPr lang="en-IE" dirty="0" err="1" smtClean="0"/>
              <a:t>professionali</a:t>
            </a:r>
            <a:r>
              <a:rPr lang="en-IE" dirty="0" smtClean="0"/>
              <a:t> e </a:t>
            </a:r>
            <a:r>
              <a:rPr lang="en-IE" dirty="0" err="1" smtClean="0"/>
              <a:t>sociali</a:t>
            </a:r>
            <a:r>
              <a:rPr lang="en-IE" dirty="0" smtClean="0"/>
              <a:t>.</a:t>
            </a: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40587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17" y="1166648"/>
            <a:ext cx="10972800" cy="1143000"/>
          </a:xfrm>
        </p:spPr>
        <p:txBody>
          <a:bodyPr/>
          <a:lstStyle/>
          <a:p>
            <a:pPr algn="l"/>
            <a:r>
              <a:rPr lang="en-US" sz="3200" b="1" dirty="0" err="1" smtClean="0">
                <a:solidFill>
                  <a:srgbClr val="C00000"/>
                </a:solidFill>
              </a:rPr>
              <a:t>Cos’è</a:t>
            </a:r>
            <a:r>
              <a:rPr lang="en-US" sz="3200" b="1" dirty="0" smtClean="0">
                <a:solidFill>
                  <a:srgbClr val="C00000"/>
                </a:solidFill>
              </a:rPr>
              <a:t> un Network?</a:t>
            </a:r>
            <a:endParaRPr lang="en-IE" sz="3200" b="1" dirty="0">
              <a:solidFill>
                <a:srgbClr val="C00000"/>
              </a:solidFill>
            </a:endParaRPr>
          </a:p>
        </p:txBody>
      </p:sp>
      <p:sp>
        <p:nvSpPr>
          <p:cNvPr id="3" name="Content Placeholder 2"/>
          <p:cNvSpPr>
            <a:spLocks noGrp="1"/>
          </p:cNvSpPr>
          <p:nvPr>
            <p:ph idx="1"/>
          </p:nvPr>
        </p:nvSpPr>
        <p:spPr>
          <a:xfrm>
            <a:off x="609600" y="2014455"/>
            <a:ext cx="10972800" cy="4525963"/>
          </a:xfrm>
        </p:spPr>
        <p:txBody>
          <a:bodyPr/>
          <a:lstStyle/>
          <a:p>
            <a:pPr>
              <a:buFont typeface="Arial" pitchFamily="34" charset="0"/>
              <a:buChar char="•"/>
            </a:pPr>
            <a:r>
              <a:rPr lang="en-IE" sz="2800" dirty="0" err="1" smtClean="0"/>
              <a:t>Imprenditori</a:t>
            </a:r>
            <a:r>
              <a:rPr lang="en-IE" sz="2800" dirty="0" smtClean="0"/>
              <a:t> </a:t>
            </a:r>
            <a:r>
              <a:rPr lang="en-IE" sz="2800" dirty="0" err="1" smtClean="0"/>
              <a:t>che</a:t>
            </a:r>
            <a:r>
              <a:rPr lang="en-IE" sz="2800" dirty="0" smtClean="0"/>
              <a:t> </a:t>
            </a:r>
            <a:r>
              <a:rPr lang="en-IE" sz="2800" dirty="0" err="1" smtClean="0"/>
              <a:t>condividono</a:t>
            </a:r>
            <a:r>
              <a:rPr lang="en-IE" sz="2800" dirty="0" smtClean="0"/>
              <a:t> </a:t>
            </a:r>
            <a:r>
              <a:rPr lang="en-IE" sz="2800" dirty="0" err="1" smtClean="0"/>
              <a:t>gli</a:t>
            </a:r>
            <a:r>
              <a:rPr lang="en-IE" sz="2800" dirty="0" smtClean="0"/>
              <a:t> </a:t>
            </a:r>
            <a:r>
              <a:rPr lang="en-IE" sz="2800" dirty="0" err="1" smtClean="0"/>
              <a:t>stessi</a:t>
            </a:r>
            <a:r>
              <a:rPr lang="en-IE" sz="2800" dirty="0" smtClean="0"/>
              <a:t> </a:t>
            </a:r>
            <a:r>
              <a:rPr lang="en-IE" sz="2800" dirty="0" err="1" smtClean="0"/>
              <a:t>obiettivi</a:t>
            </a:r>
            <a:r>
              <a:rPr lang="en-IE" sz="2800" dirty="0" smtClean="0"/>
              <a:t>, e </a:t>
            </a:r>
            <a:r>
              <a:rPr lang="en-IE" sz="2800" dirty="0" err="1" smtClean="0"/>
              <a:t>che</a:t>
            </a:r>
            <a:r>
              <a:rPr lang="en-IE" sz="2800" dirty="0" smtClean="0"/>
              <a:t> </a:t>
            </a:r>
            <a:r>
              <a:rPr lang="en-IE" sz="2800" dirty="0" err="1" smtClean="0"/>
              <a:t>intenzionalmente</a:t>
            </a:r>
            <a:r>
              <a:rPr lang="en-IE" sz="2800" dirty="0" smtClean="0"/>
              <a:t> </a:t>
            </a:r>
            <a:r>
              <a:rPr lang="en-IE" sz="2800" dirty="0" err="1" smtClean="0"/>
              <a:t>si</a:t>
            </a:r>
            <a:r>
              <a:rPr lang="en-IE" sz="2800" dirty="0" smtClean="0"/>
              <a:t> </a:t>
            </a:r>
            <a:r>
              <a:rPr lang="en-IE" sz="2800" dirty="0" err="1" smtClean="0"/>
              <a:t>scambiano</a:t>
            </a:r>
            <a:r>
              <a:rPr lang="en-IE" sz="2800" dirty="0" smtClean="0"/>
              <a:t> </a:t>
            </a:r>
            <a:r>
              <a:rPr lang="en-IE" sz="2800" dirty="0" err="1" smtClean="0"/>
              <a:t>informazioni</a:t>
            </a:r>
            <a:r>
              <a:rPr lang="en-IE" sz="2800" dirty="0" smtClean="0"/>
              <a:t> e/o </a:t>
            </a:r>
            <a:r>
              <a:rPr lang="en-IE" sz="2800" dirty="0" err="1" smtClean="0"/>
              <a:t>intraprendono</a:t>
            </a:r>
            <a:r>
              <a:rPr lang="en-IE" sz="2800" dirty="0" smtClean="0"/>
              <a:t> in </a:t>
            </a:r>
            <a:r>
              <a:rPr lang="en-IE" sz="2800" dirty="0" err="1" smtClean="0"/>
              <a:t>maniera</a:t>
            </a:r>
            <a:r>
              <a:rPr lang="en-IE" sz="2800" dirty="0" smtClean="0"/>
              <a:t> </a:t>
            </a:r>
            <a:r>
              <a:rPr lang="en-IE" sz="2800" dirty="0" err="1" smtClean="0"/>
              <a:t>collaborativa</a:t>
            </a:r>
            <a:r>
              <a:rPr lang="en-IE" sz="2800" dirty="0" smtClean="0"/>
              <a:t> </a:t>
            </a:r>
            <a:r>
              <a:rPr lang="en-IE" sz="2800" dirty="0" err="1" smtClean="0"/>
              <a:t>delle</a:t>
            </a:r>
            <a:r>
              <a:rPr lang="en-IE" sz="2800" dirty="0" smtClean="0"/>
              <a:t> </a:t>
            </a:r>
            <a:r>
              <a:rPr lang="en-IE" sz="2800" dirty="0" err="1" smtClean="0"/>
              <a:t>attività</a:t>
            </a:r>
            <a:r>
              <a:rPr lang="en-IE" sz="2800" dirty="0" smtClean="0"/>
              <a:t> per </a:t>
            </a:r>
            <a:r>
              <a:rPr lang="en-IE" sz="2800" dirty="0" err="1" smtClean="0"/>
              <a:t>raggiungerli</a:t>
            </a:r>
            <a:r>
              <a:rPr lang="en-IE" sz="2800" dirty="0" smtClean="0"/>
              <a:t> </a:t>
            </a:r>
            <a:r>
              <a:rPr lang="en-IE" sz="2800" dirty="0" err="1" smtClean="0"/>
              <a:t>sono</a:t>
            </a:r>
            <a:r>
              <a:rPr lang="en-IE" sz="2800" dirty="0" smtClean="0"/>
              <a:t> un Network. </a:t>
            </a:r>
          </a:p>
          <a:p>
            <a:pPr>
              <a:buFont typeface="Arial" pitchFamily="34" charset="0"/>
              <a:buChar char="•"/>
            </a:pPr>
            <a:r>
              <a:rPr lang="en-IE" sz="2800" dirty="0" err="1" smtClean="0"/>
              <a:t>Possono</a:t>
            </a:r>
            <a:r>
              <a:rPr lang="en-IE" sz="2800" dirty="0" smtClean="0"/>
              <a:t> </a:t>
            </a:r>
            <a:r>
              <a:rPr lang="en-IE" sz="2800" dirty="0" err="1" smtClean="0"/>
              <a:t>avere</a:t>
            </a:r>
            <a:r>
              <a:rPr lang="en-IE" sz="2800" dirty="0" smtClean="0"/>
              <a:t> </a:t>
            </a:r>
            <a:r>
              <a:rPr lang="en-IE" sz="2800" dirty="0" err="1" smtClean="0"/>
              <a:t>altri</a:t>
            </a:r>
            <a:r>
              <a:rPr lang="en-IE" sz="2800" dirty="0" smtClean="0"/>
              <a:t> </a:t>
            </a:r>
            <a:r>
              <a:rPr lang="en-IE" sz="2800" dirty="0" err="1" smtClean="0"/>
              <a:t>nomi</a:t>
            </a:r>
            <a:r>
              <a:rPr lang="en-IE" sz="2800" dirty="0" smtClean="0"/>
              <a:t>: </a:t>
            </a:r>
            <a:r>
              <a:rPr lang="en-IE" sz="2800" dirty="0" err="1" smtClean="0"/>
              <a:t>Gruppi</a:t>
            </a:r>
            <a:r>
              <a:rPr lang="en-IE" sz="2800" dirty="0" smtClean="0"/>
              <a:t> collaborative, </a:t>
            </a:r>
            <a:r>
              <a:rPr lang="en-IE" sz="2800" dirty="0" err="1" smtClean="0"/>
              <a:t>circoli</a:t>
            </a:r>
            <a:r>
              <a:rPr lang="en-IE" sz="2800" dirty="0" smtClean="0"/>
              <a:t> </a:t>
            </a:r>
            <a:r>
              <a:rPr lang="en-IE" sz="2800" dirty="0" err="1" smtClean="0"/>
              <a:t>sociali</a:t>
            </a:r>
            <a:r>
              <a:rPr lang="en-IE" sz="2800" dirty="0" smtClean="0"/>
              <a:t>, </a:t>
            </a:r>
            <a:r>
              <a:rPr lang="en-IE" sz="2800" dirty="0" err="1" smtClean="0"/>
              <a:t>gruppi</a:t>
            </a:r>
            <a:r>
              <a:rPr lang="en-IE" sz="2800" dirty="0" smtClean="0"/>
              <a:t> di mentor, </a:t>
            </a:r>
            <a:r>
              <a:rPr lang="en-IE" sz="2800" dirty="0" err="1" smtClean="0"/>
              <a:t>gruppi</a:t>
            </a:r>
            <a:r>
              <a:rPr lang="en-IE" sz="2800" dirty="0" smtClean="0"/>
              <a:t> di </a:t>
            </a:r>
            <a:r>
              <a:rPr lang="en-IE" sz="2800" dirty="0" err="1" smtClean="0"/>
              <a:t>discussione</a:t>
            </a:r>
            <a:r>
              <a:rPr lang="en-IE" sz="2800" dirty="0" smtClean="0"/>
              <a:t>, learning partnerships, etc.</a:t>
            </a:r>
          </a:p>
          <a:p>
            <a:pPr>
              <a:buFont typeface="Arial" pitchFamily="34" charset="0"/>
              <a:buChar char="•"/>
            </a:pPr>
            <a:r>
              <a:rPr lang="en-US" sz="2800" dirty="0" err="1" smtClean="0"/>
              <a:t>Potresti</a:t>
            </a:r>
            <a:r>
              <a:rPr lang="en-US" sz="2800" dirty="0" smtClean="0"/>
              <a:t> star </a:t>
            </a:r>
            <a:r>
              <a:rPr lang="en-US" sz="2800" dirty="0" err="1" smtClean="0"/>
              <a:t>partecipando</a:t>
            </a:r>
            <a:r>
              <a:rPr lang="en-US" sz="2800" dirty="0" smtClean="0"/>
              <a:t> ad un Network </a:t>
            </a:r>
            <a:r>
              <a:rPr lang="en-US" sz="2800" dirty="0" err="1" smtClean="0"/>
              <a:t>senza</a:t>
            </a:r>
            <a:r>
              <a:rPr lang="en-US" sz="2800" dirty="0" smtClean="0"/>
              <a:t> </a:t>
            </a:r>
            <a:r>
              <a:rPr lang="en-US" sz="2800" dirty="0" err="1" smtClean="0"/>
              <a:t>neanche</a:t>
            </a:r>
            <a:r>
              <a:rPr lang="en-US" sz="2800" dirty="0" smtClean="0"/>
              <a:t> </a:t>
            </a:r>
            <a:r>
              <a:rPr lang="en-US" sz="2800" dirty="0" err="1" smtClean="0"/>
              <a:t>saperlo</a:t>
            </a:r>
            <a:r>
              <a:rPr lang="en-US" sz="2800" dirty="0" smtClean="0"/>
              <a:t>!</a:t>
            </a:r>
            <a:endParaRPr lang="en-IE" dirty="0">
              <a:solidFill>
                <a:srgbClr val="FF0000"/>
              </a:solidFill>
            </a:endParaRP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6"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220468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20" y="1560786"/>
            <a:ext cx="4082014" cy="1143000"/>
          </a:xfrm>
        </p:spPr>
        <p:txBody>
          <a:bodyPr/>
          <a:lstStyle/>
          <a:p>
            <a:pPr algn="l"/>
            <a:r>
              <a:rPr lang="en-US" sz="3200" b="1" dirty="0" smtClean="0">
                <a:solidFill>
                  <a:srgbClr val="C00000"/>
                </a:solidFill>
              </a:rPr>
              <a:t>Tipi di Network</a:t>
            </a:r>
            <a:endParaRPr lang="en-IE" sz="3200" b="1" dirty="0">
              <a:solidFill>
                <a:srgbClr val="C00000"/>
              </a:solidFill>
            </a:endParaRPr>
          </a:p>
        </p:txBody>
      </p:sp>
      <p:sp>
        <p:nvSpPr>
          <p:cNvPr id="3" name="TextBox 2"/>
          <p:cNvSpPr txBox="1"/>
          <p:nvPr/>
        </p:nvSpPr>
        <p:spPr>
          <a:xfrm>
            <a:off x="4556234" y="1176716"/>
            <a:ext cx="6855757" cy="1815882"/>
          </a:xfrm>
          <a:prstGeom prst="rect">
            <a:avLst/>
          </a:prstGeom>
          <a:noFill/>
        </p:spPr>
        <p:txBody>
          <a:bodyPr wrap="square" rtlCol="0">
            <a:spAutoFit/>
          </a:bodyPr>
          <a:lstStyle/>
          <a:p>
            <a:pPr algn="ctr"/>
            <a:r>
              <a:rPr lang="en-US" sz="2800" dirty="0" smtClean="0"/>
              <a:t>I Network </a:t>
            </a:r>
            <a:r>
              <a:rPr lang="en-US" sz="2800" dirty="0" err="1" smtClean="0"/>
              <a:t>possono</a:t>
            </a:r>
            <a:r>
              <a:rPr lang="en-US" sz="2800" dirty="0" smtClean="0"/>
              <a:t> </a:t>
            </a:r>
            <a:r>
              <a:rPr lang="en-US" sz="2800" dirty="0" err="1" smtClean="0"/>
              <a:t>variare</a:t>
            </a:r>
            <a:r>
              <a:rPr lang="en-US" sz="2800" dirty="0" smtClean="0"/>
              <a:t> da </a:t>
            </a:r>
            <a:r>
              <a:rPr lang="en-US" sz="2800" dirty="0" err="1" smtClean="0"/>
              <a:t>scambi</a:t>
            </a:r>
            <a:r>
              <a:rPr lang="en-US" sz="2800" dirty="0" smtClean="0"/>
              <a:t> </a:t>
            </a:r>
            <a:r>
              <a:rPr lang="en-US" sz="2800" dirty="0" err="1" smtClean="0"/>
              <a:t>leggeri</a:t>
            </a:r>
            <a:r>
              <a:rPr lang="en-US" sz="2800" dirty="0" smtClean="0"/>
              <a:t> </a:t>
            </a:r>
            <a:r>
              <a:rPr lang="en-US" sz="2800" dirty="0" err="1" smtClean="0"/>
              <a:t>ed</a:t>
            </a:r>
            <a:r>
              <a:rPr lang="en-US" sz="2800" dirty="0" smtClean="0"/>
              <a:t> </a:t>
            </a:r>
            <a:r>
              <a:rPr lang="en-US" sz="2800" dirty="0" err="1" smtClean="0"/>
              <a:t>informali</a:t>
            </a:r>
            <a:r>
              <a:rPr lang="en-US" sz="2800" dirty="0" smtClean="0"/>
              <a:t> a </a:t>
            </a:r>
            <a:r>
              <a:rPr lang="en-US" sz="2800" dirty="0" err="1" smtClean="0"/>
              <a:t>gruppi</a:t>
            </a:r>
            <a:r>
              <a:rPr lang="en-US" sz="2800" dirty="0" smtClean="0"/>
              <a:t> </a:t>
            </a:r>
            <a:r>
              <a:rPr lang="en-US" sz="2800" dirty="0" err="1" smtClean="0"/>
              <a:t>formali</a:t>
            </a:r>
            <a:r>
              <a:rPr lang="en-US" sz="2800" dirty="0" smtClean="0"/>
              <a:t> </a:t>
            </a:r>
            <a:r>
              <a:rPr lang="en-US" sz="2800" dirty="0" err="1" smtClean="0"/>
              <a:t>legati</a:t>
            </a:r>
            <a:r>
              <a:rPr lang="en-US" sz="2800" dirty="0" smtClean="0"/>
              <a:t> da un </a:t>
            </a:r>
            <a:r>
              <a:rPr lang="en-US" sz="2800" dirty="0" err="1" smtClean="0"/>
              <a:t>contratto</a:t>
            </a:r>
            <a:r>
              <a:rPr lang="en-US" sz="2800" dirty="0" smtClean="0"/>
              <a:t> </a:t>
            </a:r>
            <a:r>
              <a:rPr lang="en-US" sz="2800" dirty="0" err="1" smtClean="0"/>
              <a:t>formale</a:t>
            </a:r>
            <a:r>
              <a:rPr lang="en-US" sz="2800" dirty="0" smtClean="0"/>
              <a:t> o </a:t>
            </a:r>
            <a:r>
              <a:rPr lang="en-US" sz="2800" dirty="0" err="1" smtClean="0"/>
              <a:t>appartenenza</a:t>
            </a:r>
            <a:r>
              <a:rPr lang="en-US" sz="2800" dirty="0" smtClean="0"/>
              <a:t> ad un </a:t>
            </a:r>
            <a:r>
              <a:rPr lang="en-US" sz="2800" dirty="0" err="1" smtClean="0"/>
              <a:t>gruppo</a:t>
            </a:r>
            <a:r>
              <a:rPr lang="en-US" sz="2800" dirty="0" smtClean="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304221" y="2992598"/>
            <a:ext cx="11623910" cy="2794744"/>
          </a:xfrm>
          <a:prstGeom prst="rect">
            <a:avLst/>
          </a:prstGeom>
        </p:spPr>
      </p:pic>
      <p:sp>
        <p:nvSpPr>
          <p:cNvPr id="7" name="Title 1"/>
          <p:cNvSpPr txBox="1">
            <a:spLocks/>
          </p:cNvSpPr>
          <p:nvPr/>
        </p:nvSpPr>
        <p:spPr bwMode="auto">
          <a:xfrm>
            <a:off x="1219200" y="16389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defTabSz="914400"/>
            <a:r>
              <a:rPr lang="en-US" sz="2400" b="1" dirty="0" err="1" smtClean="0">
                <a:solidFill>
                  <a:srgbClr val="0B0AFD"/>
                </a:solidFill>
              </a:rPr>
              <a:t>L’uso</a:t>
            </a:r>
            <a:r>
              <a:rPr lang="en-US" sz="2400" b="1" dirty="0" smtClean="0">
                <a:solidFill>
                  <a:srgbClr val="0B0AFD"/>
                </a:solidFill>
              </a:rPr>
              <a:t> </a:t>
            </a:r>
            <a:r>
              <a:rPr lang="en-US" sz="2400" b="1" dirty="0" err="1" smtClean="0">
                <a:solidFill>
                  <a:srgbClr val="0B0AFD"/>
                </a:solidFill>
              </a:rPr>
              <a:t>dei</a:t>
            </a:r>
            <a:r>
              <a:rPr lang="en-US" sz="2400" b="1" dirty="0" smtClean="0">
                <a:solidFill>
                  <a:srgbClr val="0B0AFD"/>
                </a:solidFill>
              </a:rPr>
              <a:t> network come </a:t>
            </a:r>
            <a:r>
              <a:rPr lang="en-US" sz="2400" b="1" dirty="0" err="1" smtClean="0">
                <a:solidFill>
                  <a:srgbClr val="0B0AFD"/>
                </a:solidFill>
              </a:rPr>
              <a:t>strumento</a:t>
            </a:r>
            <a:r>
              <a:rPr lang="en-US" sz="2400" b="1" dirty="0" smtClean="0">
                <a:solidFill>
                  <a:srgbClr val="0B0AFD"/>
                </a:solidFill>
              </a:rPr>
              <a:t> per la </a:t>
            </a:r>
            <a:r>
              <a:rPr lang="en-US" sz="2400" b="1" dirty="0" err="1" smtClean="0">
                <a:solidFill>
                  <a:srgbClr val="0B0AFD"/>
                </a:solidFill>
              </a:rPr>
              <a:t>costruzione</a:t>
            </a:r>
            <a:r>
              <a:rPr lang="en-US" sz="2400" b="1" dirty="0" smtClean="0">
                <a:solidFill>
                  <a:srgbClr val="0B0AFD"/>
                </a:solidFill>
              </a:rPr>
              <a:t> </a:t>
            </a:r>
          </a:p>
          <a:p>
            <a:pPr algn="r" defTabSz="914400"/>
            <a:r>
              <a:rPr lang="en-US" sz="2400" b="1" dirty="0" err="1" smtClean="0">
                <a:solidFill>
                  <a:srgbClr val="0B0AFD"/>
                </a:solidFill>
              </a:rPr>
              <a:t>delle</a:t>
            </a:r>
            <a:r>
              <a:rPr lang="en-US" sz="2400" b="1" dirty="0" smtClean="0">
                <a:solidFill>
                  <a:srgbClr val="0B0AFD"/>
                </a:solidFill>
              </a:rPr>
              <a:t> </a:t>
            </a:r>
            <a:r>
              <a:rPr lang="en-US" sz="2400" b="1" dirty="0" err="1" smtClean="0">
                <a:solidFill>
                  <a:srgbClr val="0B0AFD"/>
                </a:solidFill>
              </a:rPr>
              <a:t>capacità</a:t>
            </a:r>
            <a:endParaRPr lang="en-IE" sz="2400" b="1" dirty="0">
              <a:solidFill>
                <a:srgbClr val="0B0AFD"/>
              </a:solidFill>
            </a:endParaRPr>
          </a:p>
        </p:txBody>
      </p:sp>
    </p:spTree>
    <p:extLst>
      <p:ext uri="{BB962C8B-B14F-4D97-AF65-F5344CB8AC3E}">
        <p14:creationId xmlns:p14="http://schemas.microsoft.com/office/powerpoint/2010/main" val="29797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1557">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1557</Template>
  <TotalTime>4259</TotalTime>
  <Words>1054</Words>
  <Application>Microsoft Office PowerPoint</Application>
  <PresentationFormat>Widescreen</PresentationFormat>
  <Paragraphs>168</Paragraphs>
  <Slides>24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Century Gothic</vt:lpstr>
      <vt:lpstr>Verdana</vt:lpstr>
      <vt:lpstr>Wingdings</vt:lpstr>
      <vt:lpstr>1557</vt:lpstr>
      <vt:lpstr>Modulo No 6: Costruire le Capacità nelle Microimprese Rurali</vt:lpstr>
      <vt:lpstr>L’uso dei network come strumento per la costruzione  delle capacità</vt:lpstr>
      <vt:lpstr>Presentazione standard di PowerPoint</vt:lpstr>
      <vt:lpstr>L’uso dei network come strumento per la costruzione  delle capacità</vt:lpstr>
      <vt:lpstr>Cosa sono la Capacità e la Costruzione delle Capacità?</vt:lpstr>
      <vt:lpstr>Cosa significa Costruzione delle Capacità?</vt:lpstr>
      <vt:lpstr>Cos’è un Network?</vt:lpstr>
      <vt:lpstr>Cos’è un Network?</vt:lpstr>
      <vt:lpstr>Tipi di Network</vt:lpstr>
      <vt:lpstr>Caratteristiche dei Network</vt:lpstr>
      <vt:lpstr>L’uso dei network come strumento per la costruzione  delle capacità</vt:lpstr>
      <vt:lpstr>L’importanza del Networking</vt:lpstr>
      <vt:lpstr>L’uso dei network come strumento per la costruzione  delle capacità</vt:lpstr>
      <vt:lpstr>Network di Imprese Sociali</vt:lpstr>
      <vt:lpstr>Strumenti di Network Online</vt:lpstr>
      <vt:lpstr>Network: Una parola da utilizzare con cautela</vt:lpstr>
      <vt:lpstr>Inventario dei tuoi Network?</vt:lpstr>
      <vt:lpstr>Analisi del Network?</vt:lpstr>
      <vt:lpstr>Analisi del Network?</vt:lpstr>
      <vt:lpstr>Analisi del Networl?</vt:lpstr>
      <vt:lpstr>Benefici del Networking</vt:lpstr>
      <vt:lpstr>Più informazioni</vt:lpstr>
      <vt:lpstr>Imprenditori ICT &amp; Marketing</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Técnica Franquicias Centroamérica</dc:title>
  <dc:creator>usuario</dc:creator>
  <cp:lastModifiedBy>ihfeurope Europe</cp:lastModifiedBy>
  <cp:revision>349</cp:revision>
  <cp:lastPrinted>2017-05-04T12:44:09Z</cp:lastPrinted>
  <dcterms:created xsi:type="dcterms:W3CDTF">2016-01-12T16:45:47Z</dcterms:created>
  <dcterms:modified xsi:type="dcterms:W3CDTF">2018-01-03T15:46:53Z</dcterms:modified>
</cp:coreProperties>
</file>