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93" r:id="rId1"/>
  </p:sldMasterIdLst>
  <p:notesMasterIdLst>
    <p:notesMasterId r:id="rId26"/>
  </p:notesMasterIdLst>
  <p:handoutMasterIdLst>
    <p:handoutMasterId r:id="rId27"/>
  </p:handoutMasterIdLst>
  <p:sldIdLst>
    <p:sldId id="407" r:id="rId2"/>
    <p:sldId id="410" r:id="rId3"/>
    <p:sldId id="408" r:id="rId4"/>
    <p:sldId id="409" r:id="rId5"/>
    <p:sldId id="381" r:id="rId6"/>
    <p:sldId id="386" r:id="rId7"/>
    <p:sldId id="382" r:id="rId8"/>
    <p:sldId id="383" r:id="rId9"/>
    <p:sldId id="384" r:id="rId10"/>
    <p:sldId id="385" r:id="rId11"/>
    <p:sldId id="411" r:id="rId12"/>
    <p:sldId id="412" r:id="rId13"/>
    <p:sldId id="413" r:id="rId14"/>
    <p:sldId id="401" r:id="rId15"/>
    <p:sldId id="402" r:id="rId16"/>
    <p:sldId id="388" r:id="rId17"/>
    <p:sldId id="389" r:id="rId18"/>
    <p:sldId id="390" r:id="rId19"/>
    <p:sldId id="391" r:id="rId20"/>
    <p:sldId id="392" r:id="rId21"/>
    <p:sldId id="398" r:id="rId22"/>
    <p:sldId id="397" r:id="rId23"/>
    <p:sldId id="403" r:id="rId24"/>
    <p:sldId id="414" r:id="rId25"/>
  </p:sldIdLst>
  <p:sldSz cx="12192000" cy="6858000"/>
  <p:notesSz cx="6881813" cy="100155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AFD"/>
    <a:srgbClr val="7EA732"/>
    <a:srgbClr val="FB8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3" autoAdjust="0"/>
    <p:restoredTop sz="94974" autoAdjust="0"/>
  </p:normalViewPr>
  <p:slideViewPr>
    <p:cSldViewPr snapToGrid="0">
      <p:cViewPr varScale="1">
        <p:scale>
          <a:sx n="83" d="100"/>
          <a:sy n="83" d="100"/>
        </p:scale>
        <p:origin x="102" y="606"/>
      </p:cViewPr>
      <p:guideLst>
        <p:guide orient="horz" pos="2160"/>
        <p:guide pos="3840"/>
      </p:guideLst>
    </p:cSldViewPr>
  </p:slideViewPr>
  <p:outlineViewPr>
    <p:cViewPr>
      <p:scale>
        <a:sx n="33" d="100"/>
        <a:sy n="33" d="100"/>
      </p:scale>
      <p:origin x="78" y="2040"/>
    </p:cViewPr>
  </p:outlineViewPr>
  <p:notesTextViewPr>
    <p:cViewPr>
      <p:scale>
        <a:sx n="1" d="1"/>
        <a:sy n="1" d="1"/>
      </p:scale>
      <p:origin x="0" y="0"/>
    </p:cViewPr>
  </p:notesTextViewPr>
  <p:sorterViewPr>
    <p:cViewPr>
      <p:scale>
        <a:sx n="100" d="100"/>
        <a:sy n="100" d="100"/>
      </p:scale>
      <p:origin x="0" y="-20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82119" cy="502516"/>
          </a:xfrm>
          <a:prstGeom prst="rect">
            <a:avLst/>
          </a:prstGeom>
        </p:spPr>
        <p:txBody>
          <a:bodyPr vert="horz" lIns="92382" tIns="46191" rIns="92382" bIns="46191" rtlCol="0"/>
          <a:lstStyle>
            <a:lvl1pPr algn="l">
              <a:defRPr sz="1200"/>
            </a:lvl1pPr>
          </a:lstStyle>
          <a:p>
            <a:endParaRPr lang="es-ES"/>
          </a:p>
        </p:txBody>
      </p:sp>
      <p:sp>
        <p:nvSpPr>
          <p:cNvPr id="3" name="Marcador de fecha 2"/>
          <p:cNvSpPr>
            <a:spLocks noGrp="1"/>
          </p:cNvSpPr>
          <p:nvPr>
            <p:ph type="dt" sz="quarter" idx="1"/>
          </p:nvPr>
        </p:nvSpPr>
        <p:spPr>
          <a:xfrm>
            <a:off x="3898103" y="1"/>
            <a:ext cx="2982119" cy="502516"/>
          </a:xfrm>
          <a:prstGeom prst="rect">
            <a:avLst/>
          </a:prstGeom>
        </p:spPr>
        <p:txBody>
          <a:bodyPr vert="horz" lIns="92382" tIns="46191" rIns="92382" bIns="46191" rtlCol="0"/>
          <a:lstStyle>
            <a:lvl1pPr algn="r">
              <a:defRPr sz="1200"/>
            </a:lvl1pPr>
          </a:lstStyle>
          <a:p>
            <a:fld id="{A9379DA7-FA97-44F4-AAA7-F141050A0376}" type="datetimeFigureOut">
              <a:rPr lang="es-ES" smtClean="0"/>
              <a:pPr/>
              <a:t>14/12/2017</a:t>
            </a:fld>
            <a:endParaRPr lang="es-ES"/>
          </a:p>
        </p:txBody>
      </p:sp>
      <p:sp>
        <p:nvSpPr>
          <p:cNvPr id="4" name="Marcador de pie de página 3"/>
          <p:cNvSpPr>
            <a:spLocks noGrp="1"/>
          </p:cNvSpPr>
          <p:nvPr>
            <p:ph type="ftr" sz="quarter" idx="2"/>
          </p:nvPr>
        </p:nvSpPr>
        <p:spPr>
          <a:xfrm>
            <a:off x="1" y="9513025"/>
            <a:ext cx="2982119" cy="502515"/>
          </a:xfrm>
          <a:prstGeom prst="rect">
            <a:avLst/>
          </a:prstGeom>
        </p:spPr>
        <p:txBody>
          <a:bodyPr vert="horz" lIns="92382" tIns="46191" rIns="92382" bIns="46191"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98103" y="9513025"/>
            <a:ext cx="2982119" cy="502515"/>
          </a:xfrm>
          <a:prstGeom prst="rect">
            <a:avLst/>
          </a:prstGeom>
        </p:spPr>
        <p:txBody>
          <a:bodyPr vert="horz" lIns="92382" tIns="46191" rIns="92382" bIns="46191" rtlCol="0" anchor="b"/>
          <a:lstStyle>
            <a:lvl1pPr algn="r">
              <a:defRPr sz="1200"/>
            </a:lvl1pPr>
          </a:lstStyle>
          <a:p>
            <a:fld id="{14CCA340-183A-47C4-BAA3-F60897284D44}" type="slidenum">
              <a:rPr lang="es-ES" smtClean="0"/>
              <a:pPr/>
              <a:t>‹Nº›</a:t>
            </a:fld>
            <a:endParaRPr lang="es-ES"/>
          </a:p>
        </p:txBody>
      </p:sp>
    </p:spTree>
    <p:extLst>
      <p:ext uri="{BB962C8B-B14F-4D97-AF65-F5344CB8AC3E}">
        <p14:creationId xmlns:p14="http://schemas.microsoft.com/office/powerpoint/2010/main" val="400063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2"/>
            <a:ext cx="2982119" cy="500777"/>
          </a:xfrm>
          <a:prstGeom prst="rect">
            <a:avLst/>
          </a:prstGeom>
        </p:spPr>
        <p:txBody>
          <a:bodyPr vert="horz" lIns="92382" tIns="46191" rIns="92382" bIns="46191" rtlCol="0"/>
          <a:lstStyle>
            <a:lvl1pPr algn="l">
              <a:defRPr sz="1200"/>
            </a:lvl1pPr>
          </a:lstStyle>
          <a:p>
            <a:endParaRPr lang="es-ES"/>
          </a:p>
        </p:txBody>
      </p:sp>
      <p:sp>
        <p:nvSpPr>
          <p:cNvPr id="3" name="2 Marcador de fecha"/>
          <p:cNvSpPr>
            <a:spLocks noGrp="1"/>
          </p:cNvSpPr>
          <p:nvPr>
            <p:ph type="dt" idx="1"/>
          </p:nvPr>
        </p:nvSpPr>
        <p:spPr>
          <a:xfrm>
            <a:off x="3898103" y="2"/>
            <a:ext cx="2982119" cy="500777"/>
          </a:xfrm>
          <a:prstGeom prst="rect">
            <a:avLst/>
          </a:prstGeom>
        </p:spPr>
        <p:txBody>
          <a:bodyPr vert="horz" lIns="92382" tIns="46191" rIns="92382" bIns="46191" rtlCol="0"/>
          <a:lstStyle>
            <a:lvl1pPr algn="r">
              <a:defRPr sz="1200"/>
            </a:lvl1pPr>
          </a:lstStyle>
          <a:p>
            <a:fld id="{E29DEA65-EA00-4373-B68E-8F3E704452D4}" type="datetimeFigureOut">
              <a:rPr lang="es-ES" smtClean="0"/>
              <a:pPr/>
              <a:t>14/12/2017</a:t>
            </a:fld>
            <a:endParaRPr lang="es-ES"/>
          </a:p>
        </p:txBody>
      </p:sp>
      <p:sp>
        <p:nvSpPr>
          <p:cNvPr id="4" name="3 Marcador de imagen de diapositiva"/>
          <p:cNvSpPr>
            <a:spLocks noGrp="1" noRot="1" noChangeAspect="1"/>
          </p:cNvSpPr>
          <p:nvPr>
            <p:ph type="sldImg" idx="2"/>
          </p:nvPr>
        </p:nvSpPr>
        <p:spPr>
          <a:xfrm>
            <a:off x="103188" y="750888"/>
            <a:ext cx="6675437" cy="3754437"/>
          </a:xfrm>
          <a:prstGeom prst="rect">
            <a:avLst/>
          </a:prstGeom>
          <a:noFill/>
          <a:ln w="12700">
            <a:solidFill>
              <a:prstClr val="black"/>
            </a:solidFill>
          </a:ln>
        </p:spPr>
        <p:txBody>
          <a:bodyPr vert="horz" lIns="92382" tIns="46191" rIns="92382" bIns="46191" rtlCol="0" anchor="ctr"/>
          <a:lstStyle/>
          <a:p>
            <a:endParaRPr lang="es-ES"/>
          </a:p>
        </p:txBody>
      </p:sp>
      <p:sp>
        <p:nvSpPr>
          <p:cNvPr id="5" name="4 Marcador de notas"/>
          <p:cNvSpPr>
            <a:spLocks noGrp="1"/>
          </p:cNvSpPr>
          <p:nvPr>
            <p:ph type="body" sz="quarter" idx="3"/>
          </p:nvPr>
        </p:nvSpPr>
        <p:spPr>
          <a:xfrm>
            <a:off x="688182" y="4757382"/>
            <a:ext cx="5505450" cy="4506992"/>
          </a:xfrm>
          <a:prstGeom prst="rect">
            <a:avLst/>
          </a:prstGeom>
        </p:spPr>
        <p:txBody>
          <a:bodyPr vert="horz" lIns="92382" tIns="46191" rIns="92382" bIns="4619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9513025"/>
            <a:ext cx="2982119" cy="500777"/>
          </a:xfrm>
          <a:prstGeom prst="rect">
            <a:avLst/>
          </a:prstGeom>
        </p:spPr>
        <p:txBody>
          <a:bodyPr vert="horz" lIns="92382" tIns="46191" rIns="92382" bIns="46191"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98103" y="9513025"/>
            <a:ext cx="2982119" cy="500777"/>
          </a:xfrm>
          <a:prstGeom prst="rect">
            <a:avLst/>
          </a:prstGeom>
        </p:spPr>
        <p:txBody>
          <a:bodyPr vert="horz" lIns="92382" tIns="46191" rIns="92382" bIns="46191" rtlCol="0" anchor="b"/>
          <a:lstStyle>
            <a:lvl1pPr algn="r">
              <a:defRPr sz="1200"/>
            </a:lvl1pPr>
          </a:lstStyle>
          <a:p>
            <a:fld id="{28D29B66-A038-4162-BFCC-D303C9D413C7}" type="slidenum">
              <a:rPr lang="es-ES" smtClean="0"/>
              <a:pPr/>
              <a:t>‹Nº›</a:t>
            </a:fld>
            <a:endParaRPr lang="es-ES"/>
          </a:p>
        </p:txBody>
      </p:sp>
    </p:spTree>
    <p:extLst>
      <p:ext uri="{BB962C8B-B14F-4D97-AF65-F5344CB8AC3E}">
        <p14:creationId xmlns:p14="http://schemas.microsoft.com/office/powerpoint/2010/main" val="8793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ES" altLang="es-ES"/>
          </a:p>
        </p:txBody>
      </p:sp>
    </p:spTree>
    <p:extLst>
      <p:ext uri="{BB962C8B-B14F-4D97-AF65-F5344CB8AC3E}">
        <p14:creationId xmlns:p14="http://schemas.microsoft.com/office/powerpoint/2010/main" val="224143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25" y="68046"/>
            <a:ext cx="4055476" cy="1578976"/>
          </a:xfrm>
          <a:prstGeom prst="rect">
            <a:avLst/>
          </a:prstGeom>
        </p:spPr>
      </p:pic>
    </p:spTree>
    <p:extLst>
      <p:ext uri="{BB962C8B-B14F-4D97-AF65-F5344CB8AC3E}">
        <p14:creationId xmlns:p14="http://schemas.microsoft.com/office/powerpoint/2010/main" val="292283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390030" y="957026"/>
            <a:ext cx="10972800" cy="1143000"/>
          </a:xfrm>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89333C77-0158-454C-844F-B7AB9BD7DAD4}" type="slidenum">
              <a:rPr lang="en-US" smtClean="0"/>
              <a:pPr/>
              <a:t>‹Nº›</a:t>
            </a:fld>
            <a:endParaRPr lang="en-US" dirty="0"/>
          </a:p>
        </p:txBody>
      </p:sp>
    </p:spTree>
    <p:extLst>
      <p:ext uri="{BB962C8B-B14F-4D97-AF65-F5344CB8AC3E}">
        <p14:creationId xmlns:p14="http://schemas.microsoft.com/office/powerpoint/2010/main" val="212475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0895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p:cNvSpPr>
            <a:spLocks noGrp="1"/>
          </p:cNvSpPr>
          <p:nvPr>
            <p:ph type="sldNum" sz="quarter" idx="12"/>
          </p:nvPr>
        </p:nvSpPr>
        <p:spPr/>
        <p:txBody>
          <a:bodyPr/>
          <a:lstStyle>
            <a:lvl1pPr>
              <a:defRPr/>
            </a:lvl1pPr>
          </a:lstStyle>
          <a:p>
            <a:fld id="{A7AD32EF-B744-4512-A6AB-C39B4880BDB1}" type="slidenum">
              <a:rPr lang="es-ES" altLang="es-ES" smtClean="0"/>
              <a:pPr/>
              <a:t>‹Nº›</a:t>
            </a:fld>
            <a:endParaRPr lang="es-ES" altLang="es-ES"/>
          </a:p>
        </p:txBody>
      </p:sp>
      <p:sp>
        <p:nvSpPr>
          <p:cNvPr id="7" name="Rectangle 1"/>
          <p:cNvSpPr>
            <a:spLocks noChangeArrowheads="1"/>
          </p:cNvSpPr>
          <p:nvPr userDrawn="1"/>
        </p:nvSpPr>
        <p:spPr bwMode="auto">
          <a:xfrm>
            <a:off x="3429000" y="6427113"/>
            <a:ext cx="85997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70C0"/>
                </a:solidFill>
                <a:effectLst/>
                <a:latin typeface="Calibri" pitchFamily="34" charset="0"/>
              </a:rPr>
              <a:t>MICRO has been funded with support from the European Commission. This document and its contents reflect the views only of the authors, and the Commission cannot be held responsible for any use which may be made of the information contained therein.</a:t>
            </a:r>
          </a:p>
        </p:txBody>
      </p:sp>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35" y="6378302"/>
            <a:ext cx="1094595" cy="244634"/>
          </a:xfrm>
          <a:prstGeom prst="rect">
            <a:avLst/>
          </a:prstGeom>
        </p:spPr>
      </p:pic>
    </p:spTree>
    <p:extLst>
      <p:ext uri="{BB962C8B-B14F-4D97-AF65-F5344CB8AC3E}">
        <p14:creationId xmlns:p14="http://schemas.microsoft.com/office/powerpoint/2010/main" val="140487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n-US" dirty="0"/>
          </a:p>
        </p:txBody>
      </p:sp>
      <p:sp>
        <p:nvSpPr>
          <p:cNvPr id="5" name="Marcador de pie de página 4"/>
          <p:cNvSpPr>
            <a:spLocks noGrp="1"/>
          </p:cNvSpPr>
          <p:nvPr>
            <p:ph type="ftr" sz="quarter" idx="11"/>
          </p:nvPr>
        </p:nvSpPr>
        <p:spPr/>
        <p:txBody>
          <a:bodyPr/>
          <a:lstStyle>
            <a:lvl1pPr>
              <a:defRPr/>
            </a:lvl1pPr>
          </a:lstStyle>
          <a:p>
            <a:endParaRPr lang="en-US" dirty="0"/>
          </a:p>
        </p:txBody>
      </p:sp>
      <p:sp>
        <p:nvSpPr>
          <p:cNvPr id="6" name="Marcador de número de diapositiva 5"/>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7105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192832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40317" y="365126"/>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40318" y="2505075"/>
            <a:ext cx="515831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71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lvl1pPr>
              <a:defRPr/>
            </a:lvl1pPr>
          </a:lstStyle>
          <a:p>
            <a:endParaRPr lang="en-US" dirty="0"/>
          </a:p>
        </p:txBody>
      </p:sp>
      <p:sp>
        <p:nvSpPr>
          <p:cNvPr id="8" name="Marcador de pie de página 7"/>
          <p:cNvSpPr>
            <a:spLocks noGrp="1"/>
          </p:cNvSpPr>
          <p:nvPr>
            <p:ph type="ftr" sz="quarter" idx="11"/>
          </p:nvPr>
        </p:nvSpPr>
        <p:spPr/>
        <p:txBody>
          <a:bodyPr/>
          <a:lstStyle>
            <a:lvl1pPr>
              <a:defRPr/>
            </a:lvl1pPr>
          </a:lstStyle>
          <a:p>
            <a:endParaRPr lang="en-US" dirty="0"/>
          </a:p>
        </p:txBody>
      </p:sp>
      <p:sp>
        <p:nvSpPr>
          <p:cNvPr id="9" name="Marcador de número de diapositiva 8"/>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2664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lvl1pPr>
              <a:defRPr/>
            </a:lvl1pPr>
          </a:lstStyle>
          <a:p>
            <a:endParaRPr lang="en-US" dirty="0"/>
          </a:p>
        </p:txBody>
      </p:sp>
      <p:sp>
        <p:nvSpPr>
          <p:cNvPr id="4" name="Marcador de pie de página 3"/>
          <p:cNvSpPr>
            <a:spLocks noGrp="1"/>
          </p:cNvSpPr>
          <p:nvPr>
            <p:ph type="ftr" sz="quarter" idx="11"/>
          </p:nvPr>
        </p:nvSpPr>
        <p:spPr/>
        <p:txBody>
          <a:bodyPr/>
          <a:lstStyle>
            <a:lvl1pPr>
              <a:defRPr/>
            </a:lvl1pPr>
          </a:lstStyle>
          <a:p>
            <a:endParaRPr lang="en-US" dirty="0"/>
          </a:p>
        </p:txBody>
      </p:sp>
      <p:sp>
        <p:nvSpPr>
          <p:cNvPr id="5" name="Marcador de número de diapositiva 4"/>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3914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dirty="0"/>
          </a:p>
        </p:txBody>
      </p:sp>
      <p:sp>
        <p:nvSpPr>
          <p:cNvPr id="3" name="Marcador de pie de página 2"/>
          <p:cNvSpPr>
            <a:spLocks noGrp="1"/>
          </p:cNvSpPr>
          <p:nvPr>
            <p:ph type="ftr" sz="quarter" idx="11"/>
          </p:nvPr>
        </p:nvSpPr>
        <p:spPr/>
        <p:txBody>
          <a:bodyPr/>
          <a:lstStyle>
            <a:lvl1pPr>
              <a:defRPr/>
            </a:lvl1pPr>
          </a:lstStyle>
          <a:p>
            <a:endParaRPr lang="en-US" dirty="0"/>
          </a:p>
        </p:txBody>
      </p:sp>
      <p:sp>
        <p:nvSpPr>
          <p:cNvPr id="4" name="Marcador de número de diapositiva 3"/>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9793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519954A3-9DFD-4C44-94BA-B95130A3BA1C}" type="slidenum">
              <a:rPr lang="en-US" smtClean="0"/>
              <a:pPr/>
              <a:t>‹Nº›</a:t>
            </a:fld>
            <a:endParaRPr lang="en-US" dirty="0"/>
          </a:p>
        </p:txBody>
      </p:sp>
    </p:spTree>
    <p:extLst>
      <p:ext uri="{BB962C8B-B14F-4D97-AF65-F5344CB8AC3E}">
        <p14:creationId xmlns:p14="http://schemas.microsoft.com/office/powerpoint/2010/main" val="271421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40318" y="457200"/>
            <a:ext cx="393276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n-US" dirty="0"/>
          </a:p>
        </p:txBody>
      </p:sp>
      <p:sp>
        <p:nvSpPr>
          <p:cNvPr id="6" name="Marcador de pie de página 5"/>
          <p:cNvSpPr>
            <a:spLocks noGrp="1"/>
          </p:cNvSpPr>
          <p:nvPr>
            <p:ph type="ftr" sz="quarter" idx="11"/>
          </p:nvPr>
        </p:nvSpPr>
        <p:spPr/>
        <p:txBody>
          <a:bodyPr/>
          <a:lstStyle>
            <a:lvl1pPr>
              <a:defRPr/>
            </a:lvl1pPr>
          </a:lstStyle>
          <a:p>
            <a:endParaRPr lang="en-US" dirty="0"/>
          </a:p>
        </p:txBody>
      </p:sp>
      <p:sp>
        <p:nvSpPr>
          <p:cNvPr id="7" name="Marcador de número de diapositiva 6"/>
          <p:cNvSpPr>
            <a:spLocks noGrp="1"/>
          </p:cNvSpPr>
          <p:nvPr>
            <p:ph type="sldNum" sz="quarter" idx="12"/>
          </p:nvPr>
        </p:nvSpPr>
        <p:spPr/>
        <p:txBody>
          <a:bodyPr/>
          <a:lstStyle>
            <a:lvl1pPr>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6398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2961564" cy="1153068"/>
          </a:xfrm>
          <a:prstGeom prst="rect">
            <a:avLst/>
          </a:prstGeom>
        </p:spPr>
      </p:pic>
      <p:sp>
        <p:nvSpPr>
          <p:cNvPr id="1026" name="Rectangle 2"/>
          <p:cNvSpPr>
            <a:spLocks noGrp="1" noChangeArrowheads="1"/>
          </p:cNvSpPr>
          <p:nvPr>
            <p:ph type="title"/>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dirty="0"/>
              <a:t>Haga clic para cambiar el estilo de título	</a:t>
            </a:r>
          </a:p>
        </p:txBody>
      </p:sp>
      <p:sp>
        <p:nvSpPr>
          <p:cNvPr id="1027" name="Rectangle 3"/>
          <p:cNvSpPr>
            <a:spLocks noGrp="1" noChangeArrowheads="1"/>
          </p:cNvSpPr>
          <p:nvPr>
            <p:ph type="body" idx="1"/>
          </p:nvPr>
        </p:nvSpPr>
        <p:spPr bwMode="auto">
          <a:xfrm>
            <a:off x="677839" y="1395485"/>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dirty="0"/>
              <a:t>Haga clic para modificar el estilo de texto del patrón</a:t>
            </a:r>
          </a:p>
          <a:p>
            <a:pPr lvl="1"/>
            <a:r>
              <a:rPr lang="es-ES" altLang="es-ES" dirty="0"/>
              <a:t>Segundo nivel</a:t>
            </a:r>
          </a:p>
          <a:p>
            <a:pPr lvl="2"/>
            <a:r>
              <a:rPr lang="es-ES" altLang="es-ES" dirty="0"/>
              <a:t>Tercer nivel</a:t>
            </a:r>
          </a:p>
          <a:p>
            <a:pPr lvl="3"/>
            <a:r>
              <a:rPr lang="es-ES" altLang="es-ES" dirty="0"/>
              <a:t>Cuarto nivel</a:t>
            </a:r>
          </a:p>
          <a:p>
            <a:pPr lvl="4"/>
            <a:r>
              <a:rPr lang="es-ES" altLang="es-ES" dirty="0"/>
              <a:t>Quinto nivel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331169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Po-QOVodPhU" TargetMode="External"/><Relationship Id="rId1" Type="http://schemas.openxmlformats.org/officeDocument/2006/relationships/slideLayout" Target="../slideLayouts/slideLayout2.xml"/><Relationship Id="rId4" Type="http://schemas.openxmlformats.org/officeDocument/2006/relationships/hyperlink" Target="https://www.youtube.com/watch?v=eE8AzBJy9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allbusinessbc.ca/article/five-benefits-networki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ouncilofnonprofits.org/tools-resources/network-approach-capacity-building"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ssir.org/articles/entry/the_return_of_capacity_build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proutsocial.com/insights/social-media-marketing-books/"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Michael.Kenny@nuim.i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4146" y="2471353"/>
            <a:ext cx="9144000" cy="1435643"/>
          </a:xfrm>
        </p:spPr>
        <p:txBody>
          <a:bodyPr/>
          <a:lstStyle/>
          <a:p>
            <a:r>
              <a:rPr lang="en-US" sz="2800" b="1" dirty="0" err="1"/>
              <a:t>Módulo</a:t>
            </a:r>
            <a:r>
              <a:rPr lang="en-US" sz="2800" b="1" dirty="0"/>
              <a:t> </a:t>
            </a:r>
            <a:r>
              <a:rPr lang="en-US" sz="2800" b="1" dirty="0">
                <a:solidFill>
                  <a:schemeClr val="tx1"/>
                </a:solidFill>
              </a:rPr>
              <a:t>6: </a:t>
            </a:r>
            <a:r>
              <a:rPr lang="en-IE" sz="2800" b="1" dirty="0" err="1">
                <a:solidFill>
                  <a:srgbClr val="336600"/>
                </a:solidFill>
              </a:rPr>
              <a:t>Creando</a:t>
            </a:r>
            <a:r>
              <a:rPr lang="en-IE" sz="2800" b="1" dirty="0">
                <a:solidFill>
                  <a:srgbClr val="336600"/>
                </a:solidFill>
              </a:rPr>
              <a:t> </a:t>
            </a:r>
            <a:r>
              <a:rPr lang="en-IE" sz="2800" b="1" dirty="0" err="1">
                <a:solidFill>
                  <a:srgbClr val="336600"/>
                </a:solidFill>
              </a:rPr>
              <a:t>competencias</a:t>
            </a:r>
            <a:r>
              <a:rPr lang="en-IE" sz="2800" b="1" dirty="0">
                <a:solidFill>
                  <a:srgbClr val="336600"/>
                </a:solidFill>
              </a:rPr>
              <a:t> </a:t>
            </a:r>
            <a:r>
              <a:rPr lang="en-IE" sz="2800" b="1" dirty="0" err="1">
                <a:solidFill>
                  <a:srgbClr val="336600"/>
                </a:solidFill>
              </a:rPr>
              <a:t>en</a:t>
            </a:r>
            <a:r>
              <a:rPr lang="en-IE" sz="2800" b="1" dirty="0">
                <a:solidFill>
                  <a:srgbClr val="336600"/>
                </a:solidFill>
              </a:rPr>
              <a:t> las </a:t>
            </a:r>
            <a:r>
              <a:rPr lang="en-IE" sz="2800" b="1" dirty="0" err="1">
                <a:solidFill>
                  <a:srgbClr val="336600"/>
                </a:solidFill>
              </a:rPr>
              <a:t>microempresas</a:t>
            </a:r>
            <a:r>
              <a:rPr lang="en-IE" sz="2800" b="1" dirty="0">
                <a:solidFill>
                  <a:srgbClr val="336600"/>
                </a:solidFill>
              </a:rPr>
              <a:t> </a:t>
            </a:r>
            <a:r>
              <a:rPr lang="en-IE" sz="2800" b="1" dirty="0" err="1">
                <a:solidFill>
                  <a:srgbClr val="336600"/>
                </a:solidFill>
              </a:rPr>
              <a:t>rurales</a:t>
            </a:r>
            <a:endParaRPr lang="en-IE" sz="2800" b="1" dirty="0">
              <a:solidFill>
                <a:schemeClr val="tx1"/>
              </a:solidFill>
            </a:endParaRPr>
          </a:p>
        </p:txBody>
      </p:sp>
      <p:sp>
        <p:nvSpPr>
          <p:cNvPr id="4" name="TextBox 3"/>
          <p:cNvSpPr txBox="1"/>
          <p:nvPr/>
        </p:nvSpPr>
        <p:spPr>
          <a:xfrm>
            <a:off x="4236333" y="311355"/>
            <a:ext cx="7268901" cy="1754326"/>
          </a:xfrm>
          <a:prstGeom prst="rect">
            <a:avLst/>
          </a:prstGeom>
          <a:noFill/>
        </p:spPr>
        <p:txBody>
          <a:bodyPr wrap="square" rtlCol="0">
            <a:spAutoFit/>
          </a:bodyPr>
          <a:lstStyle/>
          <a:p>
            <a:r>
              <a:rPr lang="es-ES" altLang="es-ES" sz="3600" b="1" dirty="0">
                <a:latin typeface="Calibri" pitchFamily="34" charset="0"/>
              </a:rPr>
              <a:t>Mejora de la Competitividad</a:t>
            </a:r>
          </a:p>
          <a:p>
            <a:r>
              <a:rPr lang="es-ES" altLang="es-ES" sz="3600" b="1" dirty="0">
                <a:latin typeface="Calibri" pitchFamily="34" charset="0"/>
              </a:rPr>
              <a:t> de Microempresas en Áreas Rurales</a:t>
            </a:r>
            <a:endParaRPr lang="en-IE" sz="3600" dirty="0"/>
          </a:p>
          <a:p>
            <a:br>
              <a:rPr lang="en-IE" altLang="es-ES" b="1" dirty="0">
                <a:latin typeface="Calibri" pitchFamily="34" charset="0"/>
              </a:rPr>
            </a:br>
            <a:endParaRPr lang="en-IE" dirty="0"/>
          </a:p>
        </p:txBody>
      </p:sp>
      <p:sp>
        <p:nvSpPr>
          <p:cNvPr id="5" name="TextBox 4"/>
          <p:cNvSpPr txBox="1"/>
          <p:nvPr/>
        </p:nvSpPr>
        <p:spPr>
          <a:xfrm>
            <a:off x="2284255" y="5990104"/>
            <a:ext cx="9757955" cy="615553"/>
          </a:xfrm>
          <a:prstGeom prst="rect">
            <a:avLst/>
          </a:prstGeom>
          <a:noFill/>
        </p:spPr>
        <p:txBody>
          <a:bodyPr wrap="square" rtlCol="0">
            <a:spAutoFit/>
          </a:bodyPr>
          <a:lstStyle/>
          <a:p>
            <a:r>
              <a:rPr lang="es-ES" altLang="es-ES" dirty="0"/>
              <a:t>Preparado por el Consorcio para el proyecto</a:t>
            </a:r>
            <a:r>
              <a:rPr lang="en-US" dirty="0"/>
              <a:t>: </a:t>
            </a:r>
            <a:r>
              <a:rPr lang="en-US" sz="1600" i="1" dirty="0"/>
              <a:t>“Irish Rural Link – National University of Ireland </a:t>
            </a:r>
            <a:r>
              <a:rPr lang="en-US" sz="1600" i="1" dirty="0" err="1"/>
              <a:t>Maynooth</a:t>
            </a:r>
            <a:r>
              <a:rPr lang="en-US" sz="1600" i="1" dirty="0"/>
              <a:t>- CDI – EEO GROUP SA- IHF </a:t>
            </a:r>
            <a:r>
              <a:rPr lang="en-US" sz="1600" i="1" dirty="0" err="1"/>
              <a:t>asbl</a:t>
            </a:r>
            <a:r>
              <a:rPr lang="en-US" sz="1600" i="1" dirty="0"/>
              <a:t> – IDP - Internet Web Solutions SL”</a:t>
            </a:r>
            <a:endParaRPr lang="en-IE" sz="1600" i="1" dirty="0"/>
          </a:p>
        </p:txBody>
      </p:sp>
    </p:spTree>
    <p:extLst>
      <p:ext uri="{BB962C8B-B14F-4D97-AF65-F5344CB8AC3E}">
        <p14:creationId xmlns:p14="http://schemas.microsoft.com/office/powerpoint/2010/main" val="353972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79" y="914404"/>
            <a:ext cx="10972800" cy="1143000"/>
          </a:xfrm>
        </p:spPr>
        <p:txBody>
          <a:bodyPr/>
          <a:lstStyle/>
          <a:p>
            <a:pPr algn="l"/>
            <a:r>
              <a:rPr lang="en-US" sz="3200" b="1" dirty="0" err="1">
                <a:solidFill>
                  <a:srgbClr val="C00000"/>
                </a:solidFill>
              </a:rPr>
              <a:t>Características</a:t>
            </a:r>
            <a:r>
              <a:rPr lang="en-US" sz="3200" b="1" dirty="0">
                <a:solidFill>
                  <a:srgbClr val="C00000"/>
                </a:solidFill>
              </a:rPr>
              <a:t> de las </a:t>
            </a:r>
            <a:r>
              <a:rPr lang="en-US" sz="3200" b="1" dirty="0" err="1">
                <a:solidFill>
                  <a:srgbClr val="C00000"/>
                </a:solidFill>
              </a:rPr>
              <a:t>Redes</a:t>
            </a:r>
            <a:endParaRPr lang="en-IE" sz="3200" b="1" dirty="0">
              <a:solidFill>
                <a:srgbClr val="C00000"/>
              </a:solidFill>
            </a:endParaRPr>
          </a:p>
        </p:txBody>
      </p:sp>
      <p:sp>
        <p:nvSpPr>
          <p:cNvPr id="3" name="Content Placeholder 2"/>
          <p:cNvSpPr>
            <a:spLocks noGrp="1"/>
          </p:cNvSpPr>
          <p:nvPr>
            <p:ph idx="1"/>
          </p:nvPr>
        </p:nvSpPr>
        <p:spPr>
          <a:xfrm>
            <a:off x="630542" y="2073409"/>
            <a:ext cx="10972800" cy="4525963"/>
          </a:xfrm>
        </p:spPr>
        <p:txBody>
          <a:bodyPr/>
          <a:lstStyle/>
          <a:p>
            <a:pPr marL="0" indent="0">
              <a:buNone/>
            </a:pPr>
            <a:r>
              <a:rPr lang="en-US" dirty="0" err="1"/>
              <a:t>Características</a:t>
            </a:r>
            <a:r>
              <a:rPr lang="en-US" dirty="0"/>
              <a:t> </a:t>
            </a:r>
            <a:r>
              <a:rPr lang="en-US" dirty="0" err="1"/>
              <a:t>Generales</a:t>
            </a:r>
            <a:r>
              <a:rPr lang="en-US" dirty="0"/>
              <a:t>:</a:t>
            </a:r>
          </a:p>
          <a:p>
            <a:pPr lvl="1"/>
            <a:r>
              <a:rPr lang="en-US" dirty="0" err="1">
                <a:solidFill>
                  <a:srgbClr val="FF0000"/>
                </a:solidFill>
              </a:rPr>
              <a:t>Creadas</a:t>
            </a:r>
            <a:r>
              <a:rPr lang="en-US" dirty="0">
                <a:solidFill>
                  <a:srgbClr val="FF0000"/>
                </a:solidFill>
              </a:rPr>
              <a:t> para un </a:t>
            </a:r>
            <a:r>
              <a:rPr lang="en-US" dirty="0" err="1">
                <a:solidFill>
                  <a:srgbClr val="FF0000"/>
                </a:solidFill>
              </a:rPr>
              <a:t>propósito</a:t>
            </a:r>
            <a:endParaRPr lang="en-US" dirty="0">
              <a:solidFill>
                <a:srgbClr val="FF0000"/>
              </a:solidFill>
            </a:endParaRPr>
          </a:p>
          <a:p>
            <a:pPr lvl="1"/>
            <a:r>
              <a:rPr lang="en-US" dirty="0" err="1"/>
              <a:t>Pueden</a:t>
            </a:r>
            <a:r>
              <a:rPr lang="en-US" dirty="0"/>
              <a:t> </a:t>
            </a:r>
            <a:r>
              <a:rPr lang="en-US" dirty="0" err="1"/>
              <a:t>ser</a:t>
            </a:r>
            <a:r>
              <a:rPr lang="en-US" dirty="0"/>
              <a:t> </a:t>
            </a:r>
            <a:r>
              <a:rPr lang="en-US" dirty="0" err="1"/>
              <a:t>Informales</a:t>
            </a:r>
            <a:r>
              <a:rPr lang="en-US" dirty="0"/>
              <a:t> y/o </a:t>
            </a:r>
            <a:r>
              <a:rPr lang="en-US" dirty="0" err="1"/>
              <a:t>formales</a:t>
            </a:r>
            <a:r>
              <a:rPr lang="en-US" dirty="0"/>
              <a:t> </a:t>
            </a:r>
          </a:p>
          <a:p>
            <a:pPr lvl="1"/>
            <a:r>
              <a:rPr lang="en-US" dirty="0" err="1"/>
              <a:t>Pueden</a:t>
            </a:r>
            <a:r>
              <a:rPr lang="en-US" dirty="0"/>
              <a:t> </a:t>
            </a:r>
            <a:r>
              <a:rPr lang="en-US" dirty="0" err="1"/>
              <a:t>tener</a:t>
            </a:r>
            <a:r>
              <a:rPr lang="en-US" dirty="0"/>
              <a:t> </a:t>
            </a:r>
            <a:r>
              <a:rPr lang="en-US" dirty="0" err="1"/>
              <a:t>múltiples</a:t>
            </a:r>
            <a:r>
              <a:rPr lang="en-US" dirty="0"/>
              <a:t> </a:t>
            </a:r>
            <a:r>
              <a:rPr lang="en-US" dirty="0" err="1"/>
              <a:t>funciones</a:t>
            </a:r>
            <a:endParaRPr lang="en-US" dirty="0"/>
          </a:p>
          <a:p>
            <a:pPr lvl="1"/>
            <a:r>
              <a:rPr lang="en-US" dirty="0" err="1"/>
              <a:t>Pueden</a:t>
            </a:r>
            <a:r>
              <a:rPr lang="en-US" dirty="0"/>
              <a:t> </a:t>
            </a:r>
            <a:r>
              <a:rPr lang="en-US" dirty="0" err="1"/>
              <a:t>existir</a:t>
            </a:r>
            <a:r>
              <a:rPr lang="en-US" dirty="0"/>
              <a:t> a </a:t>
            </a:r>
            <a:r>
              <a:rPr lang="en-US" dirty="0" err="1"/>
              <a:t>nivel</a:t>
            </a:r>
            <a:r>
              <a:rPr lang="en-US" dirty="0"/>
              <a:t> local, regional, </a:t>
            </a:r>
            <a:r>
              <a:rPr lang="en-US" dirty="0" err="1"/>
              <a:t>nacional</a:t>
            </a:r>
            <a:r>
              <a:rPr lang="en-US" dirty="0"/>
              <a:t> o </a:t>
            </a:r>
            <a:r>
              <a:rPr lang="en-US" dirty="0" err="1"/>
              <a:t>internacional</a:t>
            </a:r>
            <a:endParaRPr lang="en-US" dirty="0"/>
          </a:p>
          <a:p>
            <a:pPr lvl="1"/>
            <a:r>
              <a:rPr lang="en-US" dirty="0" err="1">
                <a:solidFill>
                  <a:srgbClr val="FF0000"/>
                </a:solidFill>
              </a:rPr>
              <a:t>Pueden</a:t>
            </a:r>
            <a:r>
              <a:rPr lang="en-US" dirty="0">
                <a:solidFill>
                  <a:srgbClr val="FF0000"/>
                </a:solidFill>
              </a:rPr>
              <a:t> </a:t>
            </a:r>
            <a:r>
              <a:rPr lang="en-US" dirty="0" err="1">
                <a:solidFill>
                  <a:srgbClr val="FF0000"/>
                </a:solidFill>
              </a:rPr>
              <a:t>ser</a:t>
            </a:r>
            <a:r>
              <a:rPr lang="en-US" dirty="0">
                <a:solidFill>
                  <a:srgbClr val="FF0000"/>
                </a:solidFill>
              </a:rPr>
              <a:t> </a:t>
            </a:r>
            <a:r>
              <a:rPr lang="en-US" dirty="0" err="1">
                <a:solidFill>
                  <a:srgbClr val="FF0000"/>
                </a:solidFill>
              </a:rPr>
              <a:t>reales</a:t>
            </a:r>
            <a:r>
              <a:rPr lang="en-US" dirty="0">
                <a:solidFill>
                  <a:srgbClr val="FF0000"/>
                </a:solidFill>
              </a:rPr>
              <a:t> (</a:t>
            </a:r>
            <a:r>
              <a:rPr lang="en-US" dirty="0" err="1">
                <a:solidFill>
                  <a:srgbClr val="FF0000"/>
                </a:solidFill>
              </a:rPr>
              <a:t>cara</a:t>
            </a:r>
            <a:r>
              <a:rPr lang="en-US" dirty="0">
                <a:solidFill>
                  <a:srgbClr val="FF0000"/>
                </a:solidFill>
              </a:rPr>
              <a:t> a </a:t>
            </a:r>
            <a:r>
              <a:rPr lang="en-US" dirty="0" err="1">
                <a:solidFill>
                  <a:srgbClr val="FF0000"/>
                </a:solidFill>
              </a:rPr>
              <a:t>cara</a:t>
            </a:r>
            <a:r>
              <a:rPr lang="en-US" dirty="0">
                <a:solidFill>
                  <a:srgbClr val="FF0000"/>
                </a:solidFill>
              </a:rPr>
              <a:t>, </a:t>
            </a:r>
            <a:r>
              <a:rPr lang="en-US" dirty="0" err="1">
                <a:solidFill>
                  <a:srgbClr val="FF0000"/>
                </a:solidFill>
              </a:rPr>
              <a:t>presenciales</a:t>
            </a:r>
            <a:r>
              <a:rPr lang="en-US" dirty="0">
                <a:solidFill>
                  <a:srgbClr val="FF0000"/>
                </a:solidFill>
              </a:rPr>
              <a:t>), </a:t>
            </a:r>
            <a:r>
              <a:rPr lang="en-US" dirty="0" err="1">
                <a:solidFill>
                  <a:srgbClr val="FF0000"/>
                </a:solidFill>
              </a:rPr>
              <a:t>virtuales</a:t>
            </a:r>
            <a:r>
              <a:rPr lang="en-US" dirty="0">
                <a:solidFill>
                  <a:srgbClr val="FF0000"/>
                </a:solidFill>
              </a:rPr>
              <a:t> (online), or </a:t>
            </a:r>
            <a:r>
              <a:rPr lang="en-US" dirty="0" err="1">
                <a:solidFill>
                  <a:srgbClr val="FF0000"/>
                </a:solidFill>
              </a:rPr>
              <a:t>una</a:t>
            </a:r>
            <a:r>
              <a:rPr lang="en-US" dirty="0">
                <a:solidFill>
                  <a:srgbClr val="FF0000"/>
                </a:solidFill>
              </a:rPr>
              <a:t> </a:t>
            </a:r>
            <a:r>
              <a:rPr lang="en-US" dirty="0" err="1">
                <a:solidFill>
                  <a:srgbClr val="FF0000"/>
                </a:solidFill>
              </a:rPr>
              <a:t>mezcla</a:t>
            </a:r>
            <a:r>
              <a:rPr lang="en-US" dirty="0">
                <a:solidFill>
                  <a:srgbClr val="FF0000"/>
                </a:solidFill>
              </a:rPr>
              <a:t> de </a:t>
            </a:r>
            <a:r>
              <a:rPr lang="en-US" dirty="0" err="1">
                <a:solidFill>
                  <a:srgbClr val="FF0000"/>
                </a:solidFill>
              </a:rPr>
              <a:t>ambas</a:t>
            </a:r>
            <a:endParaRPr lang="en-US" dirty="0">
              <a:solidFill>
                <a:srgbClr val="FF0000"/>
              </a:solidFill>
            </a:endParaRPr>
          </a:p>
          <a:p>
            <a:pPr lvl="1"/>
            <a:r>
              <a:rPr lang="en-US" dirty="0" err="1"/>
              <a:t>Pueden</a:t>
            </a:r>
            <a:r>
              <a:rPr lang="en-US" dirty="0"/>
              <a:t> </a:t>
            </a:r>
            <a:r>
              <a:rPr lang="en-US" dirty="0" err="1"/>
              <a:t>existir</a:t>
            </a:r>
            <a:r>
              <a:rPr lang="en-US" dirty="0"/>
              <a:t> a </a:t>
            </a:r>
            <a:r>
              <a:rPr lang="en-US" dirty="0" err="1"/>
              <a:t>corto</a:t>
            </a:r>
            <a:r>
              <a:rPr lang="en-US" dirty="0"/>
              <a:t> o largo </a:t>
            </a:r>
            <a:r>
              <a:rPr lang="en-US" dirty="0" err="1"/>
              <a:t>plazo</a:t>
            </a:r>
            <a:endParaRPr lang="en-US" dirty="0"/>
          </a:p>
          <a:p>
            <a:pPr lvl="1">
              <a:buNone/>
            </a:pPr>
            <a:endParaRPr lang="en-IE" dirty="0"/>
          </a:p>
          <a:p>
            <a:pPr>
              <a:buNone/>
            </a:pP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10</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356708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11</a:t>
            </a:fld>
            <a:endParaRPr lang="es-ES" altLang="es-ES"/>
          </a:p>
        </p:txBody>
      </p:sp>
      <p:sp>
        <p:nvSpPr>
          <p:cNvPr id="5" name="Title 3"/>
          <p:cNvSpPr txBox="1">
            <a:spLocks/>
          </p:cNvSpPr>
          <p:nvPr/>
        </p:nvSpPr>
        <p:spPr bwMode="auto">
          <a:xfrm>
            <a:off x="568813" y="100899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dirty="0" err="1">
                <a:ln>
                  <a:noFill/>
                </a:ln>
                <a:solidFill>
                  <a:srgbClr val="C00000"/>
                </a:solidFill>
                <a:effectLst/>
                <a:uLnTx/>
                <a:uFillTx/>
                <a:latin typeface="+mj-lt"/>
                <a:ea typeface="+mj-ea"/>
                <a:cs typeface="+mj-cs"/>
              </a:rPr>
              <a:t>Beneficios</a:t>
            </a:r>
            <a:r>
              <a:rPr kumimoji="0" lang="en-IE" sz="3200" b="1" i="0" u="none" strike="noStrike" kern="1200" cap="none" spc="0" normalizeH="0" baseline="0" noProof="0" dirty="0">
                <a:ln>
                  <a:noFill/>
                </a:ln>
                <a:solidFill>
                  <a:srgbClr val="C00000"/>
                </a:solidFill>
                <a:effectLst/>
                <a:uLnTx/>
                <a:uFillTx/>
                <a:latin typeface="+mj-lt"/>
                <a:ea typeface="+mj-ea"/>
                <a:cs typeface="+mj-cs"/>
              </a:rPr>
              <a:t> de las </a:t>
            </a:r>
            <a:r>
              <a:rPr kumimoji="0" lang="en-IE" sz="3200" b="1" i="0" u="none" strike="noStrike" kern="1200" cap="none" spc="0" normalizeH="0" baseline="0" noProof="0" dirty="0" err="1">
                <a:ln>
                  <a:noFill/>
                </a:ln>
                <a:solidFill>
                  <a:srgbClr val="C00000"/>
                </a:solidFill>
                <a:effectLst/>
                <a:uLnTx/>
                <a:uFillTx/>
                <a:latin typeface="+mj-lt"/>
                <a:ea typeface="+mj-ea"/>
                <a:cs typeface="+mj-cs"/>
              </a:rPr>
              <a:t>Redes</a:t>
            </a:r>
            <a:r>
              <a:rPr kumimoji="0" lang="en-IE" sz="3200" b="1" i="0" u="none" strike="noStrike" kern="1200" cap="none" spc="0" normalizeH="0" baseline="0" noProof="0" dirty="0">
                <a:ln>
                  <a:noFill/>
                </a:ln>
                <a:solidFill>
                  <a:srgbClr val="C00000"/>
                </a:solidFill>
                <a:effectLst/>
                <a:uLnTx/>
                <a:uFillTx/>
                <a:latin typeface="+mj-lt"/>
                <a:ea typeface="+mj-ea"/>
                <a:cs typeface="+mj-cs"/>
              </a:rPr>
              <a:t> para </a:t>
            </a:r>
            <a:r>
              <a:rPr lang="en-IE" sz="3200" b="1" dirty="0">
                <a:solidFill>
                  <a:srgbClr val="C00000"/>
                </a:solidFill>
                <a:latin typeface="+mj-lt"/>
                <a:ea typeface="+mj-ea"/>
                <a:cs typeface="+mj-cs"/>
              </a:rPr>
              <a:t>sus </a:t>
            </a:r>
            <a:r>
              <a:rPr lang="en-IE" sz="3200" b="1" dirty="0" err="1">
                <a:solidFill>
                  <a:srgbClr val="C00000"/>
                </a:solidFill>
                <a:latin typeface="+mj-lt"/>
                <a:ea typeface="+mj-ea"/>
                <a:cs typeface="+mj-cs"/>
              </a:rPr>
              <a:t>miembros</a:t>
            </a:r>
            <a:endParaRPr kumimoji="0" lang="en-IE"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6" name="Content Placeholder 4"/>
          <p:cNvSpPr>
            <a:spLocks noGrp="1"/>
          </p:cNvSpPr>
          <p:nvPr>
            <p:ph sz="half" idx="1"/>
          </p:nvPr>
        </p:nvSpPr>
        <p:spPr>
          <a:xfrm>
            <a:off x="578068" y="2332038"/>
            <a:ext cx="5384800" cy="2791756"/>
          </a:xfrm>
        </p:spPr>
        <p:txBody>
          <a:bodyPr/>
          <a:lstStyle/>
          <a:p>
            <a:pPr>
              <a:buFont typeface="Arial" pitchFamily="34" charset="0"/>
              <a:buChar char="•"/>
            </a:pPr>
            <a:r>
              <a:rPr lang="en-US" dirty="0"/>
              <a:t>Mayor </a:t>
            </a:r>
            <a:r>
              <a:rPr lang="en-US" dirty="0" err="1"/>
              <a:t>Acceso</a:t>
            </a:r>
            <a:endParaRPr lang="en-US" dirty="0"/>
          </a:p>
          <a:p>
            <a:pPr>
              <a:buFont typeface="Arial" pitchFamily="34" charset="0"/>
              <a:buChar char="•"/>
            </a:pPr>
            <a:r>
              <a:rPr lang="en-US" dirty="0">
                <a:solidFill>
                  <a:srgbClr val="FF0000"/>
                </a:solidFill>
              </a:rPr>
              <a:t>Mayor </a:t>
            </a:r>
            <a:r>
              <a:rPr lang="en-US" dirty="0" err="1">
                <a:solidFill>
                  <a:srgbClr val="FF0000"/>
                </a:solidFill>
              </a:rPr>
              <a:t>eficiencia</a:t>
            </a:r>
            <a:endParaRPr lang="en-US" dirty="0">
              <a:solidFill>
                <a:srgbClr val="FF0000"/>
              </a:solidFill>
            </a:endParaRPr>
          </a:p>
          <a:p>
            <a:pPr>
              <a:buFont typeface="Arial" pitchFamily="34" charset="0"/>
              <a:buChar char="•"/>
            </a:pPr>
            <a:r>
              <a:rPr lang="en-US" dirty="0" err="1"/>
              <a:t>Efecto</a:t>
            </a:r>
            <a:r>
              <a:rPr lang="en-US" dirty="0"/>
              <a:t> </a:t>
            </a:r>
            <a:r>
              <a:rPr lang="en-US" dirty="0" err="1"/>
              <a:t>Multiplicador</a:t>
            </a:r>
            <a:endParaRPr lang="en-US" dirty="0"/>
          </a:p>
          <a:p>
            <a:pPr>
              <a:buFont typeface="Arial" pitchFamily="34" charset="0"/>
              <a:buChar char="•"/>
            </a:pPr>
            <a:r>
              <a:rPr lang="en-US" dirty="0" err="1">
                <a:solidFill>
                  <a:srgbClr val="FF0000"/>
                </a:solidFill>
              </a:rPr>
              <a:t>Solidaridad</a:t>
            </a:r>
            <a:r>
              <a:rPr lang="en-US" dirty="0">
                <a:solidFill>
                  <a:srgbClr val="FF0000"/>
                </a:solidFill>
              </a:rPr>
              <a:t> y </a:t>
            </a:r>
            <a:r>
              <a:rPr lang="en-US" dirty="0" err="1">
                <a:solidFill>
                  <a:srgbClr val="FF0000"/>
                </a:solidFill>
              </a:rPr>
              <a:t>Apoyo</a:t>
            </a:r>
            <a:endParaRPr lang="en-US" dirty="0">
              <a:solidFill>
                <a:srgbClr val="FF0000"/>
              </a:solidFill>
            </a:endParaRPr>
          </a:p>
          <a:p>
            <a:endParaRPr lang="en-IE" dirty="0"/>
          </a:p>
        </p:txBody>
      </p:sp>
      <p:sp>
        <p:nvSpPr>
          <p:cNvPr id="7" name="Content Placeholder 5"/>
          <p:cNvSpPr txBox="1">
            <a:spLocks/>
          </p:cNvSpPr>
          <p:nvPr/>
        </p:nvSpPr>
        <p:spPr>
          <a:xfrm>
            <a:off x="6197600" y="2183525"/>
            <a:ext cx="5585428" cy="2577661"/>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Mayor </a:t>
            </a:r>
            <a:r>
              <a:rPr kumimoji="0" lang="en-US" sz="3200" b="0" i="0" u="none" strike="noStrike" kern="1200" cap="none" spc="0" normalizeH="0" baseline="0" noProof="0" dirty="0" err="1">
                <a:ln>
                  <a:noFill/>
                </a:ln>
                <a:solidFill>
                  <a:schemeClr val="tx1"/>
                </a:solidFill>
                <a:effectLst/>
                <a:uLnTx/>
                <a:uFillTx/>
                <a:latin typeface="+mn-lt"/>
                <a:ea typeface="+mn-ea"/>
                <a:cs typeface="+mn-cs"/>
              </a:rPr>
              <a:t>Visibilidad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3200" dirty="0" err="1">
                <a:solidFill>
                  <a:srgbClr val="FF0000"/>
                </a:solidFill>
              </a:rPr>
              <a:t>Aislamiento</a:t>
            </a:r>
            <a:r>
              <a:rPr lang="en-US" sz="3200" dirty="0">
                <a:solidFill>
                  <a:srgbClr val="FF0000"/>
                </a:solidFill>
              </a:rPr>
              <a:t> </a:t>
            </a:r>
            <a:r>
              <a:rPr lang="en-US" sz="3200" dirty="0" err="1">
                <a:solidFill>
                  <a:srgbClr val="FF0000"/>
                </a:solidFill>
              </a:rPr>
              <a:t>Reducido</a:t>
            </a:r>
            <a:endParaRPr kumimoji="0" lang="en-US" sz="3200" b="0"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b="0" i="0" u="none" strike="noStrike" kern="1200" cap="none" spc="0" normalizeH="0" baseline="0" noProof="0" dirty="0" err="1">
                <a:ln>
                  <a:noFill/>
                </a:ln>
                <a:solidFill>
                  <a:schemeClr val="tx1"/>
                </a:solidFill>
                <a:effectLst/>
                <a:uLnTx/>
                <a:uFillTx/>
                <a:latin typeface="+mn-lt"/>
                <a:ea typeface="+mn-ea"/>
                <a:cs typeface="+mn-cs"/>
              </a:rPr>
              <a:t>Aumento</a:t>
            </a:r>
            <a:r>
              <a:rPr kumimoji="0" lang="en-US" sz="3200" b="0" i="0" u="none" strike="noStrike" kern="1200" cap="none" spc="0" normalizeH="0" baseline="0" noProof="0" dirty="0">
                <a:ln>
                  <a:noFill/>
                </a:ln>
                <a:solidFill>
                  <a:schemeClr val="tx1"/>
                </a:solidFill>
                <a:effectLst/>
                <a:uLnTx/>
                <a:uFillTx/>
                <a:latin typeface="+mn-lt"/>
                <a:ea typeface="+mn-ea"/>
                <a:cs typeface="+mn-cs"/>
              </a:rPr>
              <a:t> de </a:t>
            </a:r>
            <a:r>
              <a:rPr lang="en-US" sz="3200" dirty="0" err="1"/>
              <a:t>Credibilidad</a:t>
            </a:r>
            <a:endParaRPr kumimoji="0" lang="en-I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12</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
        <p:nvSpPr>
          <p:cNvPr id="6" name="Content Placeholder 2"/>
          <p:cNvSpPr>
            <a:spLocks noGrp="1"/>
          </p:cNvSpPr>
          <p:nvPr>
            <p:ph sz="half" idx="1"/>
          </p:nvPr>
        </p:nvSpPr>
        <p:spPr>
          <a:xfrm>
            <a:off x="266218" y="2262387"/>
            <a:ext cx="5728182" cy="3791606"/>
          </a:xfrm>
        </p:spPr>
        <p:txBody>
          <a:bodyPr/>
          <a:lstStyle/>
          <a:p>
            <a:pPr marL="0" indent="0">
              <a:buNone/>
            </a:pPr>
            <a:r>
              <a:rPr lang="en-IE" sz="2400" dirty="0" err="1"/>
              <a:t>En</a:t>
            </a:r>
            <a:r>
              <a:rPr lang="en-IE" sz="2400" dirty="0"/>
              <a:t> </a:t>
            </a:r>
            <a:r>
              <a:rPr lang="en-IE" sz="2400" dirty="0" err="1"/>
              <a:t>este</a:t>
            </a:r>
            <a:r>
              <a:rPr lang="en-IE" sz="2400" dirty="0"/>
              <a:t> </a:t>
            </a:r>
            <a:r>
              <a:rPr lang="en-IE" sz="2400" dirty="0" err="1"/>
              <a:t>vídeo</a:t>
            </a:r>
            <a:r>
              <a:rPr lang="en-IE" sz="2400" dirty="0"/>
              <a:t> se </a:t>
            </a:r>
            <a:r>
              <a:rPr lang="en-IE" sz="2400" dirty="0" err="1"/>
              <a:t>discute</a:t>
            </a:r>
            <a:r>
              <a:rPr lang="en-IE" sz="2400" dirty="0"/>
              <a:t> la </a:t>
            </a:r>
            <a:r>
              <a:rPr lang="en-IE" sz="2400" dirty="0" err="1"/>
              <a:t>importancia</a:t>
            </a:r>
            <a:r>
              <a:rPr lang="en-IE" sz="2400" dirty="0"/>
              <a:t> de las </a:t>
            </a:r>
            <a:r>
              <a:rPr lang="en-IE" sz="2400" dirty="0" err="1"/>
              <a:t>redes</a:t>
            </a:r>
            <a:r>
              <a:rPr lang="en-IE" sz="2400" dirty="0"/>
              <a:t> y </a:t>
            </a:r>
            <a:r>
              <a:rPr lang="en-IE" sz="2400" dirty="0" err="1"/>
              <a:t>los</a:t>
            </a:r>
            <a:r>
              <a:rPr lang="en-IE" sz="2400" dirty="0"/>
              <a:t> </a:t>
            </a:r>
            <a:r>
              <a:rPr lang="en-IE" sz="2400" dirty="0" err="1"/>
              <a:t>problemas</a:t>
            </a:r>
            <a:r>
              <a:rPr lang="en-IE" sz="2400" dirty="0"/>
              <a:t> que </a:t>
            </a:r>
            <a:r>
              <a:rPr lang="en-IE" sz="2400" dirty="0" err="1"/>
              <a:t>plantean</a:t>
            </a:r>
            <a:r>
              <a:rPr lang="en-IE" sz="2400" dirty="0"/>
              <a:t> , </a:t>
            </a:r>
            <a:r>
              <a:rPr lang="en-IE" sz="2400" dirty="0" err="1"/>
              <a:t>en</a:t>
            </a:r>
            <a:r>
              <a:rPr lang="en-IE" sz="2400" dirty="0"/>
              <a:t> </a:t>
            </a:r>
            <a:r>
              <a:rPr lang="en-IE" sz="2400" dirty="0" err="1"/>
              <a:t>una</a:t>
            </a:r>
            <a:r>
              <a:rPr lang="en-IE" sz="2400" dirty="0"/>
              <a:t> </a:t>
            </a:r>
            <a:r>
              <a:rPr lang="en-IE" sz="2400" dirty="0" err="1"/>
              <a:t>discusión</a:t>
            </a:r>
            <a:r>
              <a:rPr lang="en-IE" sz="2400" dirty="0"/>
              <a:t> real.</a:t>
            </a:r>
          </a:p>
          <a:p>
            <a:pPr marL="0" indent="0">
              <a:buNone/>
            </a:pPr>
            <a:r>
              <a:rPr lang="en-IE" sz="2400" dirty="0"/>
              <a:t>Una </a:t>
            </a:r>
            <a:r>
              <a:rPr lang="en-IE" sz="2400" dirty="0" err="1"/>
              <a:t>charla</a:t>
            </a:r>
            <a:r>
              <a:rPr lang="en-IE" sz="2400" dirty="0"/>
              <a:t> con Ted, de 19 </a:t>
            </a:r>
            <a:r>
              <a:rPr lang="en-IE" sz="2400" dirty="0" err="1"/>
              <a:t>minutos</a:t>
            </a:r>
            <a:r>
              <a:rPr lang="en-IE" sz="2400" dirty="0"/>
              <a:t>, </a:t>
            </a:r>
            <a:r>
              <a:rPr lang="en-IE" sz="2400" dirty="0" err="1"/>
              <a:t>por</a:t>
            </a:r>
            <a:r>
              <a:rPr lang="en-IE" sz="2400" dirty="0"/>
              <a:t> Michael Goldberg “</a:t>
            </a:r>
            <a:r>
              <a:rPr lang="en-IE" sz="2400" dirty="0" err="1"/>
              <a:t>Redescubriendo</a:t>
            </a:r>
            <a:r>
              <a:rPr lang="en-IE" sz="2400" dirty="0"/>
              <a:t> </a:t>
            </a:r>
            <a:r>
              <a:rPr lang="en-IE" sz="2400" dirty="0" err="1"/>
              <a:t>Redes</a:t>
            </a:r>
            <a:r>
              <a:rPr lang="en-IE" sz="2400" dirty="0"/>
              <a:t> </a:t>
            </a:r>
            <a:r>
              <a:rPr lang="en-IE" sz="2400" dirty="0" err="1"/>
              <a:t>Personales</a:t>
            </a:r>
            <a:r>
              <a:rPr lang="en-IE" sz="2400" dirty="0"/>
              <a:t>” </a:t>
            </a:r>
            <a:r>
              <a:rPr lang="en-IE" sz="2400" dirty="0">
                <a:hlinkClick r:id="rId2"/>
              </a:rPr>
              <a:t>https://www.youtube.com/watch?v=Po-QOVodPhU</a:t>
            </a:r>
            <a:r>
              <a:rPr lang="en-IE" sz="2400" dirty="0"/>
              <a:t> </a:t>
            </a:r>
            <a:r>
              <a:rPr lang="en-IE" sz="2400" dirty="0" err="1"/>
              <a:t>presenta</a:t>
            </a:r>
            <a:r>
              <a:rPr lang="en-IE" sz="2400" dirty="0"/>
              <a:t> </a:t>
            </a:r>
            <a:r>
              <a:rPr lang="en-IE" sz="2400" dirty="0" err="1"/>
              <a:t>una</a:t>
            </a:r>
            <a:r>
              <a:rPr lang="en-IE" sz="2400" dirty="0"/>
              <a:t> </a:t>
            </a:r>
            <a:r>
              <a:rPr lang="en-IE" sz="2400" dirty="0" err="1"/>
              <a:t>visión</a:t>
            </a:r>
            <a:r>
              <a:rPr lang="en-IE" sz="2400" dirty="0"/>
              <a:t> </a:t>
            </a:r>
            <a:r>
              <a:rPr lang="en-IE" sz="2400" dirty="0" err="1"/>
              <a:t>crítica</a:t>
            </a:r>
            <a:r>
              <a:rPr lang="en-IE" sz="2400" dirty="0"/>
              <a:t> de las </a:t>
            </a:r>
            <a:r>
              <a:rPr lang="en-IE" sz="2400" dirty="0" err="1"/>
              <a:t>redes</a:t>
            </a:r>
            <a:r>
              <a:rPr lang="en-IE" sz="2400" dirty="0"/>
              <a:t> online</a:t>
            </a:r>
          </a:p>
        </p:txBody>
      </p:sp>
      <p:pic>
        <p:nvPicPr>
          <p:cNvPr id="7" name="Content Placeholder 4"/>
          <p:cNvPicPr>
            <a:picLocks noChangeAspect="1"/>
          </p:cNvPicPr>
          <p:nvPr/>
        </p:nvPicPr>
        <p:blipFill>
          <a:blip r:embed="rId3"/>
          <a:stretch>
            <a:fillRect/>
          </a:stretch>
        </p:blipFill>
        <p:spPr>
          <a:xfrm>
            <a:off x="6528179" y="1230806"/>
            <a:ext cx="5384800" cy="3505399"/>
          </a:xfrm>
          <a:prstGeom prst="rect">
            <a:avLst/>
          </a:prstGeom>
        </p:spPr>
      </p:pic>
      <p:sp>
        <p:nvSpPr>
          <p:cNvPr id="8" name="TextBox 7"/>
          <p:cNvSpPr txBox="1"/>
          <p:nvPr/>
        </p:nvSpPr>
        <p:spPr>
          <a:xfrm>
            <a:off x="6632294" y="5023413"/>
            <a:ext cx="4560425" cy="1200329"/>
          </a:xfrm>
          <a:prstGeom prst="rect">
            <a:avLst/>
          </a:prstGeom>
          <a:noFill/>
        </p:spPr>
        <p:txBody>
          <a:bodyPr wrap="square" rtlCol="0">
            <a:spAutoFit/>
          </a:bodyPr>
          <a:lstStyle/>
          <a:p>
            <a:r>
              <a:rPr lang="en-IE" dirty="0"/>
              <a:t>Fuente: </a:t>
            </a:r>
            <a:r>
              <a:rPr lang="en-IE" dirty="0">
                <a:hlinkClick r:id="rId4"/>
              </a:rPr>
              <a:t>https://www.youtube.com/watch?v=eE8AzBJy9uE</a:t>
            </a:r>
            <a:r>
              <a:rPr lang="en-IE" dirty="0"/>
              <a:t> </a:t>
            </a:r>
          </a:p>
          <a:p>
            <a:r>
              <a:rPr lang="en-IE" dirty="0" err="1"/>
              <a:t>Vídeo</a:t>
            </a:r>
            <a:r>
              <a:rPr lang="en-IE" dirty="0"/>
              <a:t> You tube de 7 </a:t>
            </a:r>
            <a:r>
              <a:rPr lang="en-IE" dirty="0" err="1"/>
              <a:t>minutos</a:t>
            </a:r>
            <a:r>
              <a:rPr lang="en-IE" dirty="0"/>
              <a:t> </a:t>
            </a:r>
          </a:p>
        </p:txBody>
      </p:sp>
      <p:sp>
        <p:nvSpPr>
          <p:cNvPr id="9" name="Title 1"/>
          <p:cNvSpPr>
            <a:spLocks noGrp="1"/>
          </p:cNvSpPr>
          <p:nvPr>
            <p:ph type="title"/>
          </p:nvPr>
        </p:nvSpPr>
        <p:spPr>
          <a:xfrm>
            <a:off x="300800" y="1308538"/>
            <a:ext cx="5453614" cy="1143000"/>
          </a:xfrm>
        </p:spPr>
        <p:txBody>
          <a:bodyPr/>
          <a:lstStyle/>
          <a:p>
            <a:pPr algn="l"/>
            <a:r>
              <a:rPr lang="en-IE" sz="3200" b="1" dirty="0" err="1">
                <a:solidFill>
                  <a:srgbClr val="C00000"/>
                </a:solidFill>
              </a:rPr>
              <a:t>Importancia</a:t>
            </a:r>
            <a:r>
              <a:rPr lang="en-IE" sz="3200" b="1" dirty="0">
                <a:solidFill>
                  <a:srgbClr val="C00000"/>
                </a:solidFill>
              </a:rPr>
              <a:t> de las </a:t>
            </a:r>
            <a:r>
              <a:rPr lang="en-IE" sz="3200" b="1" dirty="0" err="1">
                <a:solidFill>
                  <a:srgbClr val="C00000"/>
                </a:solidFill>
              </a:rPr>
              <a:t>redes</a:t>
            </a:r>
            <a:endParaRPr lang="en-IE" sz="32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AD32EF-B744-4512-A6AB-C39B4880BDB1}" type="slidenum">
              <a:rPr lang="es-ES" altLang="es-ES" smtClean="0"/>
              <a:pPr/>
              <a:t>13</a:t>
            </a:fld>
            <a:endParaRPr lang="es-ES" altLang="es-ES"/>
          </a:p>
        </p:txBody>
      </p:sp>
      <p:sp>
        <p:nvSpPr>
          <p:cNvPr id="5" name="Content Placeholder 2"/>
          <p:cNvSpPr>
            <a:spLocks noGrp="1"/>
          </p:cNvSpPr>
          <p:nvPr>
            <p:ph sz="half" idx="1"/>
          </p:nvPr>
        </p:nvSpPr>
        <p:spPr>
          <a:xfrm>
            <a:off x="609600" y="2262374"/>
            <a:ext cx="5384800" cy="1789384"/>
          </a:xfrm>
        </p:spPr>
        <p:txBody>
          <a:bodyPr/>
          <a:lstStyle/>
          <a:p>
            <a:r>
              <a:rPr lang="en-IE" dirty="0" err="1"/>
              <a:t>Aquí</a:t>
            </a:r>
            <a:r>
              <a:rPr lang="en-IE" dirty="0"/>
              <a:t> </a:t>
            </a:r>
            <a:r>
              <a:rPr lang="en-IE" dirty="0" err="1"/>
              <a:t>puedes</a:t>
            </a:r>
            <a:r>
              <a:rPr lang="en-IE" dirty="0"/>
              <a:t> </a:t>
            </a:r>
            <a:r>
              <a:rPr lang="en-IE" dirty="0" err="1"/>
              <a:t>encontrar</a:t>
            </a:r>
            <a:r>
              <a:rPr lang="en-IE" dirty="0"/>
              <a:t> </a:t>
            </a:r>
            <a:r>
              <a:rPr lang="en-IE" dirty="0" err="1"/>
              <a:t>varías</a:t>
            </a:r>
            <a:r>
              <a:rPr lang="en-IE" dirty="0"/>
              <a:t> </a:t>
            </a:r>
            <a:r>
              <a:rPr lang="en-IE" dirty="0" err="1"/>
              <a:t>redes</a:t>
            </a:r>
            <a:r>
              <a:rPr lang="en-IE" dirty="0"/>
              <a:t> </a:t>
            </a:r>
            <a:r>
              <a:rPr lang="en-IE" dirty="0" err="1"/>
              <a:t>formales</a:t>
            </a:r>
            <a:r>
              <a:rPr lang="en-IE" dirty="0"/>
              <a:t> para </a:t>
            </a:r>
            <a:r>
              <a:rPr lang="en-IE" dirty="0" err="1"/>
              <a:t>visitarlas</a:t>
            </a:r>
            <a:endParaRPr lang="en-IE" dirty="0"/>
          </a:p>
        </p:txBody>
      </p:sp>
      <p:pic>
        <p:nvPicPr>
          <p:cNvPr id="6" name="Picture 5"/>
          <p:cNvPicPr>
            <a:picLocks noChangeAspect="1"/>
          </p:cNvPicPr>
          <p:nvPr/>
        </p:nvPicPr>
        <p:blipFill>
          <a:blip r:embed="rId2"/>
          <a:stretch>
            <a:fillRect/>
          </a:stretch>
        </p:blipFill>
        <p:spPr>
          <a:xfrm>
            <a:off x="6700234" y="1344592"/>
            <a:ext cx="4486275" cy="1066800"/>
          </a:xfrm>
          <a:prstGeom prst="rect">
            <a:avLst/>
          </a:prstGeom>
        </p:spPr>
      </p:pic>
      <p:pic>
        <p:nvPicPr>
          <p:cNvPr id="7" name="Picture 6"/>
          <p:cNvPicPr>
            <a:picLocks noChangeAspect="1"/>
          </p:cNvPicPr>
          <p:nvPr/>
        </p:nvPicPr>
        <p:blipFill>
          <a:blip r:embed="rId3"/>
          <a:stretch>
            <a:fillRect/>
          </a:stretch>
        </p:blipFill>
        <p:spPr>
          <a:xfrm>
            <a:off x="6495490" y="2812647"/>
            <a:ext cx="5392976" cy="1330979"/>
          </a:xfrm>
          <a:prstGeom prst="rect">
            <a:avLst/>
          </a:prstGeom>
        </p:spPr>
      </p:pic>
      <p:pic>
        <p:nvPicPr>
          <p:cNvPr id="8" name="Picture 7"/>
          <p:cNvPicPr>
            <a:picLocks noChangeAspect="1"/>
          </p:cNvPicPr>
          <p:nvPr/>
        </p:nvPicPr>
        <p:blipFill>
          <a:blip r:embed="rId4"/>
          <a:stretch>
            <a:fillRect/>
          </a:stretch>
        </p:blipFill>
        <p:spPr>
          <a:xfrm>
            <a:off x="6311277" y="4530172"/>
            <a:ext cx="5577189" cy="1493857"/>
          </a:xfrm>
          <a:prstGeom prst="rect">
            <a:avLst/>
          </a:prstGeom>
        </p:spPr>
      </p:pic>
      <p:pic>
        <p:nvPicPr>
          <p:cNvPr id="9" name="Picture 8"/>
          <p:cNvPicPr>
            <a:picLocks noChangeAspect="1"/>
          </p:cNvPicPr>
          <p:nvPr/>
        </p:nvPicPr>
        <p:blipFill>
          <a:blip r:embed="rId5"/>
          <a:stretch>
            <a:fillRect/>
          </a:stretch>
        </p:blipFill>
        <p:spPr>
          <a:xfrm>
            <a:off x="839787" y="4143626"/>
            <a:ext cx="4924425" cy="2266950"/>
          </a:xfrm>
          <a:prstGeom prst="rect">
            <a:avLst/>
          </a:prstGeom>
        </p:spPr>
      </p:pic>
      <p:sp>
        <p:nvSpPr>
          <p:cNvPr id="10" name="Title 1"/>
          <p:cNvSpPr txBox="1">
            <a:spLocks/>
          </p:cNvSpPr>
          <p:nvPr/>
        </p:nvSpPr>
        <p:spPr bwMode="auto">
          <a:xfrm>
            <a:off x="1073310" y="1198179"/>
            <a:ext cx="39401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3200" b="1" i="0" u="none" strike="noStrike" kern="1200" cap="none" spc="0" normalizeH="0" baseline="0" noProof="0" dirty="0" err="1">
                <a:ln>
                  <a:noFill/>
                </a:ln>
                <a:solidFill>
                  <a:srgbClr val="C00000"/>
                </a:solidFill>
                <a:effectLst/>
                <a:uLnTx/>
                <a:uFillTx/>
                <a:latin typeface="+mj-lt"/>
                <a:ea typeface="+mj-ea"/>
                <a:cs typeface="+mj-cs"/>
              </a:rPr>
              <a:t>Redes</a:t>
            </a:r>
            <a:r>
              <a:rPr kumimoji="0" lang="en-IE" sz="3200" b="1" i="0" u="none" strike="noStrike" kern="1200" cap="none" spc="0" normalizeH="0" baseline="0" noProof="0" dirty="0">
                <a:ln>
                  <a:noFill/>
                </a:ln>
                <a:solidFill>
                  <a:srgbClr val="C00000"/>
                </a:solidFill>
                <a:effectLst/>
                <a:uLnTx/>
                <a:uFillTx/>
                <a:latin typeface="+mj-lt"/>
                <a:ea typeface="+mj-ea"/>
                <a:cs typeface="+mj-cs"/>
              </a:rPr>
              <a:t> </a:t>
            </a:r>
            <a:r>
              <a:rPr kumimoji="0" lang="en-IE" sz="3200" b="1" i="0" u="none" strike="noStrike" kern="1200" cap="none" spc="0" normalizeH="0" baseline="0" noProof="0" dirty="0" err="1">
                <a:ln>
                  <a:noFill/>
                </a:ln>
                <a:solidFill>
                  <a:srgbClr val="C00000"/>
                </a:solidFill>
                <a:effectLst/>
                <a:uLnTx/>
                <a:uFillTx/>
                <a:latin typeface="+mj-lt"/>
                <a:ea typeface="+mj-ea"/>
                <a:cs typeface="+mj-cs"/>
              </a:rPr>
              <a:t>Formales</a:t>
            </a:r>
            <a:endParaRPr kumimoji="0" lang="en-IE"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11"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137" y="993228"/>
            <a:ext cx="6157276" cy="1143000"/>
          </a:xfrm>
        </p:spPr>
        <p:txBody>
          <a:bodyPr/>
          <a:lstStyle/>
          <a:p>
            <a:pPr algn="l"/>
            <a:r>
              <a:rPr lang="en-IE" sz="3200" b="1" dirty="0" err="1">
                <a:solidFill>
                  <a:srgbClr val="C00000"/>
                </a:solidFill>
              </a:rPr>
              <a:t>Redes</a:t>
            </a:r>
            <a:r>
              <a:rPr lang="en-IE" sz="3200" b="1" dirty="0">
                <a:solidFill>
                  <a:srgbClr val="C00000"/>
                </a:solidFill>
              </a:rPr>
              <a:t> de </a:t>
            </a:r>
            <a:r>
              <a:rPr lang="en-IE" sz="3200" b="1" dirty="0" err="1">
                <a:solidFill>
                  <a:srgbClr val="C00000"/>
                </a:solidFill>
              </a:rPr>
              <a:t>Empresas</a:t>
            </a:r>
            <a:r>
              <a:rPr lang="en-IE" sz="3200" b="1" dirty="0">
                <a:solidFill>
                  <a:srgbClr val="C00000"/>
                </a:solidFill>
              </a:rPr>
              <a:t> </a:t>
            </a:r>
            <a:r>
              <a:rPr lang="en-IE" sz="3200" b="1" dirty="0" err="1">
                <a:solidFill>
                  <a:srgbClr val="C00000"/>
                </a:solidFill>
              </a:rPr>
              <a:t>Sociales</a:t>
            </a:r>
            <a:endParaRPr lang="en-IE" sz="3200" b="1" dirty="0">
              <a:solidFill>
                <a:srgbClr val="C00000"/>
              </a:solidFill>
            </a:endParaRPr>
          </a:p>
        </p:txBody>
      </p:sp>
      <p:pic>
        <p:nvPicPr>
          <p:cNvPr id="7" name="Content Placeholder 6"/>
          <p:cNvPicPr>
            <a:picLocks noGrp="1" noChangeAspect="1"/>
          </p:cNvPicPr>
          <p:nvPr>
            <p:ph idx="1"/>
          </p:nvPr>
        </p:nvPicPr>
        <p:blipFill>
          <a:blip r:embed="rId2"/>
          <a:stretch>
            <a:fillRect/>
          </a:stretch>
        </p:blipFill>
        <p:spPr>
          <a:xfrm>
            <a:off x="1973263" y="3086894"/>
            <a:ext cx="8382000" cy="1143000"/>
          </a:xfrm>
          <a:prstGeom prst="rect">
            <a:avLst/>
          </a:prstGeom>
        </p:spPr>
      </p:pic>
      <p:sp>
        <p:nvSpPr>
          <p:cNvPr id="10" name="Slide Number Placeholder 9"/>
          <p:cNvSpPr>
            <a:spLocks noGrp="1"/>
          </p:cNvSpPr>
          <p:nvPr>
            <p:ph type="sldNum" sz="quarter" idx="12"/>
          </p:nvPr>
        </p:nvSpPr>
        <p:spPr/>
        <p:txBody>
          <a:bodyPr/>
          <a:lstStyle/>
          <a:p>
            <a:fld id="{519954A3-9DFD-4C44-94BA-B95130A3BA1C}" type="slidenum">
              <a:rPr lang="en-US" smtClean="0"/>
              <a:pPr/>
              <a:t>14</a:t>
            </a:fld>
            <a:endParaRPr lang="en-US" dirty="0"/>
          </a:p>
        </p:txBody>
      </p:sp>
      <p:pic>
        <p:nvPicPr>
          <p:cNvPr id="5" name="Picture 4"/>
          <p:cNvPicPr>
            <a:picLocks noChangeAspect="1"/>
          </p:cNvPicPr>
          <p:nvPr/>
        </p:nvPicPr>
        <p:blipFill>
          <a:blip r:embed="rId3"/>
          <a:stretch>
            <a:fillRect/>
          </a:stretch>
        </p:blipFill>
        <p:spPr>
          <a:xfrm>
            <a:off x="1044316" y="1745414"/>
            <a:ext cx="10379839" cy="866775"/>
          </a:xfrm>
          <a:prstGeom prst="rect">
            <a:avLst/>
          </a:prstGeom>
        </p:spPr>
      </p:pic>
      <p:pic>
        <p:nvPicPr>
          <p:cNvPr id="8" name="Picture 7"/>
          <p:cNvPicPr>
            <a:picLocks noChangeAspect="1"/>
          </p:cNvPicPr>
          <p:nvPr/>
        </p:nvPicPr>
        <p:blipFill>
          <a:blip r:embed="rId4"/>
          <a:stretch>
            <a:fillRect/>
          </a:stretch>
        </p:blipFill>
        <p:spPr>
          <a:xfrm>
            <a:off x="783219" y="4475372"/>
            <a:ext cx="10191750" cy="1812256"/>
          </a:xfrm>
          <a:prstGeom prst="rect">
            <a:avLst/>
          </a:prstGeom>
        </p:spPr>
      </p:pic>
      <p:pic>
        <p:nvPicPr>
          <p:cNvPr id="9" name="Picture 8"/>
          <p:cNvPicPr>
            <a:picLocks noChangeAspect="1"/>
          </p:cNvPicPr>
          <p:nvPr/>
        </p:nvPicPr>
        <p:blipFill>
          <a:blip r:embed="rId5"/>
          <a:stretch>
            <a:fillRect/>
          </a:stretch>
        </p:blipFill>
        <p:spPr>
          <a:xfrm>
            <a:off x="1308339" y="2510370"/>
            <a:ext cx="9939880" cy="819150"/>
          </a:xfrm>
          <a:prstGeom prst="rect">
            <a:avLst/>
          </a:prstGeom>
        </p:spPr>
      </p:pic>
      <p:sp>
        <p:nvSpPr>
          <p:cNvPr id="11"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3524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9352"/>
            <a:ext cx="12192000" cy="1143000"/>
          </a:xfrm>
        </p:spPr>
        <p:txBody>
          <a:bodyPr/>
          <a:lstStyle/>
          <a:p>
            <a:r>
              <a:rPr lang="en-IE" sz="3200" b="1" dirty="0" err="1">
                <a:solidFill>
                  <a:srgbClr val="C00000"/>
                </a:solidFill>
              </a:rPr>
              <a:t>Herramientas</a:t>
            </a:r>
            <a:r>
              <a:rPr lang="en-IE" sz="3200" b="1" dirty="0">
                <a:solidFill>
                  <a:srgbClr val="C00000"/>
                </a:solidFill>
              </a:rPr>
              <a:t> de </a:t>
            </a:r>
            <a:r>
              <a:rPr lang="en-IE" sz="3200" b="1" dirty="0" err="1">
                <a:solidFill>
                  <a:srgbClr val="C00000"/>
                </a:solidFill>
              </a:rPr>
              <a:t>Redes</a:t>
            </a:r>
            <a:r>
              <a:rPr lang="en-IE" sz="3200" b="1" dirty="0">
                <a:solidFill>
                  <a:srgbClr val="C00000"/>
                </a:solidFill>
              </a:rPr>
              <a:t> Online</a:t>
            </a:r>
          </a:p>
        </p:txBody>
      </p:sp>
      <p:pic>
        <p:nvPicPr>
          <p:cNvPr id="5" name="Content Placeholder 4"/>
          <p:cNvPicPr>
            <a:picLocks noGrp="1" noChangeAspect="1"/>
          </p:cNvPicPr>
          <p:nvPr>
            <p:ph idx="1"/>
          </p:nvPr>
        </p:nvPicPr>
        <p:blipFill>
          <a:blip r:embed="rId2"/>
          <a:stretch>
            <a:fillRect/>
          </a:stretch>
        </p:blipFill>
        <p:spPr>
          <a:xfrm>
            <a:off x="1008918" y="1861477"/>
            <a:ext cx="2427968" cy="1001467"/>
          </a:xfrm>
          <a:prstGeom prst="rect">
            <a:avLst/>
          </a:prstGeom>
        </p:spPr>
      </p:pic>
      <p:sp>
        <p:nvSpPr>
          <p:cNvPr id="9" name="Slide Number Placeholder 8"/>
          <p:cNvSpPr>
            <a:spLocks noGrp="1"/>
          </p:cNvSpPr>
          <p:nvPr>
            <p:ph type="sldNum" sz="quarter" idx="12"/>
          </p:nvPr>
        </p:nvSpPr>
        <p:spPr/>
        <p:txBody>
          <a:bodyPr/>
          <a:lstStyle/>
          <a:p>
            <a:fld id="{519954A3-9DFD-4C44-94BA-B95130A3BA1C}" type="slidenum">
              <a:rPr lang="en-US" smtClean="0"/>
              <a:pPr/>
              <a:t>15</a:t>
            </a:fld>
            <a:endParaRPr lang="en-US" dirty="0"/>
          </a:p>
        </p:txBody>
      </p:sp>
      <p:sp>
        <p:nvSpPr>
          <p:cNvPr id="4" name="Content Placeholder 3"/>
          <p:cNvSpPr>
            <a:spLocks noGrp="1"/>
          </p:cNvSpPr>
          <p:nvPr>
            <p:ph sz="half" idx="4294967295"/>
          </p:nvPr>
        </p:nvSpPr>
        <p:spPr>
          <a:xfrm>
            <a:off x="6197600" y="2088948"/>
            <a:ext cx="5384800" cy="3791606"/>
          </a:xfrm>
          <a:prstGeom prst="rect">
            <a:avLst/>
          </a:prstGeom>
        </p:spPr>
        <p:txBody>
          <a:bodyPr/>
          <a:lstStyle/>
          <a:p>
            <a:r>
              <a:rPr lang="en-IE" dirty="0"/>
              <a:t>Twitter</a:t>
            </a:r>
          </a:p>
          <a:p>
            <a:r>
              <a:rPr lang="en-IE" dirty="0"/>
              <a:t>Facebook</a:t>
            </a:r>
          </a:p>
          <a:p>
            <a:r>
              <a:rPr lang="en-IE" dirty="0"/>
              <a:t>Linked in</a:t>
            </a:r>
          </a:p>
          <a:p>
            <a:r>
              <a:rPr lang="en-IE" dirty="0"/>
              <a:t>Crowd Booster</a:t>
            </a:r>
          </a:p>
          <a:p>
            <a:r>
              <a:rPr lang="en-IE" dirty="0" err="1"/>
              <a:t>Hootsuite</a:t>
            </a:r>
            <a:endParaRPr lang="en-IE" dirty="0"/>
          </a:p>
          <a:p>
            <a:r>
              <a:rPr lang="en-IE" dirty="0"/>
              <a:t>E-mail</a:t>
            </a:r>
          </a:p>
          <a:p>
            <a:endParaRPr lang="en-IE" dirty="0"/>
          </a:p>
          <a:p>
            <a:endParaRPr lang="en-IE" dirty="0"/>
          </a:p>
        </p:txBody>
      </p:sp>
      <p:pic>
        <p:nvPicPr>
          <p:cNvPr id="6" name="Picture 5"/>
          <p:cNvPicPr>
            <a:picLocks noChangeAspect="1"/>
          </p:cNvPicPr>
          <p:nvPr/>
        </p:nvPicPr>
        <p:blipFill>
          <a:blip r:embed="rId3"/>
          <a:stretch>
            <a:fillRect/>
          </a:stretch>
        </p:blipFill>
        <p:spPr>
          <a:xfrm>
            <a:off x="1041779" y="2659450"/>
            <a:ext cx="2314879" cy="936656"/>
          </a:xfrm>
          <a:prstGeom prst="rect">
            <a:avLst/>
          </a:prstGeom>
        </p:spPr>
      </p:pic>
      <p:pic>
        <p:nvPicPr>
          <p:cNvPr id="7" name="Picture 6"/>
          <p:cNvPicPr>
            <a:picLocks noChangeAspect="1"/>
          </p:cNvPicPr>
          <p:nvPr/>
        </p:nvPicPr>
        <p:blipFill>
          <a:blip r:embed="rId4"/>
          <a:stretch>
            <a:fillRect/>
          </a:stretch>
        </p:blipFill>
        <p:spPr>
          <a:xfrm>
            <a:off x="1041779" y="3989991"/>
            <a:ext cx="2106535" cy="774661"/>
          </a:xfrm>
          <a:prstGeom prst="rect">
            <a:avLst/>
          </a:prstGeom>
        </p:spPr>
      </p:pic>
      <p:pic>
        <p:nvPicPr>
          <p:cNvPr id="8" name="Picture 7"/>
          <p:cNvPicPr>
            <a:picLocks noChangeAspect="1"/>
          </p:cNvPicPr>
          <p:nvPr/>
        </p:nvPicPr>
        <p:blipFill>
          <a:blip r:embed="rId5"/>
          <a:stretch>
            <a:fillRect/>
          </a:stretch>
        </p:blipFill>
        <p:spPr>
          <a:xfrm>
            <a:off x="1175190" y="4928127"/>
            <a:ext cx="1839712" cy="882463"/>
          </a:xfrm>
          <a:prstGeom prst="rect">
            <a:avLst/>
          </a:prstGeom>
        </p:spPr>
      </p:pic>
      <p:sp>
        <p:nvSpPr>
          <p:cNvPr id="10"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85170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6828" y="1056294"/>
            <a:ext cx="10972800" cy="1143000"/>
          </a:xfrm>
        </p:spPr>
        <p:txBody>
          <a:bodyPr/>
          <a:lstStyle/>
          <a:p>
            <a:pPr algn="l"/>
            <a:r>
              <a:rPr lang="en-US" sz="3200" b="1" dirty="0" err="1">
                <a:solidFill>
                  <a:srgbClr val="C00000"/>
                </a:solidFill>
              </a:rPr>
              <a:t>Redes</a:t>
            </a:r>
            <a:r>
              <a:rPr lang="en-US" sz="3200" b="1" dirty="0">
                <a:solidFill>
                  <a:srgbClr val="C00000"/>
                </a:solidFill>
              </a:rPr>
              <a:t>: Una palabra para </a:t>
            </a:r>
            <a:r>
              <a:rPr lang="en-US" sz="3200" b="1" dirty="0" err="1">
                <a:solidFill>
                  <a:srgbClr val="C00000"/>
                </a:solidFill>
              </a:rPr>
              <a:t>usar</a:t>
            </a:r>
            <a:r>
              <a:rPr lang="en-US" sz="3200" b="1" dirty="0">
                <a:solidFill>
                  <a:srgbClr val="C00000"/>
                </a:solidFill>
              </a:rPr>
              <a:t> con </a:t>
            </a:r>
            <a:r>
              <a:rPr lang="en-US" sz="3200" b="1" dirty="0" err="1">
                <a:solidFill>
                  <a:srgbClr val="C00000"/>
                </a:solidFill>
              </a:rPr>
              <a:t>cautela</a:t>
            </a:r>
            <a:endParaRPr lang="en-IE" sz="3200" b="1" dirty="0">
              <a:solidFill>
                <a:srgbClr val="C00000"/>
              </a:solidFill>
            </a:endParaRPr>
          </a:p>
        </p:txBody>
      </p:sp>
      <p:sp>
        <p:nvSpPr>
          <p:cNvPr id="6" name="Content Placeholder 5"/>
          <p:cNvSpPr>
            <a:spLocks noGrp="1"/>
          </p:cNvSpPr>
          <p:nvPr>
            <p:ph idx="1"/>
          </p:nvPr>
        </p:nvSpPr>
        <p:spPr>
          <a:xfrm>
            <a:off x="756746" y="2168002"/>
            <a:ext cx="10941190" cy="3949025"/>
          </a:xfrm>
        </p:spPr>
        <p:txBody>
          <a:bodyPr/>
          <a:lstStyle/>
          <a:p>
            <a:pPr>
              <a:buNone/>
            </a:pPr>
            <a:r>
              <a:rPr lang="en-IE" dirty="0" err="1"/>
              <a:t>Usa</a:t>
            </a:r>
            <a:r>
              <a:rPr lang="en-IE" dirty="0"/>
              <a:t> </a:t>
            </a:r>
            <a:r>
              <a:rPr lang="en-IE" dirty="0" err="1"/>
              <a:t>tus</a:t>
            </a:r>
            <a:r>
              <a:rPr lang="en-IE" dirty="0"/>
              <a:t> </a:t>
            </a:r>
            <a:r>
              <a:rPr lang="en-IE" dirty="0" err="1"/>
              <a:t>redes</a:t>
            </a:r>
            <a:r>
              <a:rPr lang="en-IE" dirty="0"/>
              <a:t> </a:t>
            </a:r>
            <a:r>
              <a:rPr lang="en-IE" dirty="0" err="1"/>
              <a:t>conscientemente</a:t>
            </a:r>
            <a:r>
              <a:rPr lang="en-IE" dirty="0"/>
              <a:t> para:</a:t>
            </a:r>
          </a:p>
          <a:p>
            <a:r>
              <a:rPr lang="en-US" dirty="0" err="1"/>
              <a:t>Priorizar</a:t>
            </a:r>
            <a:r>
              <a:rPr lang="en-US" dirty="0"/>
              <a:t> </a:t>
            </a:r>
            <a:r>
              <a:rPr lang="en-US" dirty="0" err="1"/>
              <a:t>tus</a:t>
            </a:r>
            <a:r>
              <a:rPr lang="en-US" dirty="0"/>
              <a:t> </a:t>
            </a:r>
            <a:r>
              <a:rPr lang="en-US" dirty="0" err="1"/>
              <a:t>necesidades</a:t>
            </a:r>
            <a:endParaRPr lang="en-US" dirty="0"/>
          </a:p>
          <a:p>
            <a:r>
              <a:rPr lang="en-US" dirty="0" err="1"/>
              <a:t>Acceder</a:t>
            </a:r>
            <a:r>
              <a:rPr lang="en-US" dirty="0"/>
              <a:t>/</a:t>
            </a:r>
            <a:r>
              <a:rPr lang="en-US" dirty="0" err="1"/>
              <a:t>Usar</a:t>
            </a:r>
            <a:r>
              <a:rPr lang="en-US" dirty="0"/>
              <a:t> </a:t>
            </a:r>
            <a:r>
              <a:rPr lang="en-US" dirty="0" err="1"/>
              <a:t>oportunidades</a:t>
            </a:r>
            <a:endParaRPr lang="en-US" dirty="0"/>
          </a:p>
          <a:p>
            <a:r>
              <a:rPr lang="en-IE" dirty="0" err="1"/>
              <a:t>Aprender</a:t>
            </a:r>
            <a:r>
              <a:rPr lang="en-IE" dirty="0"/>
              <a:t> de </a:t>
            </a:r>
            <a:r>
              <a:rPr lang="en-IE" dirty="0" err="1"/>
              <a:t>tus</a:t>
            </a:r>
            <a:r>
              <a:rPr lang="en-IE" dirty="0"/>
              <a:t> </a:t>
            </a:r>
            <a:r>
              <a:rPr lang="en-IE" dirty="0" err="1"/>
              <a:t>compañeros</a:t>
            </a:r>
            <a:endParaRPr lang="en-IE" dirty="0"/>
          </a:p>
          <a:p>
            <a:r>
              <a:rPr lang="en-IE" dirty="0" err="1"/>
              <a:t>Optimizar</a:t>
            </a:r>
            <a:r>
              <a:rPr lang="en-IE" dirty="0"/>
              <a:t> el </a:t>
            </a:r>
            <a:r>
              <a:rPr lang="en-IE" dirty="0" err="1"/>
              <a:t>uso</a:t>
            </a:r>
            <a:r>
              <a:rPr lang="en-IE" dirty="0"/>
              <a:t> de la </a:t>
            </a:r>
            <a:r>
              <a:rPr lang="en-IE" dirty="0" err="1"/>
              <a:t>tecnología</a:t>
            </a:r>
            <a:endParaRPr lang="en-IE" dirty="0"/>
          </a:p>
          <a:p>
            <a:r>
              <a:rPr lang="en-IE" dirty="0"/>
              <a:t>Ser </a:t>
            </a:r>
            <a:r>
              <a:rPr lang="en-IE" dirty="0" err="1"/>
              <a:t>sostenible</a:t>
            </a:r>
            <a:endParaRPr lang="en-IE" dirty="0"/>
          </a:p>
        </p:txBody>
      </p:sp>
      <p:sp>
        <p:nvSpPr>
          <p:cNvPr id="2" name="Slide Number Placeholder 1"/>
          <p:cNvSpPr>
            <a:spLocks noGrp="1"/>
          </p:cNvSpPr>
          <p:nvPr>
            <p:ph type="sldNum" sz="quarter" idx="12"/>
          </p:nvPr>
        </p:nvSpPr>
        <p:spPr/>
        <p:txBody>
          <a:bodyPr/>
          <a:lstStyle/>
          <a:p>
            <a:fld id="{A7AD32EF-B744-4512-A6AB-C39B4880BDB1}" type="slidenum">
              <a:rPr lang="es-ES" altLang="es-ES" smtClean="0"/>
              <a:pPr/>
              <a:t>16</a:t>
            </a:fld>
            <a:endParaRPr lang="es-ES" altLang="es-ES"/>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416195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59" y="1292812"/>
            <a:ext cx="10972800" cy="1143000"/>
          </a:xfrm>
        </p:spPr>
        <p:txBody>
          <a:bodyPr/>
          <a:lstStyle/>
          <a:p>
            <a:pPr algn="l"/>
            <a:r>
              <a:rPr lang="en-US" sz="3200" b="1" dirty="0">
                <a:solidFill>
                  <a:srgbClr val="C00000"/>
                </a:solidFill>
              </a:rPr>
              <a:t>¿</a:t>
            </a:r>
            <a:r>
              <a:rPr lang="en-US" sz="3200" b="1" dirty="0" err="1">
                <a:solidFill>
                  <a:srgbClr val="C00000"/>
                </a:solidFill>
              </a:rPr>
              <a:t>Inventario</a:t>
            </a:r>
            <a:r>
              <a:rPr lang="en-US" sz="3200" b="1" dirty="0">
                <a:solidFill>
                  <a:srgbClr val="C00000"/>
                </a:solidFill>
              </a:rPr>
              <a:t> de </a:t>
            </a:r>
            <a:r>
              <a:rPr lang="en-US" sz="3200" b="1" dirty="0" err="1">
                <a:solidFill>
                  <a:srgbClr val="C00000"/>
                </a:solidFill>
              </a:rPr>
              <a:t>tus</a:t>
            </a:r>
            <a:r>
              <a:rPr lang="en-US" sz="3200" b="1" dirty="0">
                <a:solidFill>
                  <a:srgbClr val="C00000"/>
                </a:solidFill>
              </a:rPr>
              <a:t> </a:t>
            </a:r>
            <a:r>
              <a:rPr lang="en-US" sz="3200" b="1" dirty="0" err="1">
                <a:solidFill>
                  <a:srgbClr val="C00000"/>
                </a:solidFill>
              </a:rPr>
              <a:t>redes</a:t>
            </a:r>
            <a:r>
              <a:rPr lang="en-US" sz="3200" b="1" dirty="0">
                <a:solidFill>
                  <a:srgbClr val="C00000"/>
                </a:solidFill>
              </a:rPr>
              <a:t>?</a:t>
            </a:r>
            <a:endParaRPr lang="en-IE" sz="3200" b="1" dirty="0">
              <a:solidFill>
                <a:srgbClr val="C00000"/>
              </a:solidFill>
            </a:endParaRPr>
          </a:p>
        </p:txBody>
      </p:sp>
      <p:sp>
        <p:nvSpPr>
          <p:cNvPr id="3" name="Content Placeholder 2"/>
          <p:cNvSpPr>
            <a:spLocks noGrp="1"/>
          </p:cNvSpPr>
          <p:nvPr>
            <p:ph idx="1"/>
          </p:nvPr>
        </p:nvSpPr>
        <p:spPr>
          <a:xfrm>
            <a:off x="772510" y="2399708"/>
            <a:ext cx="10809890" cy="3570054"/>
          </a:xfrm>
        </p:spPr>
        <p:txBody>
          <a:bodyPr/>
          <a:lstStyle/>
          <a:p>
            <a:r>
              <a:rPr lang="en-US" dirty="0" err="1"/>
              <a:t>Revisa</a:t>
            </a:r>
            <a:r>
              <a:rPr lang="en-US" dirty="0"/>
              <a:t> </a:t>
            </a:r>
            <a:r>
              <a:rPr lang="en-US" dirty="0" err="1"/>
              <a:t>tus</a:t>
            </a:r>
            <a:r>
              <a:rPr lang="en-US" dirty="0"/>
              <a:t> </a:t>
            </a:r>
            <a:r>
              <a:rPr lang="en-US" dirty="0" err="1"/>
              <a:t>redes</a:t>
            </a:r>
            <a:r>
              <a:rPr lang="en-US" dirty="0"/>
              <a:t> </a:t>
            </a:r>
            <a:r>
              <a:rPr lang="en-US" dirty="0" err="1"/>
              <a:t>actuales</a:t>
            </a:r>
            <a:r>
              <a:rPr lang="en-US" dirty="0"/>
              <a:t> </a:t>
            </a:r>
            <a:r>
              <a:rPr lang="en-US" dirty="0" err="1"/>
              <a:t>según</a:t>
            </a:r>
            <a:r>
              <a:rPr lang="en-US" dirty="0"/>
              <a:t> </a:t>
            </a:r>
            <a:r>
              <a:rPr lang="en-US" dirty="0" err="1"/>
              <a:t>tus</a:t>
            </a:r>
            <a:r>
              <a:rPr lang="en-US" dirty="0"/>
              <a:t> </a:t>
            </a:r>
            <a:r>
              <a:rPr lang="en-US" dirty="0" err="1"/>
              <a:t>necesidades</a:t>
            </a:r>
            <a:r>
              <a:rPr lang="en-US" dirty="0"/>
              <a:t> y </a:t>
            </a:r>
            <a:r>
              <a:rPr lang="en-US" dirty="0" err="1"/>
              <a:t>beneficios</a:t>
            </a:r>
            <a:endParaRPr lang="en-US" dirty="0"/>
          </a:p>
          <a:p>
            <a:r>
              <a:rPr lang="en-US" dirty="0" err="1"/>
              <a:t>Incluye</a:t>
            </a:r>
            <a:r>
              <a:rPr lang="en-US" dirty="0"/>
              <a:t> </a:t>
            </a:r>
            <a:r>
              <a:rPr lang="en-US" dirty="0" err="1"/>
              <a:t>cualquier</a:t>
            </a:r>
            <a:r>
              <a:rPr lang="en-US" dirty="0"/>
              <a:t> red social</a:t>
            </a:r>
          </a:p>
          <a:p>
            <a:r>
              <a:rPr lang="en-US" dirty="0" err="1"/>
              <a:t>Consigue</a:t>
            </a:r>
            <a:r>
              <a:rPr lang="en-US" dirty="0"/>
              <a:t> </a:t>
            </a:r>
            <a:r>
              <a:rPr lang="en-US" dirty="0" err="1"/>
              <a:t>consejo</a:t>
            </a:r>
            <a:r>
              <a:rPr lang="en-US" dirty="0"/>
              <a:t> </a:t>
            </a:r>
            <a:r>
              <a:rPr lang="en-US" dirty="0" err="1"/>
              <a:t>sobre</a:t>
            </a:r>
            <a:r>
              <a:rPr lang="en-US" dirty="0"/>
              <a:t> </a:t>
            </a:r>
            <a:r>
              <a:rPr lang="en-US" dirty="0" err="1"/>
              <a:t>como</a:t>
            </a:r>
            <a:r>
              <a:rPr lang="en-US" dirty="0"/>
              <a:t> </a:t>
            </a:r>
            <a:r>
              <a:rPr lang="en-US" dirty="0" err="1"/>
              <a:t>usar</a:t>
            </a:r>
            <a:r>
              <a:rPr lang="en-US" dirty="0"/>
              <a:t> las </a:t>
            </a:r>
            <a:r>
              <a:rPr lang="en-US" dirty="0" err="1"/>
              <a:t>redes</a:t>
            </a:r>
            <a:endParaRPr lang="en-US" dirty="0"/>
          </a:p>
          <a:p>
            <a:r>
              <a:rPr lang="en-US" dirty="0" err="1"/>
              <a:t>Usa</a:t>
            </a:r>
            <a:r>
              <a:rPr lang="en-US" dirty="0"/>
              <a:t> </a:t>
            </a:r>
            <a:r>
              <a:rPr lang="en-US" dirty="0" err="1"/>
              <a:t>redes</a:t>
            </a:r>
            <a:r>
              <a:rPr lang="en-US" dirty="0"/>
              <a:t> online – </a:t>
            </a:r>
            <a:r>
              <a:rPr lang="en-US" dirty="0" err="1"/>
              <a:t>eficaces</a:t>
            </a:r>
            <a:r>
              <a:rPr lang="en-US" dirty="0"/>
              <a:t>, </a:t>
            </a:r>
            <a:r>
              <a:rPr lang="en-US" dirty="0" err="1"/>
              <a:t>coste</a:t>
            </a:r>
            <a:r>
              <a:rPr lang="en-US" dirty="0"/>
              <a:t> </a:t>
            </a:r>
            <a:r>
              <a:rPr lang="en-US" dirty="0" err="1"/>
              <a:t>mínimo</a:t>
            </a:r>
            <a:endParaRPr lang="en-IE" dirty="0"/>
          </a:p>
          <a:p>
            <a:r>
              <a:rPr lang="en-US" dirty="0" err="1"/>
              <a:t>Siempre</a:t>
            </a:r>
            <a:r>
              <a:rPr lang="en-US" dirty="0"/>
              <a:t> hay que </a:t>
            </a:r>
            <a:r>
              <a:rPr lang="en-US" dirty="0" err="1"/>
              <a:t>estar</a:t>
            </a:r>
            <a:r>
              <a:rPr lang="en-US" dirty="0"/>
              <a:t> </a:t>
            </a:r>
            <a:r>
              <a:rPr lang="en-US" dirty="0" err="1"/>
              <a:t>abierto</a:t>
            </a:r>
            <a:r>
              <a:rPr lang="en-US" dirty="0"/>
              <a:t> a </a:t>
            </a:r>
            <a:r>
              <a:rPr lang="en-US" dirty="0" err="1"/>
              <a:t>nuevas</a:t>
            </a:r>
            <a:r>
              <a:rPr lang="en-US" dirty="0"/>
              <a:t> </a:t>
            </a:r>
            <a:r>
              <a:rPr lang="en-US" dirty="0" err="1"/>
              <a:t>redes</a:t>
            </a:r>
            <a:endParaRPr lang="en-US"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17</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108750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97" y="1103620"/>
            <a:ext cx="10972800" cy="1143000"/>
          </a:xfrm>
        </p:spPr>
        <p:txBody>
          <a:bodyPr/>
          <a:lstStyle/>
          <a:p>
            <a:pPr algn="l"/>
            <a:r>
              <a:rPr lang="en-US" sz="3200" b="1" dirty="0">
                <a:solidFill>
                  <a:srgbClr val="C00000"/>
                </a:solidFill>
              </a:rPr>
              <a:t>¿</a:t>
            </a:r>
            <a:r>
              <a:rPr lang="en-US" sz="3200" b="1" dirty="0" err="1">
                <a:solidFill>
                  <a:srgbClr val="C00000"/>
                </a:solidFill>
              </a:rPr>
              <a:t>Análisis</a:t>
            </a:r>
            <a:r>
              <a:rPr lang="en-US" sz="3200" b="1" dirty="0">
                <a:solidFill>
                  <a:srgbClr val="C00000"/>
                </a:solidFill>
              </a:rPr>
              <a:t> de </a:t>
            </a:r>
            <a:r>
              <a:rPr lang="en-US" sz="3200" b="1" dirty="0" err="1">
                <a:solidFill>
                  <a:srgbClr val="C00000"/>
                </a:solidFill>
              </a:rPr>
              <a:t>Redes</a:t>
            </a:r>
            <a:r>
              <a:rPr lang="en-US" sz="3200" b="1" dirty="0">
                <a:solidFill>
                  <a:srgbClr val="C00000"/>
                </a:solidFill>
              </a:rPr>
              <a:t>?</a:t>
            </a:r>
            <a:endParaRPr lang="en-IE" sz="3200" b="1" dirty="0">
              <a:solidFill>
                <a:srgbClr val="C00000"/>
              </a:solidFill>
            </a:endParaRPr>
          </a:p>
        </p:txBody>
      </p:sp>
      <p:sp>
        <p:nvSpPr>
          <p:cNvPr id="3" name="Content Placeholder 2"/>
          <p:cNvSpPr>
            <a:spLocks noGrp="1"/>
          </p:cNvSpPr>
          <p:nvPr>
            <p:ph idx="1"/>
          </p:nvPr>
        </p:nvSpPr>
        <p:spPr>
          <a:xfrm>
            <a:off x="693681" y="2153447"/>
            <a:ext cx="10998066" cy="3963592"/>
          </a:xfrm>
        </p:spPr>
        <p:txBody>
          <a:bodyPr/>
          <a:lstStyle/>
          <a:p>
            <a:r>
              <a:rPr lang="en-US" sz="2400" dirty="0"/>
              <a:t>¿</a:t>
            </a:r>
            <a:r>
              <a:rPr lang="en-US" sz="2400" dirty="0" err="1"/>
              <a:t>Qué</a:t>
            </a:r>
            <a:r>
              <a:rPr lang="en-US" sz="2400" dirty="0"/>
              <a:t> </a:t>
            </a:r>
            <a:r>
              <a:rPr lang="en-US" sz="2400" dirty="0" err="1"/>
              <a:t>costes</a:t>
            </a:r>
            <a:r>
              <a:rPr lang="en-US" sz="2400" dirty="0"/>
              <a:t> </a:t>
            </a:r>
            <a:r>
              <a:rPr lang="en-US" sz="2400" dirty="0" err="1"/>
              <a:t>tenemos</a:t>
            </a:r>
            <a:r>
              <a:rPr lang="en-US" sz="2400" dirty="0"/>
              <a:t>?</a:t>
            </a:r>
          </a:p>
          <a:p>
            <a:pPr lvl="1"/>
            <a:r>
              <a:rPr lang="en-US" sz="2400" dirty="0"/>
              <a:t> </a:t>
            </a:r>
            <a:r>
              <a:rPr lang="en-US" sz="2400" dirty="0" err="1"/>
              <a:t>Tiempo</a:t>
            </a:r>
            <a:r>
              <a:rPr lang="en-US" sz="2400" dirty="0"/>
              <a:t>: </a:t>
            </a:r>
            <a:r>
              <a:rPr lang="en-US" sz="2400" dirty="0" err="1"/>
              <a:t>participación</a:t>
            </a:r>
            <a:r>
              <a:rPr lang="en-US" sz="2400" dirty="0"/>
              <a:t> </a:t>
            </a:r>
            <a:r>
              <a:rPr lang="en-US" sz="2400" dirty="0" err="1"/>
              <a:t>en</a:t>
            </a:r>
            <a:r>
              <a:rPr lang="en-US" sz="2400" dirty="0"/>
              <a:t> </a:t>
            </a:r>
            <a:r>
              <a:rPr lang="en-US" sz="2400" dirty="0" err="1"/>
              <a:t>reuniones</a:t>
            </a:r>
            <a:r>
              <a:rPr lang="en-US" sz="2400" dirty="0"/>
              <a:t>, </a:t>
            </a:r>
            <a:r>
              <a:rPr lang="en-US" sz="2400" dirty="0" err="1"/>
              <a:t>etc</a:t>
            </a:r>
            <a:endParaRPr lang="en-US" sz="2400" dirty="0"/>
          </a:p>
          <a:p>
            <a:pPr lvl="1"/>
            <a:r>
              <a:rPr lang="en-US" sz="2400" dirty="0"/>
              <a:t> </a:t>
            </a:r>
            <a:r>
              <a:rPr lang="en-US" sz="2400" dirty="0" err="1"/>
              <a:t>Dinero</a:t>
            </a:r>
            <a:r>
              <a:rPr lang="en-US" sz="2400" dirty="0"/>
              <a:t>: </a:t>
            </a:r>
            <a:r>
              <a:rPr lang="en-US" sz="2400" dirty="0" err="1"/>
              <a:t>cuotas</a:t>
            </a:r>
            <a:r>
              <a:rPr lang="en-US" sz="2400" dirty="0"/>
              <a:t> de </a:t>
            </a:r>
            <a:r>
              <a:rPr lang="en-US" sz="2400" dirty="0" err="1"/>
              <a:t>socios</a:t>
            </a:r>
            <a:r>
              <a:rPr lang="en-US" sz="2400" dirty="0"/>
              <a:t>, </a:t>
            </a:r>
            <a:r>
              <a:rPr lang="en-US" sz="2400" dirty="0" err="1"/>
              <a:t>cuotas</a:t>
            </a:r>
            <a:r>
              <a:rPr lang="en-US" sz="2400" dirty="0"/>
              <a:t> de </a:t>
            </a:r>
            <a:r>
              <a:rPr lang="en-US" sz="2400" dirty="0" err="1"/>
              <a:t>formación</a:t>
            </a:r>
            <a:r>
              <a:rPr lang="en-US" sz="2400" dirty="0"/>
              <a:t> ,</a:t>
            </a:r>
            <a:r>
              <a:rPr lang="en-US" sz="2400" dirty="0" err="1"/>
              <a:t>etc</a:t>
            </a:r>
            <a:endParaRPr lang="en-US" sz="2400" dirty="0"/>
          </a:p>
          <a:p>
            <a:endParaRPr lang="en-US" sz="2400" dirty="0"/>
          </a:p>
          <a:p>
            <a:r>
              <a:rPr lang="en-US" sz="2400" dirty="0">
                <a:solidFill>
                  <a:srgbClr val="FF0000"/>
                </a:solidFill>
              </a:rPr>
              <a:t>¿</a:t>
            </a:r>
            <a:r>
              <a:rPr lang="en-US" sz="2400" dirty="0" err="1">
                <a:solidFill>
                  <a:srgbClr val="FF0000"/>
                </a:solidFill>
              </a:rPr>
              <a:t>Cuáles</a:t>
            </a:r>
            <a:r>
              <a:rPr lang="en-US" sz="2400" dirty="0">
                <a:solidFill>
                  <a:srgbClr val="FF0000"/>
                </a:solidFill>
              </a:rPr>
              <a:t> son </a:t>
            </a:r>
            <a:r>
              <a:rPr lang="en-US" sz="2400" dirty="0" err="1">
                <a:solidFill>
                  <a:srgbClr val="FF0000"/>
                </a:solidFill>
              </a:rPr>
              <a:t>los</a:t>
            </a:r>
            <a:r>
              <a:rPr lang="en-US" sz="2400" dirty="0">
                <a:solidFill>
                  <a:srgbClr val="FF0000"/>
                </a:solidFill>
              </a:rPr>
              <a:t> </a:t>
            </a:r>
            <a:r>
              <a:rPr lang="en-US" sz="2400" dirty="0" err="1">
                <a:solidFill>
                  <a:srgbClr val="FF0000"/>
                </a:solidFill>
              </a:rPr>
              <a:t>beneficios</a:t>
            </a:r>
            <a:r>
              <a:rPr lang="en-US" sz="2400" dirty="0">
                <a:solidFill>
                  <a:srgbClr val="FF0000"/>
                </a:solidFill>
              </a:rPr>
              <a:t>?</a:t>
            </a:r>
          </a:p>
          <a:p>
            <a:pPr lvl="1"/>
            <a:r>
              <a:rPr lang="en-US" sz="2400" dirty="0" err="1"/>
              <a:t>Soporte</a:t>
            </a:r>
            <a:r>
              <a:rPr lang="en-US" sz="2400" dirty="0"/>
              <a:t>				           - </a:t>
            </a:r>
            <a:r>
              <a:rPr lang="en-US" sz="2400" dirty="0" err="1"/>
              <a:t>Conocimiento</a:t>
            </a:r>
            <a:endParaRPr lang="en-US" sz="2400" dirty="0"/>
          </a:p>
          <a:p>
            <a:pPr lvl="1"/>
            <a:r>
              <a:rPr lang="en-US" sz="2400" dirty="0" err="1"/>
              <a:t>Acceso</a:t>
            </a:r>
            <a:r>
              <a:rPr lang="en-US" sz="2400" dirty="0"/>
              <a:t> a </a:t>
            </a:r>
            <a:r>
              <a:rPr lang="en-US" sz="2400" dirty="0" err="1"/>
              <a:t>Financiación</a:t>
            </a:r>
            <a:r>
              <a:rPr lang="en-US" sz="2400" dirty="0"/>
              <a:t>/</a:t>
            </a:r>
            <a:r>
              <a:rPr lang="en-US" sz="2400" dirty="0" err="1"/>
              <a:t>Proyectos</a:t>
            </a:r>
            <a:r>
              <a:rPr lang="en-US" sz="2400" dirty="0"/>
              <a:t>	- </a:t>
            </a:r>
            <a:r>
              <a:rPr lang="en-US" sz="2400" dirty="0" err="1"/>
              <a:t>Legitimidad</a:t>
            </a:r>
            <a:endParaRPr lang="en-US" sz="2400" dirty="0"/>
          </a:p>
          <a:p>
            <a:pPr lvl="1"/>
            <a:r>
              <a:rPr lang="en-US" sz="2400" dirty="0" err="1"/>
              <a:t>Situación</a:t>
            </a:r>
            <a:r>
              <a:rPr lang="en-US" sz="2400" dirty="0"/>
              <a:t> </a:t>
            </a:r>
            <a:r>
              <a:rPr lang="en-US" sz="2400" dirty="0" err="1"/>
              <a:t>Profesional</a:t>
            </a:r>
            <a:endParaRPr lang="en-IE" sz="2400"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18</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298493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65" y="1135152"/>
            <a:ext cx="10972800" cy="1143000"/>
          </a:xfrm>
        </p:spPr>
        <p:txBody>
          <a:bodyPr/>
          <a:lstStyle/>
          <a:p>
            <a:pPr algn="l"/>
            <a:r>
              <a:rPr lang="en-US" sz="3200" b="1" dirty="0">
                <a:solidFill>
                  <a:srgbClr val="C00000"/>
                </a:solidFill>
              </a:rPr>
              <a:t>¿</a:t>
            </a:r>
            <a:r>
              <a:rPr lang="en-US" sz="3200" b="1" dirty="0" err="1">
                <a:solidFill>
                  <a:srgbClr val="C00000"/>
                </a:solidFill>
              </a:rPr>
              <a:t>Análisis</a:t>
            </a:r>
            <a:r>
              <a:rPr lang="en-US" sz="3200" b="1" dirty="0">
                <a:solidFill>
                  <a:srgbClr val="C00000"/>
                </a:solidFill>
              </a:rPr>
              <a:t> de </a:t>
            </a:r>
            <a:r>
              <a:rPr lang="en-US" sz="3200" b="1" dirty="0" err="1">
                <a:solidFill>
                  <a:srgbClr val="C00000"/>
                </a:solidFill>
              </a:rPr>
              <a:t>Redes</a:t>
            </a:r>
            <a:r>
              <a:rPr lang="en-US" sz="3200" b="1" dirty="0">
                <a:solidFill>
                  <a:srgbClr val="C00000"/>
                </a:solidFill>
              </a:rPr>
              <a:t>?</a:t>
            </a:r>
            <a:endParaRPr lang="en-IE" sz="3200" b="1" dirty="0">
              <a:solidFill>
                <a:srgbClr val="C00000"/>
              </a:solidFill>
            </a:endParaRPr>
          </a:p>
        </p:txBody>
      </p:sp>
      <p:sp>
        <p:nvSpPr>
          <p:cNvPr id="3" name="Content Placeholder 2"/>
          <p:cNvSpPr>
            <a:spLocks noGrp="1"/>
          </p:cNvSpPr>
          <p:nvPr>
            <p:ph idx="1"/>
          </p:nvPr>
        </p:nvSpPr>
        <p:spPr>
          <a:xfrm>
            <a:off x="677917" y="2388743"/>
            <a:ext cx="10972722" cy="3807135"/>
          </a:xfrm>
        </p:spPr>
        <p:txBody>
          <a:bodyPr/>
          <a:lstStyle/>
          <a:p>
            <a:pPr>
              <a:buNone/>
            </a:pPr>
            <a:r>
              <a:rPr lang="en-US" dirty="0"/>
              <a:t>Hay que </a:t>
            </a:r>
            <a:r>
              <a:rPr lang="en-US" dirty="0" err="1"/>
              <a:t>evaluar</a:t>
            </a:r>
            <a:r>
              <a:rPr lang="en-US" dirty="0"/>
              <a:t> las </a:t>
            </a:r>
            <a:r>
              <a:rPr lang="en-US" dirty="0" err="1"/>
              <a:t>redes</a:t>
            </a:r>
            <a:r>
              <a:rPr lang="en-US" dirty="0"/>
              <a:t> </a:t>
            </a:r>
            <a:r>
              <a:rPr lang="en-US" dirty="0" err="1"/>
              <a:t>en</a:t>
            </a:r>
            <a:r>
              <a:rPr lang="en-US" dirty="0"/>
              <a:t> </a:t>
            </a:r>
            <a:r>
              <a:rPr lang="en-US" dirty="0" err="1"/>
              <a:t>función</a:t>
            </a:r>
            <a:r>
              <a:rPr lang="en-US" dirty="0"/>
              <a:t> de</a:t>
            </a:r>
          </a:p>
          <a:p>
            <a:pPr lvl="1"/>
            <a:r>
              <a:rPr lang="en-US" dirty="0" err="1">
                <a:solidFill>
                  <a:srgbClr val="FF0000"/>
                </a:solidFill>
              </a:rPr>
              <a:t>Carga</a:t>
            </a:r>
            <a:r>
              <a:rPr lang="en-US" dirty="0">
                <a:solidFill>
                  <a:srgbClr val="FF0000"/>
                </a:solidFill>
              </a:rPr>
              <a:t> de </a:t>
            </a:r>
            <a:r>
              <a:rPr lang="en-US" dirty="0" err="1">
                <a:solidFill>
                  <a:srgbClr val="FF0000"/>
                </a:solidFill>
              </a:rPr>
              <a:t>Trabajo</a:t>
            </a:r>
            <a:r>
              <a:rPr lang="en-US" dirty="0">
                <a:solidFill>
                  <a:srgbClr val="FF0000"/>
                </a:solidFill>
              </a:rPr>
              <a:t>:</a:t>
            </a:r>
            <a:r>
              <a:rPr lang="en-US" dirty="0"/>
              <a:t> ¿Nos </a:t>
            </a:r>
            <a:r>
              <a:rPr lang="en-US" dirty="0" err="1"/>
              <a:t>crea</a:t>
            </a:r>
            <a:r>
              <a:rPr lang="en-US" dirty="0"/>
              <a:t> la red </a:t>
            </a:r>
            <a:r>
              <a:rPr lang="en-US" dirty="0" err="1"/>
              <a:t>más</a:t>
            </a:r>
            <a:r>
              <a:rPr lang="en-US" dirty="0"/>
              <a:t> </a:t>
            </a:r>
            <a:r>
              <a:rPr lang="en-US" dirty="0" err="1"/>
              <a:t>trabajo</a:t>
            </a:r>
            <a:r>
              <a:rPr lang="en-US" dirty="0"/>
              <a:t> </a:t>
            </a:r>
            <a:r>
              <a:rPr lang="en-US" dirty="0" err="1"/>
              <a:t>en</a:t>
            </a:r>
            <a:r>
              <a:rPr lang="en-US" dirty="0"/>
              <a:t> </a:t>
            </a:r>
            <a:r>
              <a:rPr lang="en-US" dirty="0" err="1"/>
              <a:t>vez</a:t>
            </a:r>
            <a:r>
              <a:rPr lang="en-US" dirty="0"/>
              <a:t> de </a:t>
            </a:r>
            <a:r>
              <a:rPr lang="en-US" dirty="0" err="1"/>
              <a:t>reducirlo</a:t>
            </a:r>
            <a:r>
              <a:rPr lang="en-US" dirty="0"/>
              <a:t>?</a:t>
            </a:r>
          </a:p>
          <a:p>
            <a:pPr lvl="1"/>
            <a:r>
              <a:rPr lang="en-US" dirty="0" err="1">
                <a:solidFill>
                  <a:srgbClr val="FF0000"/>
                </a:solidFill>
              </a:rPr>
              <a:t>Representación</a:t>
            </a:r>
            <a:r>
              <a:rPr lang="en-US" dirty="0">
                <a:solidFill>
                  <a:srgbClr val="FF0000"/>
                </a:solidFill>
              </a:rPr>
              <a:t>:</a:t>
            </a:r>
            <a:r>
              <a:rPr lang="en-US" dirty="0"/>
              <a:t> ¿Nos </a:t>
            </a:r>
            <a:r>
              <a:rPr lang="en-US" dirty="0" err="1"/>
              <a:t>representa</a:t>
            </a:r>
            <a:r>
              <a:rPr lang="en-US" dirty="0"/>
              <a:t> </a:t>
            </a:r>
            <a:r>
              <a:rPr lang="en-US" dirty="0" err="1"/>
              <a:t>esta</a:t>
            </a:r>
            <a:r>
              <a:rPr lang="en-US" dirty="0"/>
              <a:t> red?</a:t>
            </a:r>
          </a:p>
          <a:p>
            <a:pPr lvl="1"/>
            <a:r>
              <a:rPr lang="en-US" dirty="0" err="1">
                <a:solidFill>
                  <a:srgbClr val="FF0000"/>
                </a:solidFill>
              </a:rPr>
              <a:t>Participación</a:t>
            </a:r>
            <a:r>
              <a:rPr lang="en-US" dirty="0">
                <a:solidFill>
                  <a:srgbClr val="FF0000"/>
                </a:solidFill>
              </a:rPr>
              <a:t>:</a:t>
            </a:r>
            <a:r>
              <a:rPr lang="en-US" dirty="0"/>
              <a:t> ¿Se </a:t>
            </a:r>
            <a:r>
              <a:rPr lang="en-US" dirty="0" err="1"/>
              <a:t>requiere</a:t>
            </a:r>
            <a:r>
              <a:rPr lang="en-US" dirty="0"/>
              <a:t> </a:t>
            </a:r>
            <a:r>
              <a:rPr lang="en-US" dirty="0" err="1"/>
              <a:t>nuestra</a:t>
            </a:r>
            <a:r>
              <a:rPr lang="en-US" dirty="0"/>
              <a:t> </a:t>
            </a:r>
            <a:r>
              <a:rPr lang="en-US" dirty="0" err="1"/>
              <a:t>participación</a:t>
            </a:r>
            <a:r>
              <a:rPr lang="en-US" dirty="0"/>
              <a:t> </a:t>
            </a:r>
            <a:r>
              <a:rPr lang="en-US" dirty="0" err="1"/>
              <a:t>en</a:t>
            </a:r>
            <a:r>
              <a:rPr lang="en-US" dirty="0"/>
              <a:t> la red al </a:t>
            </a:r>
            <a:r>
              <a:rPr lang="en-US" dirty="0" err="1"/>
              <a:t>nivel</a:t>
            </a:r>
            <a:r>
              <a:rPr lang="en-US" dirty="0"/>
              <a:t> </a:t>
            </a:r>
            <a:r>
              <a:rPr lang="en-US" dirty="0" err="1"/>
              <a:t>adecuado</a:t>
            </a:r>
            <a:r>
              <a:rPr lang="en-US" dirty="0"/>
              <a:t>?</a:t>
            </a:r>
          </a:p>
          <a:p>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19</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301384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984170"/>
            <a:ext cx="10702834" cy="1332413"/>
          </a:xfrm>
        </p:spPr>
        <p:txBody>
          <a:bodyPr/>
          <a:lstStyle/>
          <a:p>
            <a:pPr marL="0" indent="0">
              <a:lnSpc>
                <a:spcPct val="150000"/>
              </a:lnSpc>
              <a:buNone/>
            </a:pPr>
            <a:r>
              <a:rPr lang="en-IE" b="1" dirty="0"/>
              <a:t>					</a:t>
            </a:r>
          </a:p>
          <a:p>
            <a:pPr marL="0" indent="0">
              <a:lnSpc>
                <a:spcPct val="150000"/>
              </a:lnSpc>
              <a:buNone/>
            </a:pPr>
            <a:r>
              <a:rPr lang="en-IE" b="1" dirty="0"/>
              <a:t>	</a:t>
            </a:r>
          </a:p>
        </p:txBody>
      </p:sp>
      <p:graphicFrame>
        <p:nvGraphicFramePr>
          <p:cNvPr id="5" name="Table 4"/>
          <p:cNvGraphicFramePr>
            <a:graphicFrameLocks noGrp="1"/>
          </p:cNvGraphicFramePr>
          <p:nvPr>
            <p:extLst>
              <p:ext uri="{D42A27DB-BD31-4B8C-83A1-F6EECF244321}">
                <p14:modId xmlns:p14="http://schemas.microsoft.com/office/powerpoint/2010/main" val="861584427"/>
              </p:ext>
            </p:extLst>
          </p:nvPr>
        </p:nvGraphicFramePr>
        <p:xfrm>
          <a:off x="146304" y="2356207"/>
          <a:ext cx="11544126" cy="3379121"/>
        </p:xfrm>
        <a:graphic>
          <a:graphicData uri="http://schemas.openxmlformats.org/drawingml/2006/table">
            <a:tbl>
              <a:tblPr firstRow="1" bandRow="1">
                <a:tableStyleId>{5C22544A-7EE6-4342-B048-85BDC9FD1C3A}</a:tableStyleId>
              </a:tblPr>
              <a:tblGrid>
                <a:gridCol w="5505438">
                  <a:extLst>
                    <a:ext uri="{9D8B030D-6E8A-4147-A177-3AD203B41FA5}">
                      <a16:colId xmlns:a16="http://schemas.microsoft.com/office/drawing/2014/main" val="2387490912"/>
                    </a:ext>
                  </a:extLst>
                </a:gridCol>
                <a:gridCol w="6038688">
                  <a:extLst>
                    <a:ext uri="{9D8B030D-6E8A-4147-A177-3AD203B41FA5}">
                      <a16:colId xmlns:a16="http://schemas.microsoft.com/office/drawing/2014/main" val="3462008685"/>
                    </a:ext>
                  </a:extLst>
                </a:gridCol>
              </a:tblGrid>
              <a:tr h="7440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1" dirty="0">
                          <a:solidFill>
                            <a:schemeClr val="tx1"/>
                          </a:solidFill>
                        </a:rPr>
                        <a:t>¿</a:t>
                      </a:r>
                      <a:r>
                        <a:rPr lang="en-IE" sz="2400" b="1" dirty="0" err="1">
                          <a:solidFill>
                            <a:schemeClr val="tx1"/>
                          </a:solidFill>
                        </a:rPr>
                        <a:t>Cuántas</a:t>
                      </a:r>
                      <a:r>
                        <a:rPr lang="en-IE" sz="2400" b="1" dirty="0">
                          <a:solidFill>
                            <a:schemeClr val="tx1"/>
                          </a:solidFill>
                        </a:rPr>
                        <a:t> </a:t>
                      </a:r>
                      <a:r>
                        <a:rPr lang="en-IE" sz="2400" b="1" dirty="0" err="1">
                          <a:solidFill>
                            <a:schemeClr val="tx1"/>
                          </a:solidFill>
                        </a:rPr>
                        <a:t>diapositivas</a:t>
                      </a:r>
                      <a:r>
                        <a:rPr lang="en-IE" sz="2400" b="1" dirty="0">
                          <a:solidFill>
                            <a:schemeClr val="tx1"/>
                          </a:solidFill>
                        </a:rPr>
                        <a:t> hay?</a:t>
                      </a:r>
                      <a:endParaRPr lang="en-IE" sz="2400" dirty="0">
                        <a:solidFill>
                          <a:schemeClr val="tx1"/>
                        </a:solidFill>
                      </a:endParaRP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1" dirty="0">
                          <a:solidFill>
                            <a:schemeClr val="tx1"/>
                          </a:solidFill>
                        </a:rPr>
                        <a:t>24</a:t>
                      </a:r>
                      <a:r>
                        <a:rPr lang="en-IE" sz="2400" b="1" dirty="0">
                          <a:solidFill>
                            <a:srgbClr val="336600"/>
                          </a:solidFill>
                        </a:rPr>
                        <a:t> </a:t>
                      </a:r>
                      <a:r>
                        <a:rPr lang="en-IE" sz="2400" b="1" dirty="0" err="1">
                          <a:solidFill>
                            <a:schemeClr val="tx1"/>
                          </a:solidFill>
                        </a:rPr>
                        <a:t>diapositivas</a:t>
                      </a:r>
                      <a:endParaRPr lang="en-IE" sz="2400" b="1" dirty="0">
                        <a:solidFill>
                          <a:schemeClr val="tx1"/>
                        </a:solidFill>
                      </a:endParaRPr>
                    </a:p>
                  </a:txBody>
                  <a:tcPr>
                    <a:solidFill>
                      <a:schemeClr val="bg1">
                        <a:lumMod val="75000"/>
                      </a:schemeClr>
                    </a:solidFill>
                  </a:tcPr>
                </a:tc>
                <a:extLst>
                  <a:ext uri="{0D108BD9-81ED-4DB2-BD59-A6C34878D82A}">
                    <a16:rowId xmlns:a16="http://schemas.microsoft.com/office/drawing/2014/main" val="611053301"/>
                  </a:ext>
                </a:extLst>
              </a:tr>
              <a:tr h="1264493">
                <a:tc>
                  <a:txBody>
                    <a:bodyPr/>
                    <a:lstStyle/>
                    <a:p>
                      <a:pPr algn="ctr"/>
                      <a:r>
                        <a:rPr lang="en-IE" sz="2400" b="1" dirty="0">
                          <a:solidFill>
                            <a:schemeClr val="tx1"/>
                          </a:solidFill>
                        </a:rPr>
                        <a:t>¿</a:t>
                      </a:r>
                      <a:r>
                        <a:rPr lang="en-IE" sz="2400" b="1" dirty="0" err="1">
                          <a:solidFill>
                            <a:schemeClr val="tx1"/>
                          </a:solidFill>
                        </a:rPr>
                        <a:t>Cuánto</a:t>
                      </a:r>
                      <a:r>
                        <a:rPr lang="en-IE" sz="2400" b="1" dirty="0">
                          <a:solidFill>
                            <a:schemeClr val="tx1"/>
                          </a:solidFill>
                        </a:rPr>
                        <a:t> </a:t>
                      </a:r>
                      <a:r>
                        <a:rPr lang="en-IE" sz="2400" b="1" dirty="0" err="1">
                          <a:solidFill>
                            <a:schemeClr val="tx1"/>
                          </a:solidFill>
                        </a:rPr>
                        <a:t>tiempo</a:t>
                      </a:r>
                      <a:r>
                        <a:rPr lang="en-IE" sz="2400" b="1" dirty="0">
                          <a:solidFill>
                            <a:schemeClr val="tx1"/>
                          </a:solidFill>
                        </a:rPr>
                        <a:t> </a:t>
                      </a:r>
                      <a:r>
                        <a:rPr lang="en-IE" sz="2400" b="1" dirty="0" err="1">
                          <a:solidFill>
                            <a:schemeClr val="tx1"/>
                          </a:solidFill>
                        </a:rPr>
                        <a:t>debo</a:t>
                      </a:r>
                      <a:r>
                        <a:rPr lang="en-IE" sz="2400" b="1" dirty="0">
                          <a:solidFill>
                            <a:schemeClr val="tx1"/>
                          </a:solidFill>
                        </a:rPr>
                        <a:t> </a:t>
                      </a:r>
                      <a:r>
                        <a:rPr lang="en-IE" sz="2400" b="1" dirty="0" err="1">
                          <a:solidFill>
                            <a:schemeClr val="tx1"/>
                          </a:solidFill>
                        </a:rPr>
                        <a:t>estar</a:t>
                      </a:r>
                      <a:r>
                        <a:rPr lang="en-IE" sz="2400" b="1" dirty="0">
                          <a:solidFill>
                            <a:schemeClr val="tx1"/>
                          </a:solidFill>
                        </a:rPr>
                        <a:t> </a:t>
                      </a:r>
                      <a:r>
                        <a:rPr lang="en-IE" sz="2400" b="1" dirty="0" err="1">
                          <a:solidFill>
                            <a:schemeClr val="tx1"/>
                          </a:solidFill>
                        </a:rPr>
                        <a:t>leyendo</a:t>
                      </a:r>
                      <a:r>
                        <a:rPr lang="en-IE" sz="2400" b="1" dirty="0">
                          <a:solidFill>
                            <a:schemeClr val="tx1"/>
                          </a:solidFill>
                        </a:rPr>
                        <a:t> y </a:t>
                      </a:r>
                      <a:r>
                        <a:rPr lang="en-IE" sz="2400" b="1" dirty="0" err="1">
                          <a:solidFill>
                            <a:schemeClr val="tx1"/>
                          </a:solidFill>
                        </a:rPr>
                        <a:t>escuchando</a:t>
                      </a:r>
                      <a:r>
                        <a:rPr lang="en-IE" sz="2400" b="1" dirty="0">
                          <a:solidFill>
                            <a:schemeClr val="tx1"/>
                          </a:solidFill>
                        </a:rPr>
                        <a:t>?</a:t>
                      </a:r>
                      <a:endParaRPr lang="en-IE" sz="2400" dirty="0">
                        <a:solidFill>
                          <a:schemeClr val="tx1"/>
                        </a:solidFill>
                      </a:endParaRPr>
                    </a:p>
                  </a:txBody>
                  <a:tcPr>
                    <a:solidFill>
                      <a:schemeClr val="bg1">
                        <a:lumMod val="7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s-ES" sz="2400" b="1" kern="1200" dirty="0">
                          <a:solidFill>
                            <a:schemeClr val="tx1"/>
                          </a:solidFill>
                          <a:latin typeface="+mn-lt"/>
                          <a:ea typeface="+mn-ea"/>
                          <a:cs typeface="+mn-cs"/>
                        </a:rPr>
                        <a:t>15 minutos (sin incluir los enlaces que se encuentran en las diapositivas)</a:t>
                      </a:r>
                      <a:endParaRPr lang="en-IE" sz="2400" b="1" dirty="0"/>
                    </a:p>
                  </a:txBody>
                  <a:tcPr>
                    <a:solidFill>
                      <a:schemeClr val="bg1">
                        <a:lumMod val="75000"/>
                      </a:schemeClr>
                    </a:solidFill>
                  </a:tcPr>
                </a:tc>
                <a:extLst>
                  <a:ext uri="{0D108BD9-81ED-4DB2-BD59-A6C34878D82A}">
                    <a16:rowId xmlns:a16="http://schemas.microsoft.com/office/drawing/2014/main" val="3479317360"/>
                  </a:ext>
                </a:extLst>
              </a:tr>
              <a:tr h="1370592">
                <a:tc>
                  <a:txBody>
                    <a:bodyPr/>
                    <a:lstStyle/>
                    <a:p>
                      <a:pPr algn="ctr"/>
                      <a:r>
                        <a:rPr lang="en-IE" sz="2400" b="1" dirty="0">
                          <a:solidFill>
                            <a:schemeClr val="tx1"/>
                          </a:solidFill>
                        </a:rPr>
                        <a:t>¿</a:t>
                      </a:r>
                      <a:r>
                        <a:rPr lang="en-IE" sz="2400" b="1" dirty="0" err="1">
                          <a:solidFill>
                            <a:schemeClr val="tx1"/>
                          </a:solidFill>
                        </a:rPr>
                        <a:t>Qué</a:t>
                      </a:r>
                      <a:r>
                        <a:rPr lang="en-IE" sz="2400" b="1" dirty="0">
                          <a:solidFill>
                            <a:schemeClr val="tx1"/>
                          </a:solidFill>
                        </a:rPr>
                        <a:t> </a:t>
                      </a:r>
                      <a:r>
                        <a:rPr lang="en-IE" sz="2400" b="1" dirty="0" err="1">
                          <a:solidFill>
                            <a:schemeClr val="tx1"/>
                          </a:solidFill>
                        </a:rPr>
                        <a:t>puedo</a:t>
                      </a:r>
                      <a:r>
                        <a:rPr lang="en-IE" sz="2400" b="1" dirty="0">
                          <a:solidFill>
                            <a:schemeClr val="tx1"/>
                          </a:solidFill>
                        </a:rPr>
                        <a:t> </a:t>
                      </a:r>
                      <a:r>
                        <a:rPr lang="en-IE" sz="2400" b="1" dirty="0" err="1">
                          <a:solidFill>
                            <a:schemeClr val="tx1"/>
                          </a:solidFill>
                        </a:rPr>
                        <a:t>conseguir</a:t>
                      </a:r>
                      <a:r>
                        <a:rPr lang="en-IE" sz="2400" b="1" dirty="0">
                          <a:solidFill>
                            <a:schemeClr val="tx1"/>
                          </a:solidFill>
                        </a:rPr>
                        <a:t>? </a:t>
                      </a:r>
                      <a:endParaRPr lang="en-IE" sz="2400" dirty="0">
                        <a:solidFill>
                          <a:schemeClr val="tx1"/>
                        </a:solidFill>
                      </a:endParaRPr>
                    </a:p>
                  </a:txBody>
                  <a:tcPr>
                    <a:solidFill>
                      <a:schemeClr val="bg1">
                        <a:lumMod val="75000"/>
                      </a:schemeClr>
                    </a:solidFill>
                  </a:tcPr>
                </a:tc>
                <a:tc>
                  <a:txBody>
                    <a:bodyPr/>
                    <a:lstStyle/>
                    <a:p>
                      <a:r>
                        <a:rPr lang="es-ES" sz="2400" b="1" dirty="0">
                          <a:solidFill>
                            <a:schemeClr val="tx1"/>
                          </a:solidFill>
                        </a:rPr>
                        <a:t>Puedes ver los objetivos y los conocimientos que se esperan conseguir en las siguientes diapositivas</a:t>
                      </a:r>
                      <a:endParaRPr lang="en-IE" sz="2400" dirty="0">
                        <a:solidFill>
                          <a:schemeClr val="tx1"/>
                        </a:solidFill>
                      </a:endParaRPr>
                    </a:p>
                  </a:txBody>
                  <a:tcPr>
                    <a:solidFill>
                      <a:schemeClr val="bg1">
                        <a:lumMod val="75000"/>
                      </a:schemeClr>
                    </a:solidFill>
                  </a:tcPr>
                </a:tc>
                <a:extLst>
                  <a:ext uri="{0D108BD9-81ED-4DB2-BD59-A6C34878D82A}">
                    <a16:rowId xmlns:a16="http://schemas.microsoft.com/office/drawing/2014/main" val="3879988587"/>
                  </a:ext>
                </a:extLst>
              </a:tr>
            </a:tbl>
          </a:graphicData>
        </a:graphic>
      </p:graphicFrame>
      <p:sp>
        <p:nvSpPr>
          <p:cNvPr id="8" name="Slide Number Placeholder 7"/>
          <p:cNvSpPr>
            <a:spLocks noGrp="1"/>
          </p:cNvSpPr>
          <p:nvPr>
            <p:ph type="sldNum" sz="quarter" idx="12"/>
          </p:nvPr>
        </p:nvSpPr>
        <p:spPr/>
        <p:txBody>
          <a:bodyPr/>
          <a:lstStyle/>
          <a:p>
            <a:fld id="{A7AD32EF-B744-4512-A6AB-C39B4880BDB1}" type="slidenum">
              <a:rPr lang="es-ES" altLang="es-ES" smtClean="0"/>
              <a:pPr/>
              <a:t>2</a:t>
            </a:fld>
            <a:endParaRPr lang="es-ES" altLang="es-ES"/>
          </a:p>
        </p:txBody>
      </p:sp>
      <p:sp>
        <p:nvSpPr>
          <p:cNvPr id="7" name="6 - Ορθογώνιο"/>
          <p:cNvSpPr/>
          <p:nvPr/>
        </p:nvSpPr>
        <p:spPr>
          <a:xfrm>
            <a:off x="766159" y="1561838"/>
            <a:ext cx="3967887" cy="584775"/>
          </a:xfrm>
          <a:prstGeom prst="rect">
            <a:avLst/>
          </a:prstGeom>
        </p:spPr>
        <p:txBody>
          <a:bodyPr wrap="square">
            <a:spAutoFit/>
          </a:bodyPr>
          <a:lstStyle/>
          <a:p>
            <a:r>
              <a:rPr lang="en-IE" altLang="es-ES" sz="3200" b="1" dirty="0" err="1">
                <a:solidFill>
                  <a:srgbClr val="990000"/>
                </a:solidFill>
              </a:rPr>
              <a:t>Visión</a:t>
            </a:r>
            <a:r>
              <a:rPr lang="en-IE" altLang="es-ES" sz="3200" b="1" dirty="0">
                <a:solidFill>
                  <a:srgbClr val="990000"/>
                </a:solidFill>
              </a:rPr>
              <a:t> general</a:t>
            </a:r>
            <a:endParaRPr lang="el-GR" altLang="es-ES" sz="3200" dirty="0">
              <a:solidFill>
                <a:srgbClr val="990000"/>
              </a:solidFill>
            </a:endParaRPr>
          </a:p>
        </p:txBody>
      </p:sp>
      <p:sp>
        <p:nvSpPr>
          <p:cNvPr id="10" name="Title 1"/>
          <p:cNvSpPr>
            <a:spLocks noGrp="1"/>
          </p:cNvSpPr>
          <p:nvPr>
            <p:ph type="title"/>
          </p:nvPr>
        </p:nvSpPr>
        <p:spPr>
          <a:xfrm>
            <a:off x="1041779" y="0"/>
            <a:ext cx="10972800" cy="1143000"/>
          </a:xfrm>
        </p:spPr>
        <p:txBody>
          <a:bodyPr/>
          <a:lstStyle/>
          <a:p>
            <a:pPr algn="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lang="en-IE" sz="3200" b="1" dirty="0">
              <a:solidFill>
                <a:srgbClr val="0B0AFD"/>
              </a:solidFill>
            </a:endParaRPr>
          </a:p>
        </p:txBody>
      </p:sp>
    </p:spTree>
    <p:custDataLst>
      <p:tags r:id="rId1"/>
    </p:custDataLst>
    <p:extLst>
      <p:ext uri="{BB962C8B-B14F-4D97-AF65-F5344CB8AC3E}">
        <p14:creationId xmlns:p14="http://schemas.microsoft.com/office/powerpoint/2010/main" val="1260105804"/>
      </p:ext>
    </p:extLst>
  </p:cSld>
  <p:clrMapOvr>
    <a:masterClrMapping/>
  </p:clrMapOvr>
  <mc:AlternateContent xmlns:mc="http://schemas.openxmlformats.org/markup-compatibility/2006" xmlns:p14="http://schemas.microsoft.com/office/powerpoint/2010/main">
    <mc:Choice Requires="p14">
      <p:transition spd="med" p14:dur="700" advTm="62673">
        <p:fade/>
      </p:transition>
    </mc:Choice>
    <mc:Fallback xmlns="">
      <p:transition spd="med" advTm="6267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37" y="961726"/>
            <a:ext cx="10972800" cy="1143000"/>
          </a:xfrm>
        </p:spPr>
        <p:txBody>
          <a:bodyPr/>
          <a:lstStyle/>
          <a:p>
            <a:pPr algn="l"/>
            <a:r>
              <a:rPr lang="en-US" sz="3200" b="1" dirty="0">
                <a:solidFill>
                  <a:srgbClr val="C00000"/>
                </a:solidFill>
              </a:rPr>
              <a:t>¿</a:t>
            </a:r>
            <a:r>
              <a:rPr lang="en-US" sz="3200" b="1" dirty="0" err="1">
                <a:solidFill>
                  <a:srgbClr val="C00000"/>
                </a:solidFill>
              </a:rPr>
              <a:t>Análisis</a:t>
            </a:r>
            <a:r>
              <a:rPr lang="en-US" sz="3200" b="1" dirty="0">
                <a:solidFill>
                  <a:srgbClr val="C00000"/>
                </a:solidFill>
              </a:rPr>
              <a:t> de </a:t>
            </a:r>
            <a:r>
              <a:rPr lang="en-US" sz="3200" b="1" dirty="0" err="1">
                <a:solidFill>
                  <a:srgbClr val="C00000"/>
                </a:solidFill>
              </a:rPr>
              <a:t>Redes</a:t>
            </a:r>
            <a:r>
              <a:rPr lang="en-US" sz="3200" b="1" dirty="0">
                <a:solidFill>
                  <a:srgbClr val="C00000"/>
                </a:solidFill>
              </a:rPr>
              <a:t>?</a:t>
            </a:r>
            <a:endParaRPr lang="en-IE" sz="3200" b="1" dirty="0">
              <a:solidFill>
                <a:srgbClr val="C00000"/>
              </a:solidFill>
            </a:endParaRPr>
          </a:p>
        </p:txBody>
      </p:sp>
      <p:sp>
        <p:nvSpPr>
          <p:cNvPr id="3" name="Content Placeholder 2"/>
          <p:cNvSpPr>
            <a:spLocks noGrp="1"/>
          </p:cNvSpPr>
          <p:nvPr>
            <p:ph idx="1"/>
          </p:nvPr>
        </p:nvSpPr>
        <p:spPr>
          <a:xfrm>
            <a:off x="677917" y="1836704"/>
            <a:ext cx="10468304" cy="4611775"/>
          </a:xfrm>
        </p:spPr>
        <p:txBody>
          <a:bodyPr/>
          <a:lstStyle/>
          <a:p>
            <a:pPr marL="457200" indent="-457200">
              <a:buFont typeface="+mj-lt"/>
              <a:buAutoNum type="arabicPeriod"/>
            </a:pPr>
            <a:r>
              <a:rPr lang="en-US" sz="2400" dirty="0"/>
              <a:t>¿</a:t>
            </a:r>
            <a:r>
              <a:rPr lang="en-US" sz="2400" dirty="0" err="1"/>
              <a:t>Asisto</a:t>
            </a:r>
            <a:r>
              <a:rPr lang="en-US" sz="2400" dirty="0"/>
              <a:t> </a:t>
            </a:r>
            <a:r>
              <a:rPr lang="en-US" sz="2400" dirty="0" err="1"/>
              <a:t>regularmente</a:t>
            </a:r>
            <a:r>
              <a:rPr lang="en-US" sz="2400" dirty="0"/>
              <a:t> a las </a:t>
            </a:r>
            <a:r>
              <a:rPr lang="en-US" sz="2400" dirty="0" err="1"/>
              <a:t>reuniones</a:t>
            </a:r>
            <a:r>
              <a:rPr lang="en-US" sz="2400" dirty="0"/>
              <a:t>?</a:t>
            </a:r>
          </a:p>
          <a:p>
            <a:pPr marL="0" indent="0">
              <a:buNone/>
            </a:pPr>
            <a:endParaRPr lang="en-US" sz="2400" dirty="0"/>
          </a:p>
          <a:p>
            <a:pPr marL="457200" indent="-457200">
              <a:buFont typeface="+mj-lt"/>
              <a:buAutoNum type="arabicPeriod" startAt="2"/>
            </a:pPr>
            <a:r>
              <a:rPr lang="en-US" sz="2400" dirty="0"/>
              <a:t>¿Me </a:t>
            </a:r>
            <a:r>
              <a:rPr lang="en-US" sz="2400" dirty="0" err="1"/>
              <a:t>mantengo</a:t>
            </a:r>
            <a:r>
              <a:rPr lang="en-US" sz="2400" dirty="0"/>
              <a:t> </a:t>
            </a:r>
            <a:r>
              <a:rPr lang="en-US" sz="2400" dirty="0" err="1"/>
              <a:t>informado</a:t>
            </a:r>
            <a:r>
              <a:rPr lang="en-US" sz="2400" dirty="0"/>
              <a:t> </a:t>
            </a:r>
            <a:r>
              <a:rPr lang="en-US" sz="2400" dirty="0" err="1"/>
              <a:t>mediante</a:t>
            </a:r>
            <a:r>
              <a:rPr lang="en-US" sz="2400" dirty="0"/>
              <a:t> </a:t>
            </a:r>
            <a:r>
              <a:rPr lang="en-US" sz="2400" dirty="0" err="1"/>
              <a:t>notas</a:t>
            </a:r>
            <a:r>
              <a:rPr lang="en-US" sz="2400" dirty="0"/>
              <a:t> de </a:t>
            </a:r>
            <a:r>
              <a:rPr lang="en-US" sz="2400" dirty="0" err="1"/>
              <a:t>prensa</a:t>
            </a:r>
            <a:r>
              <a:rPr lang="en-US" sz="2400" dirty="0"/>
              <a:t> o </a:t>
            </a:r>
            <a:r>
              <a:rPr lang="en-US" sz="2400" dirty="0" err="1"/>
              <a:t>noticias</a:t>
            </a:r>
            <a:r>
              <a:rPr lang="en-US" sz="2400" dirty="0"/>
              <a:t>?</a:t>
            </a:r>
          </a:p>
          <a:p>
            <a:pPr marL="0" indent="0">
              <a:buNone/>
            </a:pPr>
            <a:endParaRPr lang="en-US" sz="2400" dirty="0"/>
          </a:p>
          <a:p>
            <a:pPr marL="457200" indent="-457200">
              <a:buFont typeface="+mj-lt"/>
              <a:buAutoNum type="arabicPeriod" startAt="3"/>
            </a:pPr>
            <a:r>
              <a:rPr lang="en-US" sz="2400" dirty="0"/>
              <a:t>¿</a:t>
            </a:r>
            <a:r>
              <a:rPr lang="en-US" sz="2400" dirty="0" err="1"/>
              <a:t>Estoy</a:t>
            </a:r>
            <a:r>
              <a:rPr lang="en-US" sz="2400" dirty="0"/>
              <a:t> </a:t>
            </a:r>
            <a:r>
              <a:rPr lang="en-US" sz="2400" dirty="0" err="1"/>
              <a:t>involucrado</a:t>
            </a:r>
            <a:r>
              <a:rPr lang="en-US" sz="2400" dirty="0"/>
              <a:t> </a:t>
            </a:r>
            <a:r>
              <a:rPr lang="en-US" sz="2400" dirty="0" err="1"/>
              <a:t>en</a:t>
            </a:r>
            <a:r>
              <a:rPr lang="en-US" sz="2400" dirty="0"/>
              <a:t> </a:t>
            </a:r>
            <a:r>
              <a:rPr lang="en-US" sz="2400" dirty="0" err="1"/>
              <a:t>distintos</a:t>
            </a:r>
            <a:r>
              <a:rPr lang="en-US" sz="2400" dirty="0"/>
              <a:t> </a:t>
            </a:r>
            <a:r>
              <a:rPr lang="en-US" sz="2400" dirty="0" err="1"/>
              <a:t>tipos</a:t>
            </a:r>
            <a:r>
              <a:rPr lang="en-US" sz="2400" dirty="0"/>
              <a:t> de </a:t>
            </a:r>
            <a:r>
              <a:rPr lang="en-US" sz="2400" dirty="0" err="1"/>
              <a:t>actividades</a:t>
            </a:r>
            <a:r>
              <a:rPr lang="en-US" sz="2400" dirty="0"/>
              <a:t>?</a:t>
            </a:r>
          </a:p>
          <a:p>
            <a:pPr lvl="1"/>
            <a:r>
              <a:rPr lang="en-US" sz="2400" dirty="0" err="1"/>
              <a:t>Foros</a:t>
            </a:r>
            <a:r>
              <a:rPr lang="en-US" sz="2400" dirty="0"/>
              <a:t>, </a:t>
            </a:r>
            <a:r>
              <a:rPr lang="en-US" sz="2400" dirty="0" err="1"/>
              <a:t>Talleres</a:t>
            </a:r>
            <a:r>
              <a:rPr lang="en-US" sz="2400" dirty="0"/>
              <a:t> de </a:t>
            </a:r>
            <a:r>
              <a:rPr lang="en-US" sz="2400" dirty="0" err="1"/>
              <a:t>Trabajo</a:t>
            </a:r>
            <a:r>
              <a:rPr lang="en-US" sz="2400" dirty="0"/>
              <a:t>, Mentoring</a:t>
            </a:r>
          </a:p>
          <a:p>
            <a:pPr marL="457200" lvl="1" indent="0">
              <a:buNone/>
            </a:pPr>
            <a:endParaRPr lang="en-US" sz="2400" dirty="0"/>
          </a:p>
          <a:p>
            <a:pPr marL="457200" indent="-457200">
              <a:buFont typeface="+mj-lt"/>
              <a:buAutoNum type="arabicPeriod" startAt="3"/>
            </a:pPr>
            <a:r>
              <a:rPr lang="en-US" sz="2400" dirty="0"/>
              <a:t>¿He </a:t>
            </a:r>
            <a:r>
              <a:rPr lang="en-US" sz="2400" dirty="0" err="1"/>
              <a:t>considerado</a:t>
            </a:r>
            <a:r>
              <a:rPr lang="en-US" sz="2400" dirty="0"/>
              <a:t> </a:t>
            </a:r>
            <a:r>
              <a:rPr lang="en-US" sz="2400" dirty="0" err="1"/>
              <a:t>involucrarme</a:t>
            </a:r>
            <a:r>
              <a:rPr lang="en-US" sz="2400" dirty="0"/>
              <a:t> </a:t>
            </a:r>
            <a:r>
              <a:rPr lang="en-US" sz="2400" dirty="0" err="1"/>
              <a:t>más</a:t>
            </a:r>
            <a:r>
              <a:rPr lang="en-US" sz="2400" dirty="0"/>
              <a:t>?</a:t>
            </a:r>
          </a:p>
          <a:p>
            <a:pPr lvl="1"/>
            <a:r>
              <a:rPr lang="en-US" sz="2400" dirty="0"/>
              <a:t>Ser un </a:t>
            </a:r>
            <a:r>
              <a:rPr lang="en-US" sz="2400" dirty="0" err="1"/>
              <a:t>coordinador</a:t>
            </a:r>
            <a:endParaRPr lang="en-US" sz="2400" dirty="0"/>
          </a:p>
          <a:p>
            <a:pPr lvl="1"/>
            <a:r>
              <a:rPr lang="en-US" sz="2400" dirty="0" err="1"/>
              <a:t>Proponer</a:t>
            </a:r>
            <a:r>
              <a:rPr lang="en-US" sz="2400" dirty="0"/>
              <a:t> </a:t>
            </a:r>
            <a:r>
              <a:rPr lang="en-US" sz="2400" dirty="0" err="1"/>
              <a:t>actividades</a:t>
            </a:r>
            <a:r>
              <a:rPr lang="en-US" sz="2400" dirty="0"/>
              <a:t>/</a:t>
            </a:r>
            <a:r>
              <a:rPr lang="en-US" sz="2400" dirty="0" err="1"/>
              <a:t>temas</a:t>
            </a:r>
            <a:r>
              <a:rPr lang="en-US" sz="2400" dirty="0"/>
              <a:t> para </a:t>
            </a:r>
            <a:r>
              <a:rPr lang="en-US" sz="2400" dirty="0" err="1"/>
              <a:t>actividades</a:t>
            </a:r>
            <a:endParaRPr lang="en-IE" sz="2400" dirty="0"/>
          </a:p>
          <a:p>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20</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213717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31" y="1292812"/>
            <a:ext cx="5169835" cy="1143000"/>
          </a:xfrm>
        </p:spPr>
        <p:txBody>
          <a:bodyPr/>
          <a:lstStyle/>
          <a:p>
            <a:pPr algn="l"/>
            <a:r>
              <a:rPr lang="en-US" sz="3200" b="1" dirty="0" err="1">
                <a:solidFill>
                  <a:srgbClr val="C00000"/>
                </a:solidFill>
              </a:rPr>
              <a:t>Beneficios</a:t>
            </a:r>
            <a:r>
              <a:rPr lang="en-US" sz="3200" b="1" dirty="0">
                <a:solidFill>
                  <a:srgbClr val="C00000"/>
                </a:solidFill>
              </a:rPr>
              <a:t> de las </a:t>
            </a:r>
            <a:r>
              <a:rPr lang="en-US" sz="3200" b="1" dirty="0" err="1">
                <a:solidFill>
                  <a:srgbClr val="C00000"/>
                </a:solidFill>
              </a:rPr>
              <a:t>Redes</a:t>
            </a:r>
            <a:endParaRPr lang="en-IE" sz="3200" b="1" dirty="0">
              <a:solidFill>
                <a:srgbClr val="C00000"/>
              </a:solidFill>
            </a:endParaRPr>
          </a:p>
        </p:txBody>
      </p:sp>
      <p:sp>
        <p:nvSpPr>
          <p:cNvPr id="3" name="Content Placeholder 2"/>
          <p:cNvSpPr>
            <a:spLocks noGrp="1"/>
          </p:cNvSpPr>
          <p:nvPr>
            <p:ph idx="1"/>
          </p:nvPr>
        </p:nvSpPr>
        <p:spPr>
          <a:xfrm>
            <a:off x="677839" y="2451808"/>
            <a:ext cx="5086353" cy="3639502"/>
          </a:xfrm>
        </p:spPr>
        <p:txBody>
          <a:bodyPr/>
          <a:lstStyle/>
          <a:p>
            <a:pPr marL="0" indent="0">
              <a:buNone/>
            </a:pPr>
            <a:r>
              <a:rPr lang="en-IE" dirty="0"/>
              <a:t>La </a:t>
            </a:r>
            <a:r>
              <a:rPr lang="en-IE" dirty="0" err="1"/>
              <a:t>página</a:t>
            </a:r>
            <a:r>
              <a:rPr lang="en-IE" dirty="0"/>
              <a:t> web </a:t>
            </a:r>
            <a:r>
              <a:rPr lang="en-IE" kern="0" dirty="0">
                <a:solidFill>
                  <a:sysClr val="windowText" lastClr="000000"/>
                </a:solidFill>
                <a:hlinkClick r:id="rId2"/>
              </a:rPr>
              <a:t>http://smallbusinessbc.ca/article/five-benefits-networking/</a:t>
            </a:r>
            <a:r>
              <a:rPr lang="en-IE" kern="0" dirty="0">
                <a:solidFill>
                  <a:sysClr val="windowText" lastClr="000000"/>
                </a:solidFill>
              </a:rPr>
              <a:t> </a:t>
            </a:r>
            <a:r>
              <a:rPr lang="en-IE" dirty="0" err="1"/>
              <a:t>nos</a:t>
            </a:r>
            <a:r>
              <a:rPr lang="en-IE" dirty="0"/>
              <a:t> da </a:t>
            </a:r>
            <a:r>
              <a:rPr lang="en-IE" dirty="0" err="1"/>
              <a:t>argumentos</a:t>
            </a:r>
            <a:r>
              <a:rPr lang="en-IE" dirty="0"/>
              <a:t> de </a:t>
            </a:r>
            <a:r>
              <a:rPr lang="en-IE" dirty="0" err="1"/>
              <a:t>valor</a:t>
            </a:r>
            <a:r>
              <a:rPr lang="en-IE" dirty="0"/>
              <a:t> </a:t>
            </a:r>
            <a:r>
              <a:rPr lang="en-IE" dirty="0" err="1"/>
              <a:t>sobre</a:t>
            </a:r>
            <a:r>
              <a:rPr lang="en-IE" dirty="0"/>
              <a:t> </a:t>
            </a:r>
            <a:r>
              <a:rPr lang="en-IE" dirty="0" err="1"/>
              <a:t>los</a:t>
            </a:r>
            <a:r>
              <a:rPr lang="en-IE" dirty="0"/>
              <a:t> </a:t>
            </a:r>
            <a:r>
              <a:rPr lang="en-IE" dirty="0" err="1"/>
              <a:t>beneficios</a:t>
            </a:r>
            <a:r>
              <a:rPr lang="en-IE" dirty="0"/>
              <a:t> del networking</a:t>
            </a:r>
          </a:p>
        </p:txBody>
      </p:sp>
      <p:pic>
        <p:nvPicPr>
          <p:cNvPr id="4" name="Picture 3"/>
          <p:cNvPicPr>
            <a:picLocks noChangeAspect="1"/>
          </p:cNvPicPr>
          <p:nvPr/>
        </p:nvPicPr>
        <p:blipFill>
          <a:blip r:embed="rId3"/>
          <a:stretch>
            <a:fillRect/>
          </a:stretch>
        </p:blipFill>
        <p:spPr>
          <a:xfrm>
            <a:off x="6242429" y="1186405"/>
            <a:ext cx="5772150" cy="4867275"/>
          </a:xfrm>
          <a:prstGeom prst="rect">
            <a:avLst/>
          </a:prstGeom>
        </p:spPr>
      </p:pic>
      <p:sp>
        <p:nvSpPr>
          <p:cNvPr id="5" name="Slide Number Placeholder 4"/>
          <p:cNvSpPr>
            <a:spLocks noGrp="1"/>
          </p:cNvSpPr>
          <p:nvPr>
            <p:ph type="sldNum" sz="quarter" idx="12"/>
          </p:nvPr>
        </p:nvSpPr>
        <p:spPr/>
        <p:txBody>
          <a:bodyPr/>
          <a:lstStyle/>
          <a:p>
            <a:fld id="{A7AD32EF-B744-4512-A6AB-C39B4880BDB1}" type="slidenum">
              <a:rPr lang="es-ES" altLang="es-ES" smtClean="0"/>
              <a:pPr/>
              <a:t>21</a:t>
            </a:fld>
            <a:endParaRPr lang="es-ES" altLang="es-ES"/>
          </a:p>
        </p:txBody>
      </p:sp>
      <p:sp>
        <p:nvSpPr>
          <p:cNvPr id="6"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107834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53" y="1403174"/>
            <a:ext cx="4160842" cy="1143000"/>
          </a:xfrm>
        </p:spPr>
        <p:txBody>
          <a:bodyPr/>
          <a:lstStyle/>
          <a:p>
            <a:pPr algn="l"/>
            <a:r>
              <a:rPr lang="en-US" sz="3200" b="1" dirty="0">
                <a:solidFill>
                  <a:srgbClr val="C00000"/>
                </a:solidFill>
              </a:rPr>
              <a:t>Más </a:t>
            </a:r>
            <a:r>
              <a:rPr lang="en-US" sz="3200" b="1" dirty="0" err="1">
                <a:solidFill>
                  <a:srgbClr val="C00000"/>
                </a:solidFill>
              </a:rPr>
              <a:t>Información</a:t>
            </a:r>
            <a:endParaRPr lang="en-IE" sz="3200" b="1" dirty="0">
              <a:solidFill>
                <a:srgbClr val="C00000"/>
              </a:solidFill>
            </a:endParaRPr>
          </a:p>
        </p:txBody>
      </p:sp>
      <p:sp>
        <p:nvSpPr>
          <p:cNvPr id="3" name="Content Placeholder 2"/>
          <p:cNvSpPr>
            <a:spLocks noGrp="1"/>
          </p:cNvSpPr>
          <p:nvPr>
            <p:ph idx="1"/>
          </p:nvPr>
        </p:nvSpPr>
        <p:spPr>
          <a:xfrm>
            <a:off x="351631" y="2546393"/>
            <a:ext cx="3321934" cy="3712517"/>
          </a:xfrm>
        </p:spPr>
        <p:txBody>
          <a:bodyPr/>
          <a:lstStyle/>
          <a:p>
            <a:pPr marL="0" indent="0">
              <a:buNone/>
            </a:pPr>
            <a:r>
              <a:rPr lang="en-IE" sz="2400" dirty="0"/>
              <a:t>El </a:t>
            </a:r>
            <a:r>
              <a:rPr lang="en-IE" sz="2400" dirty="0" err="1"/>
              <a:t>Consejo</a:t>
            </a:r>
            <a:r>
              <a:rPr lang="en-IE" sz="2400" dirty="0"/>
              <a:t> Nacional de </a:t>
            </a:r>
            <a:r>
              <a:rPr lang="en-IE" sz="2400" dirty="0" err="1"/>
              <a:t>Organizaciones</a:t>
            </a:r>
            <a:r>
              <a:rPr lang="en-IE" sz="2400" dirty="0"/>
              <a:t> sin </a:t>
            </a:r>
            <a:r>
              <a:rPr lang="en-IE" sz="2400" dirty="0" err="1"/>
              <a:t>ánimo</a:t>
            </a:r>
            <a:r>
              <a:rPr lang="en-IE" sz="2400" dirty="0"/>
              <a:t> de </a:t>
            </a:r>
            <a:r>
              <a:rPr lang="en-IE" sz="2400" dirty="0" err="1"/>
              <a:t>lucro</a:t>
            </a:r>
            <a:r>
              <a:rPr lang="en-IE" sz="2400" dirty="0"/>
              <a:t> - un </a:t>
            </a:r>
            <a:r>
              <a:rPr lang="en-IE" sz="2400" dirty="0" err="1"/>
              <a:t>defensor</a:t>
            </a:r>
            <a:r>
              <a:rPr lang="en-IE" sz="2400" dirty="0"/>
              <a:t> de las </a:t>
            </a:r>
            <a:r>
              <a:rPr lang="en-IE" sz="2400" dirty="0" err="1"/>
              <a:t>organizaciones</a:t>
            </a:r>
            <a:r>
              <a:rPr lang="en-IE" sz="2400" dirty="0"/>
              <a:t> </a:t>
            </a:r>
            <a:r>
              <a:rPr lang="en-IE" sz="2400" dirty="0" err="1"/>
              <a:t>caritativas</a:t>
            </a:r>
            <a:r>
              <a:rPr lang="en-IE" sz="2400" dirty="0"/>
              <a:t> de América, </a:t>
            </a:r>
            <a:r>
              <a:rPr lang="en-IE" sz="2400" dirty="0" err="1"/>
              <a:t>nos</a:t>
            </a:r>
            <a:r>
              <a:rPr lang="en-IE" sz="2400" dirty="0"/>
              <a:t> da </a:t>
            </a:r>
            <a:r>
              <a:rPr lang="en-IE" sz="2400" dirty="0" err="1"/>
              <a:t>información</a:t>
            </a:r>
            <a:r>
              <a:rPr lang="en-IE" sz="2400" dirty="0"/>
              <a:t> </a:t>
            </a:r>
            <a:r>
              <a:rPr lang="en-IE" sz="2400" dirty="0" err="1"/>
              <a:t>muy</a:t>
            </a:r>
            <a:r>
              <a:rPr lang="en-IE" sz="2400" dirty="0"/>
              <a:t> </a:t>
            </a:r>
            <a:r>
              <a:rPr lang="en-IE" sz="2400" dirty="0" err="1"/>
              <a:t>valiosa</a:t>
            </a:r>
            <a:r>
              <a:rPr lang="en-IE" sz="2400" dirty="0"/>
              <a:t>.</a:t>
            </a:r>
          </a:p>
          <a:p>
            <a:endParaRPr lang="en-IE" dirty="0"/>
          </a:p>
        </p:txBody>
      </p:sp>
      <p:pic>
        <p:nvPicPr>
          <p:cNvPr id="4" name="Picture 3"/>
          <p:cNvPicPr>
            <a:picLocks noChangeAspect="1"/>
          </p:cNvPicPr>
          <p:nvPr/>
        </p:nvPicPr>
        <p:blipFill>
          <a:blip r:embed="rId2"/>
          <a:stretch>
            <a:fillRect/>
          </a:stretch>
        </p:blipFill>
        <p:spPr>
          <a:xfrm>
            <a:off x="3544792" y="1395485"/>
            <a:ext cx="8391525" cy="3181350"/>
          </a:xfrm>
          <a:prstGeom prst="rect">
            <a:avLst/>
          </a:prstGeom>
        </p:spPr>
      </p:pic>
      <p:sp>
        <p:nvSpPr>
          <p:cNvPr id="5" name="TextBox 4"/>
          <p:cNvSpPr txBox="1"/>
          <p:nvPr/>
        </p:nvSpPr>
        <p:spPr>
          <a:xfrm>
            <a:off x="3787918" y="4998118"/>
            <a:ext cx="8148399" cy="923330"/>
          </a:xfrm>
          <a:prstGeom prst="rect">
            <a:avLst/>
          </a:prstGeom>
          <a:noFill/>
        </p:spPr>
        <p:txBody>
          <a:bodyPr wrap="square" rtlCol="0">
            <a:spAutoFit/>
          </a:bodyPr>
          <a:lstStyle/>
          <a:p>
            <a:r>
              <a:rPr lang="en-IE" kern="0" dirty="0">
                <a:hlinkClick r:id="rId3"/>
              </a:rPr>
              <a:t>Fuente: </a:t>
            </a:r>
            <a:r>
              <a:rPr lang="en-IE" kern="0" dirty="0">
                <a:solidFill>
                  <a:sysClr val="windowText" lastClr="000000"/>
                </a:solidFill>
                <a:hlinkClick r:id="rId3"/>
              </a:rPr>
              <a:t>https://www.councilofnonprofits.org/tools-resources/network-approach-capacity-building</a:t>
            </a:r>
            <a:r>
              <a:rPr lang="en-IE" kern="0" dirty="0">
                <a:solidFill>
                  <a:sysClr val="windowText" lastClr="000000"/>
                </a:solidFill>
              </a:rPr>
              <a:t> y el blog </a:t>
            </a:r>
            <a:r>
              <a:rPr lang="en-IE" kern="0" dirty="0" err="1">
                <a:solidFill>
                  <a:sysClr val="windowText" lastClr="000000"/>
                </a:solidFill>
              </a:rPr>
              <a:t>en</a:t>
            </a:r>
            <a:r>
              <a:rPr lang="en-IE" kern="0" dirty="0">
                <a:solidFill>
                  <a:sysClr val="windowText" lastClr="000000"/>
                </a:solidFill>
              </a:rPr>
              <a:t> </a:t>
            </a:r>
            <a:r>
              <a:rPr lang="en-IE" kern="0" dirty="0">
                <a:solidFill>
                  <a:sysClr val="windowText" lastClr="000000"/>
                </a:solidFill>
                <a:hlinkClick r:id="rId4"/>
              </a:rPr>
              <a:t>https://ssir.org/articles/entry/the_return_of_capacity_building</a:t>
            </a:r>
            <a:endParaRPr lang="en-IE" kern="0" dirty="0">
              <a:solidFill>
                <a:sysClr val="windowText" lastClr="000000"/>
              </a:solidFill>
            </a:endParaRPr>
          </a:p>
        </p:txBody>
      </p:sp>
      <p:sp>
        <p:nvSpPr>
          <p:cNvPr id="6" name="Slide Number Placeholder 5"/>
          <p:cNvSpPr>
            <a:spLocks noGrp="1"/>
          </p:cNvSpPr>
          <p:nvPr>
            <p:ph type="sldNum" sz="quarter" idx="12"/>
          </p:nvPr>
        </p:nvSpPr>
        <p:spPr/>
        <p:txBody>
          <a:bodyPr/>
          <a:lstStyle/>
          <a:p>
            <a:fld id="{A7AD32EF-B744-4512-A6AB-C39B4880BDB1}" type="slidenum">
              <a:rPr lang="es-ES" altLang="es-ES" smtClean="0"/>
              <a:pPr/>
              <a:t>22</a:t>
            </a:fld>
            <a:endParaRPr lang="es-ES" altLang="es-ES"/>
          </a:p>
        </p:txBody>
      </p:sp>
      <p:sp>
        <p:nvSpPr>
          <p:cNvPr id="7"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15157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5" y="1292812"/>
            <a:ext cx="4255435" cy="1143000"/>
          </a:xfrm>
        </p:spPr>
        <p:txBody>
          <a:bodyPr/>
          <a:lstStyle/>
          <a:p>
            <a:pPr algn="l"/>
            <a:r>
              <a:rPr lang="en-IE" sz="3200" b="1" dirty="0" err="1">
                <a:solidFill>
                  <a:srgbClr val="C00000"/>
                </a:solidFill>
              </a:rPr>
              <a:t>Emprendedor</a:t>
            </a:r>
            <a:r>
              <a:rPr lang="en-IE" sz="3200" b="1" dirty="0">
                <a:solidFill>
                  <a:srgbClr val="C00000"/>
                </a:solidFill>
              </a:rPr>
              <a:t> TIC y Marketing</a:t>
            </a:r>
          </a:p>
        </p:txBody>
      </p:sp>
      <p:sp>
        <p:nvSpPr>
          <p:cNvPr id="3" name="Content Placeholder 2"/>
          <p:cNvSpPr>
            <a:spLocks noGrp="1"/>
          </p:cNvSpPr>
          <p:nvPr>
            <p:ph idx="1"/>
          </p:nvPr>
        </p:nvSpPr>
        <p:spPr>
          <a:xfrm>
            <a:off x="289367" y="2384365"/>
            <a:ext cx="4676172" cy="4023200"/>
          </a:xfrm>
        </p:spPr>
        <p:txBody>
          <a:bodyPr/>
          <a:lstStyle/>
          <a:p>
            <a:pPr marL="0" indent="0">
              <a:buNone/>
            </a:pPr>
            <a:r>
              <a:rPr lang="en-IE" sz="2400" dirty="0"/>
              <a:t>La </a:t>
            </a:r>
            <a:r>
              <a:rPr lang="en-IE" sz="2400" dirty="0" err="1"/>
              <a:t>creación</a:t>
            </a:r>
            <a:r>
              <a:rPr lang="en-IE" sz="2400" dirty="0"/>
              <a:t> de </a:t>
            </a:r>
            <a:r>
              <a:rPr lang="en-IE" sz="2400" dirty="0" err="1"/>
              <a:t>redes</a:t>
            </a:r>
            <a:r>
              <a:rPr lang="en-IE" sz="2400" dirty="0"/>
              <a:t> para </a:t>
            </a:r>
            <a:r>
              <a:rPr lang="en-IE" sz="2400" dirty="0" err="1"/>
              <a:t>empresarios</a:t>
            </a:r>
            <a:r>
              <a:rPr lang="en-IE" sz="2400" dirty="0"/>
              <a:t> </a:t>
            </a:r>
            <a:r>
              <a:rPr lang="en-IE" sz="2400" dirty="0" err="1"/>
              <a:t>rurales</a:t>
            </a:r>
            <a:r>
              <a:rPr lang="en-IE" sz="2400" dirty="0"/>
              <a:t> </a:t>
            </a:r>
            <a:r>
              <a:rPr lang="en-IE" sz="2400" dirty="0" err="1"/>
              <a:t>está</a:t>
            </a:r>
            <a:r>
              <a:rPr lang="en-IE" sz="2400" dirty="0"/>
              <a:t> </a:t>
            </a:r>
            <a:r>
              <a:rPr lang="en-IE" sz="2400" dirty="0" err="1"/>
              <a:t>directamente</a:t>
            </a:r>
            <a:r>
              <a:rPr lang="en-IE" sz="2400" dirty="0"/>
              <a:t> </a:t>
            </a:r>
            <a:r>
              <a:rPr lang="en-IE" sz="2400" dirty="0" err="1"/>
              <a:t>relacionada</a:t>
            </a:r>
            <a:r>
              <a:rPr lang="en-IE" sz="2400" dirty="0"/>
              <a:t> con un mayor </a:t>
            </a:r>
            <a:r>
              <a:rPr lang="en-IE" sz="2400" dirty="0" err="1"/>
              <a:t>conocimiento</a:t>
            </a:r>
            <a:r>
              <a:rPr lang="en-IE" sz="2400" dirty="0"/>
              <a:t> y </a:t>
            </a:r>
            <a:r>
              <a:rPr lang="en-IE" sz="2400" dirty="0" err="1"/>
              <a:t>uso</a:t>
            </a:r>
            <a:r>
              <a:rPr lang="en-IE" sz="2400" dirty="0"/>
              <a:t> de las TIC (</a:t>
            </a:r>
            <a:r>
              <a:rPr lang="en-IE" sz="2400" dirty="0" err="1"/>
              <a:t>comentado</a:t>
            </a:r>
            <a:r>
              <a:rPr lang="en-IE" sz="2400" dirty="0"/>
              <a:t> </a:t>
            </a:r>
            <a:r>
              <a:rPr lang="en-IE" sz="2400" dirty="0" err="1"/>
              <a:t>en</a:t>
            </a:r>
            <a:r>
              <a:rPr lang="en-IE" sz="2400" dirty="0"/>
              <a:t> </a:t>
            </a:r>
            <a:r>
              <a:rPr lang="en-IE" sz="2400" dirty="0" err="1"/>
              <a:t>otra</a:t>
            </a:r>
            <a:r>
              <a:rPr lang="en-IE" sz="2400" dirty="0"/>
              <a:t> </a:t>
            </a:r>
            <a:r>
              <a:rPr lang="en-IE" sz="2400" dirty="0" err="1"/>
              <a:t>unidad</a:t>
            </a:r>
            <a:r>
              <a:rPr lang="en-IE" sz="2400" dirty="0"/>
              <a:t>) y el </a:t>
            </a:r>
            <a:r>
              <a:rPr lang="en-IE" sz="2400" dirty="0" err="1"/>
              <a:t>uso</a:t>
            </a:r>
            <a:r>
              <a:rPr lang="en-IE" sz="2400" dirty="0"/>
              <a:t> de las </a:t>
            </a:r>
            <a:r>
              <a:rPr lang="en-IE" sz="2400" dirty="0" err="1"/>
              <a:t>redes</a:t>
            </a:r>
            <a:r>
              <a:rPr lang="en-IE" sz="2400" dirty="0"/>
              <a:t> </a:t>
            </a:r>
            <a:r>
              <a:rPr lang="en-IE" sz="2400" dirty="0" err="1"/>
              <a:t>sociales</a:t>
            </a:r>
            <a:r>
              <a:rPr lang="en-IE" sz="2400" dirty="0"/>
              <a:t> para el marketing (</a:t>
            </a:r>
            <a:r>
              <a:rPr lang="en-IE" sz="2400" dirty="0" err="1"/>
              <a:t>también</a:t>
            </a:r>
            <a:r>
              <a:rPr lang="en-IE" sz="2400" dirty="0"/>
              <a:t> </a:t>
            </a:r>
            <a:r>
              <a:rPr lang="en-IE" sz="2400" dirty="0" err="1"/>
              <a:t>comentado</a:t>
            </a:r>
            <a:r>
              <a:rPr lang="en-IE" sz="2400" dirty="0"/>
              <a:t> </a:t>
            </a:r>
            <a:r>
              <a:rPr lang="en-IE" sz="2400" dirty="0" err="1"/>
              <a:t>en</a:t>
            </a:r>
            <a:r>
              <a:rPr lang="en-IE" sz="2400" dirty="0"/>
              <a:t> </a:t>
            </a:r>
            <a:r>
              <a:rPr lang="en-IE" sz="2400" dirty="0" err="1"/>
              <a:t>otra</a:t>
            </a:r>
            <a:r>
              <a:rPr lang="en-IE" sz="2400" dirty="0"/>
              <a:t> </a:t>
            </a:r>
            <a:r>
              <a:rPr lang="en-IE" sz="2400" dirty="0" err="1"/>
              <a:t>unidad</a:t>
            </a:r>
            <a:r>
              <a:rPr lang="en-IE" sz="2400" dirty="0"/>
              <a:t>) </a:t>
            </a:r>
          </a:p>
        </p:txBody>
      </p:sp>
      <p:pic>
        <p:nvPicPr>
          <p:cNvPr id="5" name="Picture 4"/>
          <p:cNvPicPr>
            <a:picLocks noChangeAspect="1"/>
          </p:cNvPicPr>
          <p:nvPr/>
        </p:nvPicPr>
        <p:blipFill>
          <a:blip r:embed="rId2"/>
          <a:stretch>
            <a:fillRect/>
          </a:stretch>
        </p:blipFill>
        <p:spPr>
          <a:xfrm>
            <a:off x="5270879" y="1395485"/>
            <a:ext cx="6743700" cy="2886075"/>
          </a:xfrm>
          <a:prstGeom prst="rect">
            <a:avLst/>
          </a:prstGeom>
        </p:spPr>
      </p:pic>
      <p:sp>
        <p:nvSpPr>
          <p:cNvPr id="6" name="TextBox 5"/>
          <p:cNvSpPr txBox="1"/>
          <p:nvPr/>
        </p:nvSpPr>
        <p:spPr>
          <a:xfrm>
            <a:off x="5370653" y="4490977"/>
            <a:ext cx="5278056" cy="923330"/>
          </a:xfrm>
          <a:prstGeom prst="rect">
            <a:avLst/>
          </a:prstGeom>
          <a:noFill/>
        </p:spPr>
        <p:txBody>
          <a:bodyPr wrap="square" rtlCol="0">
            <a:spAutoFit/>
          </a:bodyPr>
          <a:lstStyle/>
          <a:p>
            <a:r>
              <a:rPr lang="en-IE" dirty="0"/>
              <a:t>Ver: </a:t>
            </a:r>
            <a:r>
              <a:rPr lang="en-IE" dirty="0">
                <a:hlinkClick r:id="rId3"/>
              </a:rPr>
              <a:t>https://sproutsocial.com/insights/social-media-marketing-books/</a:t>
            </a:r>
            <a:endParaRPr lang="en-IE" dirty="0"/>
          </a:p>
          <a:p>
            <a:endParaRPr lang="en-IE" dirty="0"/>
          </a:p>
        </p:txBody>
      </p:sp>
      <p:sp>
        <p:nvSpPr>
          <p:cNvPr id="7" name="Slide Number Placeholder 6"/>
          <p:cNvSpPr>
            <a:spLocks noGrp="1"/>
          </p:cNvSpPr>
          <p:nvPr>
            <p:ph type="sldNum" sz="quarter" idx="12"/>
          </p:nvPr>
        </p:nvSpPr>
        <p:spPr/>
        <p:txBody>
          <a:bodyPr/>
          <a:lstStyle/>
          <a:p>
            <a:fld id="{A7AD32EF-B744-4512-A6AB-C39B4880BDB1}" type="slidenum">
              <a:rPr lang="es-ES" altLang="es-ES" smtClean="0"/>
              <a:pPr/>
              <a:t>23</a:t>
            </a:fld>
            <a:endParaRPr lang="es-ES" altLang="es-ES"/>
          </a:p>
        </p:txBody>
      </p:sp>
      <p:sp>
        <p:nvSpPr>
          <p:cNvPr id="9"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370977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156753" y="1582757"/>
            <a:ext cx="11813177" cy="3485631"/>
          </a:xfrm>
        </p:spPr>
        <p:txBody>
          <a:bodyPr>
            <a:noAutofit/>
          </a:bodyPr>
          <a:lstStyle/>
          <a:p>
            <a:pPr marL="0" indent="0" algn="ctr">
              <a:buNone/>
            </a:pPr>
            <a:endParaRPr lang="en-US" altLang="es-ES" sz="2800" b="1" dirty="0">
              <a:solidFill>
                <a:srgbClr val="FF0000"/>
              </a:solidFill>
              <a:hlinkClick r:id="rId3"/>
            </a:endParaRPr>
          </a:p>
          <a:p>
            <a:pPr marL="0" indent="0" algn="ctr">
              <a:buNone/>
            </a:pPr>
            <a:endParaRPr lang="en-US" altLang="es-ES" sz="4800" b="1" dirty="0">
              <a:solidFill>
                <a:srgbClr val="FF0000"/>
              </a:solidFill>
            </a:endParaRPr>
          </a:p>
          <a:p>
            <a:pPr marL="0" indent="0" algn="ctr">
              <a:buNone/>
            </a:pPr>
            <a:r>
              <a:rPr lang="en-US" altLang="es-ES" sz="4800" b="1" dirty="0">
                <a:solidFill>
                  <a:srgbClr val="990000"/>
                </a:solidFill>
              </a:rPr>
              <a:t>¡Gracias </a:t>
            </a:r>
            <a:r>
              <a:rPr lang="en-US" altLang="es-ES" sz="4800" b="1" dirty="0" err="1">
                <a:solidFill>
                  <a:srgbClr val="990000"/>
                </a:solidFill>
              </a:rPr>
              <a:t>por</a:t>
            </a:r>
            <a:r>
              <a:rPr lang="en-US" altLang="es-ES" sz="4800" b="1" dirty="0">
                <a:solidFill>
                  <a:srgbClr val="990000"/>
                </a:solidFill>
              </a:rPr>
              <a:t> </a:t>
            </a:r>
            <a:r>
              <a:rPr lang="en-US" altLang="es-ES" sz="4800" b="1" dirty="0" err="1">
                <a:solidFill>
                  <a:srgbClr val="990000"/>
                </a:solidFill>
              </a:rPr>
              <a:t>su</a:t>
            </a:r>
            <a:r>
              <a:rPr lang="en-US" altLang="es-ES" sz="4800" b="1" dirty="0">
                <a:solidFill>
                  <a:srgbClr val="990000"/>
                </a:solidFill>
              </a:rPr>
              <a:t> </a:t>
            </a:r>
            <a:r>
              <a:rPr lang="en-US" altLang="es-ES" sz="4800" b="1" dirty="0" err="1">
                <a:solidFill>
                  <a:srgbClr val="990000"/>
                </a:solidFill>
              </a:rPr>
              <a:t>atención</a:t>
            </a:r>
            <a:r>
              <a:rPr lang="en-US" altLang="es-ES" sz="4800" b="1" dirty="0">
                <a:solidFill>
                  <a:srgbClr val="990000"/>
                </a:solidFill>
              </a:rPr>
              <a:t>! </a:t>
            </a:r>
            <a:r>
              <a:rPr lang="en-US" altLang="es-ES" sz="4800" b="1" dirty="0">
                <a:solidFill>
                  <a:srgbClr val="990000"/>
                </a:solidFill>
                <a:sym typeface="Wingdings" panose="05000000000000000000" pitchFamily="2" charset="2"/>
              </a:rPr>
              <a:t></a:t>
            </a:r>
            <a:endParaRPr lang="en-US" altLang="es-ES" sz="4800" dirty="0">
              <a:solidFill>
                <a:srgbClr val="990000"/>
              </a:solidFill>
            </a:endParaRPr>
          </a:p>
          <a:p>
            <a:pPr marL="0" indent="0" algn="ctr">
              <a:buNone/>
            </a:pPr>
            <a:endParaRPr lang="en-US" altLang="es-ES" sz="4800" b="1" dirty="0">
              <a:solidFill>
                <a:srgbClr val="0B0AFD"/>
              </a:solidFill>
            </a:endParaRPr>
          </a:p>
        </p:txBody>
      </p:sp>
      <p:sp>
        <p:nvSpPr>
          <p:cNvPr id="107525" name="Rectangle 5"/>
          <p:cNvSpPr>
            <a:spLocks noChangeArrowheads="1"/>
          </p:cNvSpPr>
          <p:nvPr/>
        </p:nvSpPr>
        <p:spPr bwMode="auto">
          <a:xfrm>
            <a:off x="2408104" y="1582758"/>
            <a:ext cx="6548610" cy="918071"/>
          </a:xfrm>
          <a:prstGeom prst="rect">
            <a:avLst/>
          </a:prstGeom>
          <a:noFill/>
          <a:ln w="9525">
            <a:noFill/>
            <a:miter lim="800000"/>
            <a:headEnd/>
            <a:tailEnd/>
          </a:ln>
        </p:spPr>
        <p:txBody>
          <a:bodyPr/>
          <a:lstStyle/>
          <a:p>
            <a:pPr marL="342900" indent="-342900" algn="ctr">
              <a:lnSpc>
                <a:spcPct val="80000"/>
              </a:lnSpc>
              <a:spcBef>
                <a:spcPct val="20000"/>
              </a:spcBef>
              <a:buClr>
                <a:schemeClr val="accent2"/>
              </a:buClr>
            </a:pPr>
            <a:endParaRPr lang="en-US" altLang="es-ES" sz="2800" dirty="0">
              <a:solidFill>
                <a:srgbClr val="006699"/>
              </a:solidFill>
              <a:latin typeface="Verdana" pitchFamily="34" charset="0"/>
            </a:endParaRPr>
          </a:p>
        </p:txBody>
      </p:sp>
      <p:sp>
        <p:nvSpPr>
          <p:cNvPr id="4" name="Rectangle 2"/>
          <p:cNvSpPr txBox="1">
            <a:spLocks noChangeArrowheads="1"/>
          </p:cNvSpPr>
          <p:nvPr/>
        </p:nvSpPr>
        <p:spPr>
          <a:xfrm>
            <a:off x="3997235" y="344125"/>
            <a:ext cx="7576456" cy="981075"/>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altLang="es-ES" sz="3600" dirty="0">
                <a:solidFill>
                  <a:srgbClr val="0B0AFD"/>
                </a:solidFill>
              </a:rPr>
              <a:t>Fin del </a:t>
            </a:r>
            <a:r>
              <a:rPr lang="en-US" altLang="es-ES" sz="3600" dirty="0" err="1">
                <a:solidFill>
                  <a:srgbClr val="0B0AFD"/>
                </a:solidFill>
              </a:rPr>
              <a:t>módulo</a:t>
            </a:r>
            <a:endParaRPr lang="en-US" altLang="es-ES" sz="3600" dirty="0">
              <a:solidFill>
                <a:srgbClr val="0B0AFD"/>
              </a:solidFill>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26857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4816" y="2085758"/>
            <a:ext cx="8940800" cy="3819645"/>
          </a:xfrm>
        </p:spPr>
        <p:txBody>
          <a:bodyPr/>
          <a:lstStyle/>
          <a:p>
            <a:pPr algn="ctr">
              <a:buNone/>
            </a:pPr>
            <a:r>
              <a:rPr lang="en-US" b="1" dirty="0" err="1"/>
              <a:t>Esta</a:t>
            </a:r>
            <a:r>
              <a:rPr lang="en-US" b="1" dirty="0"/>
              <a:t> </a:t>
            </a:r>
            <a:r>
              <a:rPr lang="en-US" b="1" dirty="0" err="1"/>
              <a:t>unidad</a:t>
            </a:r>
            <a:r>
              <a:rPr lang="en-US" b="1" dirty="0"/>
              <a:t> </a:t>
            </a:r>
            <a:r>
              <a:rPr lang="en-US" b="1" dirty="0" err="1"/>
              <a:t>muestra</a:t>
            </a:r>
            <a:r>
              <a:rPr lang="en-US" b="1" dirty="0"/>
              <a:t> </a:t>
            </a:r>
            <a:r>
              <a:rPr lang="en-US" b="1" dirty="0" err="1"/>
              <a:t>como</a:t>
            </a:r>
            <a:r>
              <a:rPr lang="en-US" b="1" dirty="0"/>
              <a:t> la </a:t>
            </a:r>
            <a:r>
              <a:rPr lang="en-US" b="1" dirty="0" err="1"/>
              <a:t>participación</a:t>
            </a:r>
            <a:r>
              <a:rPr lang="en-US" b="1" dirty="0"/>
              <a:t> </a:t>
            </a:r>
            <a:r>
              <a:rPr lang="en-US" b="1" dirty="0" err="1"/>
              <a:t>en</a:t>
            </a:r>
            <a:r>
              <a:rPr lang="en-US" b="1" dirty="0"/>
              <a:t> </a:t>
            </a:r>
            <a:r>
              <a:rPr lang="en-US" b="1" dirty="0" err="1"/>
              <a:t>redes</a:t>
            </a:r>
            <a:r>
              <a:rPr lang="en-US" b="1" dirty="0"/>
              <a:t> </a:t>
            </a:r>
            <a:r>
              <a:rPr lang="en-US" b="1" dirty="0" err="1"/>
              <a:t>puede</a:t>
            </a:r>
            <a:r>
              <a:rPr lang="en-US" b="1" dirty="0"/>
              <a:t> </a:t>
            </a:r>
            <a:r>
              <a:rPr lang="en-US" b="1" dirty="0" err="1"/>
              <a:t>ayudar</a:t>
            </a:r>
            <a:r>
              <a:rPr lang="en-US" b="1" dirty="0"/>
              <a:t> a </a:t>
            </a:r>
            <a:r>
              <a:rPr lang="en-US" b="1" dirty="0" err="1"/>
              <a:t>crear</a:t>
            </a:r>
            <a:r>
              <a:rPr lang="en-US" b="1" dirty="0"/>
              <a:t> </a:t>
            </a:r>
            <a:r>
              <a:rPr lang="en-US" b="1" dirty="0" err="1"/>
              <a:t>competencias</a:t>
            </a:r>
            <a:r>
              <a:rPr lang="en-US" b="1" dirty="0"/>
              <a:t> </a:t>
            </a:r>
            <a:r>
              <a:rPr lang="en-US" b="1" dirty="0" err="1"/>
              <a:t>en</a:t>
            </a:r>
            <a:r>
              <a:rPr lang="en-US" b="1" dirty="0"/>
              <a:t> las </a:t>
            </a:r>
            <a:r>
              <a:rPr lang="en-US" b="1" dirty="0" err="1"/>
              <a:t>microempresas</a:t>
            </a:r>
            <a:endParaRPr lang="en-IE" b="1"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3</a:t>
            </a:fld>
            <a:endParaRPr lang="es-ES" altLang="es-ES"/>
          </a:p>
        </p:txBody>
      </p:sp>
      <p:sp>
        <p:nvSpPr>
          <p:cNvPr id="5" name="4 - Ορθογώνιο"/>
          <p:cNvSpPr/>
          <p:nvPr/>
        </p:nvSpPr>
        <p:spPr>
          <a:xfrm>
            <a:off x="570069" y="1354574"/>
            <a:ext cx="4870031" cy="584775"/>
          </a:xfrm>
          <a:prstGeom prst="rect">
            <a:avLst/>
          </a:prstGeom>
        </p:spPr>
        <p:txBody>
          <a:bodyPr wrap="square">
            <a:spAutoFit/>
          </a:bodyPr>
          <a:lstStyle/>
          <a:p>
            <a:r>
              <a:rPr lang="en-IE" altLang="es-ES" sz="3200" b="1" dirty="0" err="1">
                <a:solidFill>
                  <a:srgbClr val="990000"/>
                </a:solidFill>
              </a:rPr>
              <a:t>Objetivo</a:t>
            </a:r>
            <a:r>
              <a:rPr lang="en-IE" altLang="es-ES" sz="3200" b="1" dirty="0">
                <a:solidFill>
                  <a:srgbClr val="990000"/>
                </a:solidFill>
              </a:rPr>
              <a:t> de la </a:t>
            </a:r>
            <a:r>
              <a:rPr lang="en-IE" altLang="es-ES" sz="3200" b="1" dirty="0" err="1">
                <a:solidFill>
                  <a:srgbClr val="990000"/>
                </a:solidFill>
              </a:rPr>
              <a:t>unidad</a:t>
            </a:r>
            <a:endParaRPr lang="el-GR" altLang="es-ES" sz="3200" b="1" dirty="0">
              <a:solidFill>
                <a:srgbClr val="990000"/>
              </a:solidFill>
            </a:endParaRPr>
          </a:p>
        </p:txBody>
      </p:sp>
      <p:sp>
        <p:nvSpPr>
          <p:cNvPr id="7" name="Title 1"/>
          <p:cNvSpPr>
            <a:spLocks noGrp="1"/>
          </p:cNvSpPr>
          <p:nvPr>
            <p:ph type="title"/>
          </p:nvPr>
        </p:nvSpPr>
        <p:spPr>
          <a:xfrm>
            <a:off x="1041779" y="0"/>
            <a:ext cx="10972800" cy="1143000"/>
          </a:xfrm>
        </p:spPr>
        <p:txBody>
          <a:bodyPr/>
          <a:lstStyle/>
          <a:p>
            <a:pPr algn="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lang="en-IE" sz="3200" b="1" dirty="0">
              <a:solidFill>
                <a:srgbClr val="0B0AFD"/>
              </a:solidFill>
            </a:endParaRPr>
          </a:p>
        </p:txBody>
      </p:sp>
    </p:spTree>
    <p:extLst>
      <p:ext uri="{BB962C8B-B14F-4D97-AF65-F5344CB8AC3E}">
        <p14:creationId xmlns:p14="http://schemas.microsoft.com/office/powerpoint/2010/main" val="11310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63814"/>
            <a:ext cx="11582400" cy="4094888"/>
          </a:xfrm>
        </p:spPr>
        <p:txBody>
          <a:bodyPr>
            <a:noAutofit/>
          </a:bodyPr>
          <a:lstStyle/>
          <a:p>
            <a:pPr marL="0" indent="0">
              <a:lnSpc>
                <a:spcPct val="150000"/>
              </a:lnSpc>
              <a:buNone/>
            </a:pPr>
            <a:r>
              <a:rPr lang="en-IE" sz="2800" b="1" dirty="0"/>
              <a:t>Al final del </a:t>
            </a:r>
            <a:r>
              <a:rPr lang="en-IE" sz="2800" b="1" dirty="0" err="1"/>
              <a:t>módulo</a:t>
            </a:r>
            <a:r>
              <a:rPr lang="en-IE" sz="2800" b="1" dirty="0"/>
              <a:t> </a:t>
            </a:r>
            <a:r>
              <a:rPr lang="en-IE" sz="2800" b="1" u="sng" dirty="0" err="1">
                <a:solidFill>
                  <a:srgbClr val="003366"/>
                </a:solidFill>
              </a:rPr>
              <a:t>seremos</a:t>
            </a:r>
            <a:r>
              <a:rPr lang="en-IE" sz="2800" b="1" u="sng" dirty="0">
                <a:solidFill>
                  <a:srgbClr val="003366"/>
                </a:solidFill>
              </a:rPr>
              <a:t> </a:t>
            </a:r>
            <a:r>
              <a:rPr lang="en-IE" sz="2800" b="1" u="sng" dirty="0" err="1">
                <a:solidFill>
                  <a:srgbClr val="003366"/>
                </a:solidFill>
              </a:rPr>
              <a:t>capaces</a:t>
            </a:r>
            <a:r>
              <a:rPr lang="en-IE" sz="2800" b="1" u="sng" dirty="0">
                <a:solidFill>
                  <a:srgbClr val="003366"/>
                </a:solidFill>
              </a:rPr>
              <a:t> de:</a:t>
            </a:r>
          </a:p>
          <a:p>
            <a:pPr marL="514350" indent="-514350">
              <a:lnSpc>
                <a:spcPct val="150000"/>
              </a:lnSpc>
              <a:buFont typeface="+mj-lt"/>
              <a:buAutoNum type="arabicPeriod"/>
            </a:pPr>
            <a:r>
              <a:rPr lang="en-IE" sz="2800" b="1" dirty="0" err="1"/>
              <a:t>Saber</a:t>
            </a:r>
            <a:r>
              <a:rPr lang="en-IE" sz="2800" b="1" dirty="0"/>
              <a:t> “que </a:t>
            </a:r>
            <a:r>
              <a:rPr lang="en-IE" sz="2800" b="1" dirty="0" err="1"/>
              <a:t>es</a:t>
            </a:r>
            <a:r>
              <a:rPr lang="en-IE" sz="2800" b="1" dirty="0"/>
              <a:t> </a:t>
            </a:r>
            <a:r>
              <a:rPr lang="en-IE" sz="2800" b="1" dirty="0" err="1"/>
              <a:t>una</a:t>
            </a:r>
            <a:r>
              <a:rPr lang="en-IE" sz="2800" b="1" dirty="0"/>
              <a:t> red”</a:t>
            </a:r>
          </a:p>
          <a:p>
            <a:pPr marL="514350" indent="-514350">
              <a:lnSpc>
                <a:spcPct val="150000"/>
              </a:lnSpc>
              <a:buFont typeface="+mj-lt"/>
              <a:buAutoNum type="arabicPeriod"/>
            </a:pPr>
            <a:r>
              <a:rPr lang="en-IE" sz="2800" b="1" dirty="0" err="1"/>
              <a:t>Saber</a:t>
            </a:r>
            <a:r>
              <a:rPr lang="en-IE" sz="2800" b="1" dirty="0"/>
              <a:t> “que </a:t>
            </a:r>
            <a:r>
              <a:rPr lang="en-IE" sz="2800" b="1" dirty="0" err="1"/>
              <a:t>es</a:t>
            </a:r>
            <a:r>
              <a:rPr lang="en-IE" sz="2800" b="1" dirty="0"/>
              <a:t> </a:t>
            </a:r>
            <a:r>
              <a:rPr lang="en-IE" sz="2800" b="1" dirty="0" err="1"/>
              <a:t>una</a:t>
            </a:r>
            <a:r>
              <a:rPr lang="en-IE" sz="2800" b="1" dirty="0"/>
              <a:t> </a:t>
            </a:r>
            <a:r>
              <a:rPr lang="en-IE" sz="2800" b="1" dirty="0" err="1"/>
              <a:t>competencia</a:t>
            </a:r>
            <a:r>
              <a:rPr lang="en-IE" sz="2800" b="1" dirty="0"/>
              <a:t>”</a:t>
            </a:r>
          </a:p>
          <a:p>
            <a:pPr marL="514350" indent="-514350">
              <a:lnSpc>
                <a:spcPct val="150000"/>
              </a:lnSpc>
              <a:buFont typeface="+mj-lt"/>
              <a:buAutoNum type="arabicPeriod"/>
            </a:pPr>
            <a:r>
              <a:rPr lang="en-IE" sz="2800" b="1" dirty="0" err="1"/>
              <a:t>Conocer</a:t>
            </a:r>
            <a:r>
              <a:rPr lang="en-IE" sz="2800" b="1" dirty="0"/>
              <a:t> “</a:t>
            </a:r>
            <a:r>
              <a:rPr lang="en-IE" sz="2800" b="1" dirty="0" err="1"/>
              <a:t>como</a:t>
            </a:r>
            <a:r>
              <a:rPr lang="en-IE" sz="2800" b="1" dirty="0"/>
              <a:t> </a:t>
            </a:r>
            <a:r>
              <a:rPr lang="en-IE" sz="2800" b="1" dirty="0" err="1"/>
              <a:t>utilizar</a:t>
            </a:r>
            <a:r>
              <a:rPr lang="en-IE" sz="2800" b="1" dirty="0"/>
              <a:t> </a:t>
            </a:r>
            <a:r>
              <a:rPr lang="en-IE" sz="2800" b="1" dirty="0" err="1"/>
              <a:t>tus</a:t>
            </a:r>
            <a:r>
              <a:rPr lang="en-IE" sz="2800" b="1" dirty="0"/>
              <a:t> </a:t>
            </a:r>
            <a:r>
              <a:rPr lang="en-IE" sz="2800" b="1" dirty="0" err="1"/>
              <a:t>redes</a:t>
            </a:r>
            <a:r>
              <a:rPr lang="en-IE" sz="2800" b="1" dirty="0"/>
              <a:t>”</a:t>
            </a:r>
          </a:p>
          <a:p>
            <a:pPr marL="514350" indent="-514350">
              <a:lnSpc>
                <a:spcPct val="150000"/>
              </a:lnSpc>
              <a:buFont typeface="+mj-lt"/>
              <a:buAutoNum type="arabicPeriod"/>
            </a:pPr>
            <a:r>
              <a:rPr lang="en-IE" sz="2800" b="1" dirty="0"/>
              <a:t>¿</a:t>
            </a:r>
            <a:r>
              <a:rPr lang="en-IE" sz="2800" b="1" dirty="0" err="1"/>
              <a:t>Quieres</a:t>
            </a:r>
            <a:r>
              <a:rPr lang="en-IE" sz="2800" b="1" dirty="0"/>
              <a:t> </a:t>
            </a:r>
            <a:r>
              <a:rPr lang="en-IE" sz="2800" b="1" dirty="0" err="1"/>
              <a:t>verificar</a:t>
            </a:r>
            <a:r>
              <a:rPr lang="en-IE" sz="2800" b="1" dirty="0"/>
              <a:t> lo que has </a:t>
            </a:r>
            <a:r>
              <a:rPr lang="en-IE" sz="2800" b="1" dirty="0" err="1"/>
              <a:t>aprendido</a:t>
            </a:r>
            <a:r>
              <a:rPr lang="en-IE" sz="2800" b="1" dirty="0"/>
              <a:t>?</a:t>
            </a:r>
          </a:p>
          <a:p>
            <a:pPr marL="0" indent="0">
              <a:lnSpc>
                <a:spcPct val="150000"/>
              </a:lnSpc>
              <a:buNone/>
            </a:pPr>
            <a:endParaRPr lang="en-US" sz="2800" b="1"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4</a:t>
            </a:fld>
            <a:endParaRPr lang="es-ES" altLang="es-ES"/>
          </a:p>
        </p:txBody>
      </p:sp>
      <p:sp>
        <p:nvSpPr>
          <p:cNvPr id="5" name="4 - Ορθογώνιο"/>
          <p:cNvSpPr/>
          <p:nvPr/>
        </p:nvSpPr>
        <p:spPr>
          <a:xfrm>
            <a:off x="664979" y="1476494"/>
            <a:ext cx="8259102" cy="830997"/>
          </a:xfrm>
          <a:prstGeom prst="rect">
            <a:avLst/>
          </a:prstGeom>
        </p:spPr>
        <p:txBody>
          <a:bodyPr wrap="square">
            <a:spAutoFit/>
          </a:bodyPr>
          <a:lstStyle/>
          <a:p>
            <a:pPr>
              <a:lnSpc>
                <a:spcPct val="150000"/>
              </a:lnSpc>
            </a:pPr>
            <a:r>
              <a:rPr lang="es-ES" altLang="es-ES" sz="3200" b="1" dirty="0">
                <a:solidFill>
                  <a:srgbClr val="990000"/>
                </a:solidFill>
              </a:rPr>
              <a:t>Resultados esperados del aprendizaje</a:t>
            </a:r>
            <a:endParaRPr lang="el-GR" altLang="es-ES" sz="3200" dirty="0">
              <a:solidFill>
                <a:srgbClr val="990000"/>
              </a:solidFill>
            </a:endParaRPr>
          </a:p>
        </p:txBody>
      </p:sp>
      <p:sp>
        <p:nvSpPr>
          <p:cNvPr id="7" name="Title 1"/>
          <p:cNvSpPr>
            <a:spLocks noGrp="1"/>
          </p:cNvSpPr>
          <p:nvPr>
            <p:ph type="title"/>
          </p:nvPr>
        </p:nvSpPr>
        <p:spPr>
          <a:xfrm>
            <a:off x="1041779" y="0"/>
            <a:ext cx="10972800" cy="1143000"/>
          </a:xfrm>
        </p:spPr>
        <p:txBody>
          <a:bodyPr/>
          <a:lstStyle/>
          <a:p>
            <a:pPr algn="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lang="en-IE" sz="3200" b="1" dirty="0">
              <a:solidFill>
                <a:srgbClr val="0B0AFD"/>
              </a:solidFill>
            </a:endParaRPr>
          </a:p>
        </p:txBody>
      </p:sp>
    </p:spTree>
    <p:extLst>
      <p:ext uri="{BB962C8B-B14F-4D97-AF65-F5344CB8AC3E}">
        <p14:creationId xmlns:p14="http://schemas.microsoft.com/office/powerpoint/2010/main" val="398417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110" y="1292772"/>
            <a:ext cx="10972800" cy="1143000"/>
          </a:xfrm>
        </p:spPr>
        <p:txBody>
          <a:bodyPr/>
          <a:lstStyle/>
          <a:p>
            <a:pPr algn="l"/>
            <a:r>
              <a:rPr lang="en-IE" sz="3200" b="1" dirty="0">
                <a:solidFill>
                  <a:srgbClr val="C00000"/>
                </a:solidFill>
              </a:rPr>
              <a:t>¿Que </a:t>
            </a:r>
            <a:r>
              <a:rPr lang="en-IE" sz="3200" b="1" dirty="0" err="1">
                <a:solidFill>
                  <a:srgbClr val="C00000"/>
                </a:solidFill>
              </a:rPr>
              <a:t>es</a:t>
            </a:r>
            <a:r>
              <a:rPr lang="en-IE" sz="3200" b="1" dirty="0">
                <a:solidFill>
                  <a:srgbClr val="C00000"/>
                </a:solidFill>
              </a:rPr>
              <a:t> </a:t>
            </a:r>
            <a:r>
              <a:rPr lang="en-IE" sz="3200" b="1" dirty="0" err="1">
                <a:solidFill>
                  <a:srgbClr val="C00000"/>
                </a:solidFill>
              </a:rPr>
              <a:t>una</a:t>
            </a:r>
            <a:r>
              <a:rPr lang="en-IE" sz="3200" b="1" dirty="0">
                <a:solidFill>
                  <a:srgbClr val="C00000"/>
                </a:solidFill>
              </a:rPr>
              <a:t> </a:t>
            </a:r>
            <a:r>
              <a:rPr lang="en-IE" sz="3200" b="1" dirty="0" err="1">
                <a:solidFill>
                  <a:srgbClr val="C00000"/>
                </a:solidFill>
              </a:rPr>
              <a:t>competencia</a:t>
            </a:r>
            <a:r>
              <a:rPr lang="en-IE" sz="3200" b="1" dirty="0">
                <a:solidFill>
                  <a:srgbClr val="C00000"/>
                </a:solidFill>
              </a:rPr>
              <a:t> y la </a:t>
            </a:r>
            <a:r>
              <a:rPr lang="en-IE" sz="3200" b="1" dirty="0" err="1">
                <a:solidFill>
                  <a:srgbClr val="C00000"/>
                </a:solidFill>
              </a:rPr>
              <a:t>creación</a:t>
            </a:r>
            <a:r>
              <a:rPr lang="en-IE" sz="3200" b="1" dirty="0">
                <a:solidFill>
                  <a:srgbClr val="C00000"/>
                </a:solidFill>
              </a:rPr>
              <a:t> de </a:t>
            </a:r>
            <a:r>
              <a:rPr lang="en-IE" sz="3200" b="1" dirty="0" err="1">
                <a:solidFill>
                  <a:srgbClr val="C00000"/>
                </a:solidFill>
              </a:rPr>
              <a:t>competencias</a:t>
            </a:r>
            <a:r>
              <a:rPr lang="en-IE" sz="3200" b="1" dirty="0">
                <a:solidFill>
                  <a:srgbClr val="C00000"/>
                </a:solidFill>
              </a:rPr>
              <a:t>?</a:t>
            </a:r>
          </a:p>
        </p:txBody>
      </p:sp>
      <p:sp>
        <p:nvSpPr>
          <p:cNvPr id="3" name="Content Placeholder 2"/>
          <p:cNvSpPr>
            <a:spLocks noGrp="1"/>
          </p:cNvSpPr>
          <p:nvPr>
            <p:ph idx="1"/>
          </p:nvPr>
        </p:nvSpPr>
        <p:spPr>
          <a:xfrm>
            <a:off x="609600" y="2335157"/>
            <a:ext cx="10972800" cy="3610626"/>
          </a:xfrm>
        </p:spPr>
        <p:txBody>
          <a:bodyPr/>
          <a:lstStyle/>
          <a:p>
            <a:pPr marL="0" indent="0" algn="ctr">
              <a:buNone/>
            </a:pPr>
            <a:r>
              <a:rPr lang="en-IE" i="1" dirty="0"/>
              <a:t>La </a:t>
            </a:r>
            <a:r>
              <a:rPr lang="en-IE" i="1" dirty="0" err="1"/>
              <a:t>competencia</a:t>
            </a:r>
            <a:r>
              <a:rPr lang="en-IE" i="1" dirty="0"/>
              <a:t> se </a:t>
            </a:r>
            <a:r>
              <a:rPr lang="en-IE" i="1" dirty="0" err="1"/>
              <a:t>refiere</a:t>
            </a:r>
            <a:r>
              <a:rPr lang="en-IE" i="1" dirty="0"/>
              <a:t> a la </a:t>
            </a:r>
            <a:r>
              <a:rPr lang="en-IE" i="1" dirty="0" err="1"/>
              <a:t>capacidad</a:t>
            </a:r>
            <a:r>
              <a:rPr lang="en-IE" i="1" dirty="0"/>
              <a:t> de un </a:t>
            </a:r>
            <a:r>
              <a:rPr lang="en-IE" i="1" dirty="0" err="1"/>
              <a:t>sistema</a:t>
            </a:r>
            <a:r>
              <a:rPr lang="en-IE" i="1" dirty="0"/>
              <a:t> para </a:t>
            </a:r>
            <a:r>
              <a:rPr lang="en-IE" i="1" dirty="0" err="1"/>
              <a:t>funcionar</a:t>
            </a:r>
            <a:r>
              <a:rPr lang="en-IE" i="1" dirty="0"/>
              <a:t> y </a:t>
            </a:r>
            <a:r>
              <a:rPr lang="en-IE" i="1" dirty="0" err="1"/>
              <a:t>mantenerse</a:t>
            </a:r>
            <a:r>
              <a:rPr lang="en-IE" i="1" dirty="0"/>
              <a:t> a </a:t>
            </a:r>
            <a:r>
              <a:rPr lang="en-IE" i="1" dirty="0" err="1"/>
              <a:t>sí</a:t>
            </a:r>
            <a:r>
              <a:rPr lang="en-IE" i="1" dirty="0"/>
              <a:t> </a:t>
            </a:r>
            <a:r>
              <a:rPr lang="en-IE" i="1" dirty="0" err="1"/>
              <a:t>mismo</a:t>
            </a:r>
            <a:r>
              <a:rPr lang="en-IE" dirty="0"/>
              <a:t>.</a:t>
            </a:r>
          </a:p>
          <a:p>
            <a:pPr marL="0" indent="0" algn="ctr">
              <a:buNone/>
            </a:pPr>
            <a:r>
              <a:rPr lang="en-IE" dirty="0"/>
              <a:t>La </a:t>
            </a:r>
            <a:r>
              <a:rPr lang="en-IE" dirty="0" err="1"/>
              <a:t>creación</a:t>
            </a:r>
            <a:r>
              <a:rPr lang="en-IE" dirty="0"/>
              <a:t> de </a:t>
            </a:r>
            <a:r>
              <a:rPr lang="en-IE" dirty="0" err="1"/>
              <a:t>competencias</a:t>
            </a:r>
            <a:r>
              <a:rPr lang="en-IE" dirty="0"/>
              <a:t> </a:t>
            </a:r>
            <a:r>
              <a:rPr lang="en-IE" dirty="0" err="1"/>
              <a:t>es</a:t>
            </a:r>
            <a:r>
              <a:rPr lang="en-IE" dirty="0"/>
              <a:t> el </a:t>
            </a:r>
            <a:r>
              <a:rPr lang="en-IE" dirty="0" err="1"/>
              <a:t>proceso</a:t>
            </a:r>
            <a:r>
              <a:rPr lang="en-IE" dirty="0"/>
              <a:t> de </a:t>
            </a:r>
            <a:r>
              <a:rPr lang="en-IE" dirty="0" err="1"/>
              <a:t>desarrollo</a:t>
            </a:r>
            <a:r>
              <a:rPr lang="en-IE" dirty="0"/>
              <a:t> y </a:t>
            </a:r>
            <a:r>
              <a:rPr lang="en-IE" dirty="0" err="1"/>
              <a:t>fortalecimiento</a:t>
            </a:r>
            <a:r>
              <a:rPr lang="en-IE" dirty="0"/>
              <a:t> de </a:t>
            </a:r>
            <a:r>
              <a:rPr lang="en-IE" dirty="0" err="1"/>
              <a:t>capacidades</a:t>
            </a:r>
            <a:r>
              <a:rPr lang="en-IE" dirty="0"/>
              <a:t>, </a:t>
            </a:r>
            <a:r>
              <a:rPr lang="en-IE" dirty="0" err="1"/>
              <a:t>procesos</a:t>
            </a:r>
            <a:r>
              <a:rPr lang="en-IE" dirty="0"/>
              <a:t> y </a:t>
            </a:r>
            <a:r>
              <a:rPr lang="en-IE" dirty="0" err="1"/>
              <a:t>recursos</a:t>
            </a:r>
            <a:r>
              <a:rPr lang="en-IE" dirty="0"/>
              <a:t> que las </a:t>
            </a:r>
            <a:r>
              <a:rPr lang="en-IE" dirty="0" err="1"/>
              <a:t>organizaciones</a:t>
            </a:r>
            <a:r>
              <a:rPr lang="en-IE" dirty="0"/>
              <a:t> y </a:t>
            </a:r>
            <a:r>
              <a:rPr lang="en-IE" dirty="0" err="1"/>
              <a:t>comunidades</a:t>
            </a:r>
            <a:r>
              <a:rPr lang="en-IE" dirty="0"/>
              <a:t> </a:t>
            </a:r>
            <a:r>
              <a:rPr lang="en-IE" dirty="0" err="1"/>
              <a:t>necesitan</a:t>
            </a:r>
            <a:r>
              <a:rPr lang="en-IE" dirty="0"/>
              <a:t> para </a:t>
            </a:r>
            <a:r>
              <a:rPr lang="en-IE" dirty="0" err="1"/>
              <a:t>sobrevivir</a:t>
            </a:r>
            <a:r>
              <a:rPr lang="en-IE" dirty="0"/>
              <a:t>, </a:t>
            </a:r>
            <a:r>
              <a:rPr lang="en-IE" dirty="0" err="1"/>
              <a:t>adaptarse</a:t>
            </a:r>
            <a:r>
              <a:rPr lang="en-IE" dirty="0"/>
              <a:t>, y </a:t>
            </a:r>
            <a:r>
              <a:rPr lang="en-IE" dirty="0" err="1"/>
              <a:t>prosperar</a:t>
            </a:r>
            <a:r>
              <a:rPr lang="en-IE" dirty="0"/>
              <a:t> </a:t>
            </a:r>
            <a:r>
              <a:rPr lang="en-IE" dirty="0" err="1"/>
              <a:t>en</a:t>
            </a:r>
            <a:r>
              <a:rPr lang="en-IE" dirty="0"/>
              <a:t> un </a:t>
            </a:r>
            <a:r>
              <a:rPr lang="en-IE" dirty="0" err="1"/>
              <a:t>mundo</a:t>
            </a:r>
            <a:r>
              <a:rPr lang="en-IE" dirty="0"/>
              <a:t> de </a:t>
            </a:r>
            <a:r>
              <a:rPr lang="en-IE" dirty="0" err="1"/>
              <a:t>constante</a:t>
            </a:r>
            <a:r>
              <a:rPr lang="en-IE" dirty="0"/>
              <a:t> </a:t>
            </a:r>
            <a:r>
              <a:rPr lang="en-IE" dirty="0" err="1"/>
              <a:t>cambio</a:t>
            </a:r>
            <a:r>
              <a:rPr lang="en-IE" dirty="0"/>
              <a:t>.</a:t>
            </a:r>
          </a:p>
          <a:p>
            <a:pPr marL="0" indent="0" algn="ctr">
              <a:buNone/>
            </a:pPr>
            <a:endParaRPr lang="en-IE" dirty="0"/>
          </a:p>
          <a:p>
            <a:pPr marL="0" indent="0" algn="ctr">
              <a:buNone/>
            </a:pPr>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5</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31872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41" y="1434662"/>
            <a:ext cx="10972800" cy="1143000"/>
          </a:xfrm>
        </p:spPr>
        <p:txBody>
          <a:bodyPr/>
          <a:lstStyle/>
          <a:p>
            <a:pPr algn="l"/>
            <a:r>
              <a:rPr lang="en-US" sz="3200" b="1" dirty="0">
                <a:solidFill>
                  <a:srgbClr val="C00000"/>
                </a:solidFill>
              </a:rPr>
              <a:t>¿Para </a:t>
            </a:r>
            <a:r>
              <a:rPr lang="en-US" sz="3200" b="1" dirty="0" err="1">
                <a:solidFill>
                  <a:srgbClr val="C00000"/>
                </a:solidFill>
              </a:rPr>
              <a:t>qué</a:t>
            </a:r>
            <a:r>
              <a:rPr lang="en-US" sz="3200" b="1" dirty="0">
                <a:solidFill>
                  <a:srgbClr val="C00000"/>
                </a:solidFill>
              </a:rPr>
              <a:t> </a:t>
            </a:r>
            <a:r>
              <a:rPr lang="en-US" sz="3200" b="1" dirty="0" err="1">
                <a:solidFill>
                  <a:srgbClr val="C00000"/>
                </a:solidFill>
              </a:rPr>
              <a:t>sirve</a:t>
            </a:r>
            <a:r>
              <a:rPr lang="en-US" sz="3200" b="1" dirty="0">
                <a:solidFill>
                  <a:srgbClr val="C00000"/>
                </a:solidFill>
              </a:rPr>
              <a:t> la </a:t>
            </a:r>
            <a:r>
              <a:rPr lang="en-US" sz="3200" b="1" dirty="0" err="1">
                <a:solidFill>
                  <a:srgbClr val="C00000"/>
                </a:solidFill>
              </a:rPr>
              <a:t>creación</a:t>
            </a:r>
            <a:r>
              <a:rPr lang="en-US" sz="3200" b="1" dirty="0">
                <a:solidFill>
                  <a:srgbClr val="C00000"/>
                </a:solidFill>
              </a:rPr>
              <a:t> de </a:t>
            </a:r>
            <a:r>
              <a:rPr lang="en-US" sz="3200" b="1" dirty="0" err="1">
                <a:solidFill>
                  <a:srgbClr val="C00000"/>
                </a:solidFill>
              </a:rPr>
              <a:t>competencias</a:t>
            </a:r>
            <a:r>
              <a:rPr lang="en-US" sz="3200" b="1" dirty="0">
                <a:solidFill>
                  <a:srgbClr val="C00000"/>
                </a:solidFill>
              </a:rPr>
              <a:t>?</a:t>
            </a:r>
            <a:endParaRPr lang="en-IE" sz="3200" b="1" dirty="0">
              <a:solidFill>
                <a:srgbClr val="C00000"/>
              </a:solidFill>
            </a:endParaRPr>
          </a:p>
        </p:txBody>
      </p:sp>
      <p:sp>
        <p:nvSpPr>
          <p:cNvPr id="3" name="Content Placeholder 2"/>
          <p:cNvSpPr>
            <a:spLocks noGrp="1"/>
          </p:cNvSpPr>
          <p:nvPr>
            <p:ph idx="1"/>
          </p:nvPr>
        </p:nvSpPr>
        <p:spPr>
          <a:xfrm>
            <a:off x="766245" y="2863276"/>
            <a:ext cx="10972800" cy="2528332"/>
          </a:xfrm>
        </p:spPr>
        <p:txBody>
          <a:bodyPr/>
          <a:lstStyle/>
          <a:p>
            <a:pPr marL="0" indent="0">
              <a:buNone/>
            </a:pPr>
            <a:r>
              <a:rPr lang="en-US" sz="3600" dirty="0"/>
              <a:t>Hay </a:t>
            </a:r>
            <a:r>
              <a:rPr lang="en-US" sz="3600" dirty="0" err="1"/>
              <a:t>muchas</a:t>
            </a:r>
            <a:r>
              <a:rPr lang="en-US" sz="3600" dirty="0"/>
              <a:t> </a:t>
            </a:r>
            <a:r>
              <a:rPr lang="en-US" sz="3600" dirty="0" err="1"/>
              <a:t>definiciones</a:t>
            </a:r>
            <a:r>
              <a:rPr lang="en-US" sz="3600" dirty="0"/>
              <a:t> </a:t>
            </a:r>
            <a:r>
              <a:rPr lang="en-US" sz="3600" dirty="0" err="1"/>
              <a:t>diferentes</a:t>
            </a:r>
            <a:r>
              <a:rPr lang="en-US" sz="3600" dirty="0"/>
              <a:t>, </a:t>
            </a:r>
            <a:r>
              <a:rPr lang="en-US" sz="3600" dirty="0" err="1"/>
              <a:t>pero</a:t>
            </a:r>
            <a:r>
              <a:rPr lang="en-US" sz="3600" dirty="0"/>
              <a:t> el </a:t>
            </a:r>
            <a:r>
              <a:rPr lang="en-US" sz="3600" dirty="0" err="1"/>
              <a:t>objetivo</a:t>
            </a:r>
            <a:r>
              <a:rPr lang="en-US" sz="3600" dirty="0"/>
              <a:t> final de la </a:t>
            </a:r>
            <a:r>
              <a:rPr lang="en-US" sz="3600" dirty="0" err="1"/>
              <a:t>creación</a:t>
            </a:r>
            <a:r>
              <a:rPr lang="en-US" sz="3600" dirty="0"/>
              <a:t> de </a:t>
            </a:r>
            <a:r>
              <a:rPr lang="en-US" sz="3600" dirty="0" err="1"/>
              <a:t>competencias</a:t>
            </a:r>
            <a:r>
              <a:rPr lang="en-US" sz="3600" dirty="0"/>
              <a:t> </a:t>
            </a:r>
            <a:r>
              <a:rPr lang="en-US" sz="3600" dirty="0" err="1"/>
              <a:t>es</a:t>
            </a:r>
            <a:r>
              <a:rPr lang="en-US" sz="3600" dirty="0"/>
              <a:t> </a:t>
            </a:r>
            <a:r>
              <a:rPr lang="en-IE" sz="3600" i="1" dirty="0" err="1"/>
              <a:t>mejorar</a:t>
            </a:r>
            <a:r>
              <a:rPr lang="en-IE" sz="3600" i="1" dirty="0"/>
              <a:t> la </a:t>
            </a:r>
            <a:r>
              <a:rPr lang="en-IE" sz="3600" i="1" dirty="0" err="1"/>
              <a:t>eficacia</a:t>
            </a:r>
            <a:r>
              <a:rPr lang="en-IE" sz="3600" i="1" dirty="0"/>
              <a:t> y </a:t>
            </a:r>
            <a:r>
              <a:rPr lang="en-IE" sz="3600" i="1" dirty="0" err="1"/>
              <a:t>sostenibilidad</a:t>
            </a:r>
            <a:r>
              <a:rPr lang="en-IE" sz="3600" i="1" dirty="0"/>
              <a:t> general de la </a:t>
            </a:r>
            <a:r>
              <a:rPr lang="en-IE" sz="3600" i="1" dirty="0" err="1"/>
              <a:t>organización</a:t>
            </a:r>
            <a:endParaRPr lang="en-IE" sz="3600" i="1" dirty="0"/>
          </a:p>
          <a:p>
            <a:endParaRPr lang="en-IE" dirty="0"/>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6</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23310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469" y="1277007"/>
            <a:ext cx="10972800" cy="1143000"/>
          </a:xfrm>
        </p:spPr>
        <p:txBody>
          <a:bodyPr/>
          <a:lstStyle/>
          <a:p>
            <a:pPr algn="l"/>
            <a:r>
              <a:rPr lang="en-IE" sz="3200" b="1" dirty="0">
                <a:solidFill>
                  <a:srgbClr val="C00000"/>
                </a:solidFill>
              </a:rPr>
              <a:t>¿</a:t>
            </a:r>
            <a:r>
              <a:rPr lang="en-IE" sz="3200" b="1" dirty="0" err="1">
                <a:solidFill>
                  <a:srgbClr val="C00000"/>
                </a:solidFill>
              </a:rPr>
              <a:t>Qué</a:t>
            </a:r>
            <a:r>
              <a:rPr lang="en-IE" sz="3200" b="1" dirty="0">
                <a:solidFill>
                  <a:srgbClr val="C00000"/>
                </a:solidFill>
              </a:rPr>
              <a:t> </a:t>
            </a:r>
            <a:r>
              <a:rPr lang="en-IE" sz="3200" b="1" dirty="0" err="1">
                <a:solidFill>
                  <a:srgbClr val="C00000"/>
                </a:solidFill>
              </a:rPr>
              <a:t>es</a:t>
            </a:r>
            <a:r>
              <a:rPr lang="en-IE" sz="3200" b="1" dirty="0">
                <a:solidFill>
                  <a:srgbClr val="C00000"/>
                </a:solidFill>
              </a:rPr>
              <a:t> </a:t>
            </a:r>
            <a:r>
              <a:rPr lang="en-IE" sz="3200" b="1" dirty="0" err="1">
                <a:solidFill>
                  <a:srgbClr val="C00000"/>
                </a:solidFill>
              </a:rPr>
              <a:t>una</a:t>
            </a:r>
            <a:r>
              <a:rPr lang="en-IE" sz="3200" b="1" dirty="0">
                <a:solidFill>
                  <a:srgbClr val="C00000"/>
                </a:solidFill>
              </a:rPr>
              <a:t> red?</a:t>
            </a:r>
          </a:p>
        </p:txBody>
      </p:sp>
      <p:sp>
        <p:nvSpPr>
          <p:cNvPr id="3" name="Content Placeholder 2"/>
          <p:cNvSpPr>
            <a:spLocks noGrp="1"/>
          </p:cNvSpPr>
          <p:nvPr>
            <p:ph idx="1"/>
          </p:nvPr>
        </p:nvSpPr>
        <p:spPr>
          <a:xfrm>
            <a:off x="662074" y="2332037"/>
            <a:ext cx="10972800" cy="4525963"/>
          </a:xfrm>
        </p:spPr>
        <p:txBody>
          <a:bodyPr/>
          <a:lstStyle/>
          <a:p>
            <a:r>
              <a:rPr lang="en-IE" dirty="0" err="1"/>
              <a:t>Sustantivo</a:t>
            </a:r>
            <a:r>
              <a:rPr lang="en-IE" dirty="0"/>
              <a:t>: Una red </a:t>
            </a:r>
            <a:r>
              <a:rPr lang="en-IE" dirty="0" err="1"/>
              <a:t>es</a:t>
            </a:r>
            <a:r>
              <a:rPr lang="en-IE" dirty="0"/>
              <a:t> un </a:t>
            </a:r>
            <a:r>
              <a:rPr lang="en-IE" dirty="0" err="1"/>
              <a:t>grupo</a:t>
            </a:r>
            <a:r>
              <a:rPr lang="en-IE" dirty="0"/>
              <a:t> o </a:t>
            </a:r>
            <a:r>
              <a:rPr lang="en-IE" dirty="0" err="1"/>
              <a:t>sistema</a:t>
            </a:r>
            <a:r>
              <a:rPr lang="en-IE" dirty="0"/>
              <a:t> de personas o </a:t>
            </a:r>
            <a:r>
              <a:rPr lang="en-IE" dirty="0" err="1"/>
              <a:t>cosas</a:t>
            </a:r>
            <a:r>
              <a:rPr lang="en-IE" dirty="0"/>
              <a:t> </a:t>
            </a:r>
            <a:r>
              <a:rPr lang="en-IE" dirty="0" err="1"/>
              <a:t>interconectadas</a:t>
            </a:r>
            <a:endParaRPr lang="en-IE" dirty="0"/>
          </a:p>
          <a:p>
            <a:endParaRPr lang="en-IE" dirty="0"/>
          </a:p>
          <a:p>
            <a:r>
              <a:rPr lang="en-IE" dirty="0" err="1"/>
              <a:t>Verbo</a:t>
            </a:r>
            <a:r>
              <a:rPr lang="en-IE" dirty="0"/>
              <a:t>: </a:t>
            </a:r>
            <a:r>
              <a:rPr lang="en-IE" dirty="0" err="1"/>
              <a:t>Crear</a:t>
            </a:r>
            <a:r>
              <a:rPr lang="en-IE" dirty="0"/>
              <a:t> </a:t>
            </a:r>
            <a:r>
              <a:rPr lang="en-IE" dirty="0" err="1"/>
              <a:t>redes</a:t>
            </a:r>
            <a:r>
              <a:rPr lang="en-IE" dirty="0"/>
              <a:t> </a:t>
            </a:r>
            <a:r>
              <a:rPr lang="en-IE" dirty="0" err="1"/>
              <a:t>es</a:t>
            </a:r>
            <a:r>
              <a:rPr lang="en-IE" dirty="0"/>
              <a:t> la </a:t>
            </a:r>
            <a:r>
              <a:rPr lang="en-IE" dirty="0" err="1"/>
              <a:t>capacidad</a:t>
            </a:r>
            <a:r>
              <a:rPr lang="en-IE" dirty="0"/>
              <a:t> de </a:t>
            </a:r>
            <a:r>
              <a:rPr lang="en-IE" dirty="0" err="1"/>
              <a:t>interactuar</a:t>
            </a:r>
            <a:r>
              <a:rPr lang="en-IE" dirty="0"/>
              <a:t> con </a:t>
            </a:r>
            <a:r>
              <a:rPr lang="en-IE" dirty="0" err="1"/>
              <a:t>otros</a:t>
            </a:r>
            <a:r>
              <a:rPr lang="en-IE" dirty="0"/>
              <a:t> para </a:t>
            </a:r>
            <a:r>
              <a:rPr lang="en-IE" dirty="0" err="1"/>
              <a:t>intercambiar</a:t>
            </a:r>
            <a:r>
              <a:rPr lang="en-IE" dirty="0"/>
              <a:t> </a:t>
            </a:r>
            <a:r>
              <a:rPr lang="en-IE" dirty="0" err="1"/>
              <a:t>información</a:t>
            </a:r>
            <a:r>
              <a:rPr lang="en-IE" dirty="0"/>
              <a:t> y </a:t>
            </a:r>
            <a:r>
              <a:rPr lang="en-IE" dirty="0" err="1"/>
              <a:t>desarrollar</a:t>
            </a:r>
            <a:r>
              <a:rPr lang="en-IE" dirty="0"/>
              <a:t> </a:t>
            </a:r>
            <a:r>
              <a:rPr lang="en-IE" dirty="0" err="1"/>
              <a:t>contactos</a:t>
            </a:r>
            <a:r>
              <a:rPr lang="en-IE" dirty="0"/>
              <a:t> </a:t>
            </a:r>
            <a:r>
              <a:rPr lang="en-IE" dirty="0" err="1"/>
              <a:t>sociales</a:t>
            </a:r>
            <a:r>
              <a:rPr lang="en-IE" dirty="0"/>
              <a:t> o </a:t>
            </a:r>
            <a:r>
              <a:rPr lang="en-IE" dirty="0" err="1"/>
              <a:t>profesionales</a:t>
            </a:r>
            <a:r>
              <a:rPr lang="en-IE" dirty="0"/>
              <a:t>.</a:t>
            </a:r>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7</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405872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17" y="1166648"/>
            <a:ext cx="10972800" cy="1143000"/>
          </a:xfrm>
        </p:spPr>
        <p:txBody>
          <a:bodyPr/>
          <a:lstStyle/>
          <a:p>
            <a:pPr algn="l"/>
            <a:r>
              <a:rPr lang="en-IE" sz="3200" b="1" dirty="0">
                <a:solidFill>
                  <a:srgbClr val="C00000"/>
                </a:solidFill>
              </a:rPr>
              <a:t>¿</a:t>
            </a:r>
            <a:r>
              <a:rPr lang="en-IE" sz="3200" b="1" dirty="0" err="1">
                <a:solidFill>
                  <a:srgbClr val="C00000"/>
                </a:solidFill>
              </a:rPr>
              <a:t>Qué</a:t>
            </a:r>
            <a:r>
              <a:rPr lang="en-IE" sz="3200" b="1" dirty="0">
                <a:solidFill>
                  <a:srgbClr val="C00000"/>
                </a:solidFill>
              </a:rPr>
              <a:t> </a:t>
            </a:r>
            <a:r>
              <a:rPr lang="en-IE" sz="3200" b="1" dirty="0" err="1">
                <a:solidFill>
                  <a:srgbClr val="C00000"/>
                </a:solidFill>
              </a:rPr>
              <a:t>es</a:t>
            </a:r>
            <a:r>
              <a:rPr lang="en-IE" sz="3200" b="1" dirty="0">
                <a:solidFill>
                  <a:srgbClr val="C00000"/>
                </a:solidFill>
              </a:rPr>
              <a:t> </a:t>
            </a:r>
            <a:r>
              <a:rPr lang="en-IE" sz="3200" b="1" dirty="0" err="1">
                <a:solidFill>
                  <a:srgbClr val="C00000"/>
                </a:solidFill>
              </a:rPr>
              <a:t>una</a:t>
            </a:r>
            <a:r>
              <a:rPr lang="en-IE" sz="3200" b="1" dirty="0">
                <a:solidFill>
                  <a:srgbClr val="C00000"/>
                </a:solidFill>
              </a:rPr>
              <a:t> red?</a:t>
            </a:r>
          </a:p>
        </p:txBody>
      </p:sp>
      <p:sp>
        <p:nvSpPr>
          <p:cNvPr id="3" name="Content Placeholder 2"/>
          <p:cNvSpPr>
            <a:spLocks noGrp="1"/>
          </p:cNvSpPr>
          <p:nvPr>
            <p:ph idx="1"/>
          </p:nvPr>
        </p:nvSpPr>
        <p:spPr>
          <a:xfrm>
            <a:off x="677839" y="2332037"/>
            <a:ext cx="10972800" cy="4525963"/>
          </a:xfrm>
        </p:spPr>
        <p:txBody>
          <a:bodyPr/>
          <a:lstStyle/>
          <a:p>
            <a:pPr>
              <a:buFont typeface="Arial" pitchFamily="34" charset="0"/>
              <a:buChar char="•"/>
            </a:pPr>
            <a:r>
              <a:rPr lang="en-IE" sz="2800" dirty="0"/>
              <a:t>Son </a:t>
            </a:r>
            <a:r>
              <a:rPr lang="en-IE" sz="2800" dirty="0" err="1"/>
              <a:t>emprendedores</a:t>
            </a:r>
            <a:r>
              <a:rPr lang="en-IE" sz="2800" dirty="0"/>
              <a:t> que </a:t>
            </a:r>
            <a:r>
              <a:rPr lang="en-IE" sz="2800" dirty="0" err="1"/>
              <a:t>comparten</a:t>
            </a:r>
            <a:r>
              <a:rPr lang="en-IE" sz="2800" dirty="0"/>
              <a:t> </a:t>
            </a:r>
            <a:r>
              <a:rPr lang="en-IE" sz="2800" dirty="0" err="1"/>
              <a:t>objetivos</a:t>
            </a:r>
            <a:r>
              <a:rPr lang="en-IE" sz="2800" dirty="0"/>
              <a:t> </a:t>
            </a:r>
            <a:r>
              <a:rPr lang="en-IE" sz="2800" dirty="0" err="1"/>
              <a:t>comunes</a:t>
            </a:r>
            <a:r>
              <a:rPr lang="en-IE" sz="2800" dirty="0"/>
              <a:t>, e </a:t>
            </a:r>
            <a:r>
              <a:rPr lang="en-IE" sz="2800" dirty="0" err="1"/>
              <a:t>intercambian</a:t>
            </a:r>
            <a:r>
              <a:rPr lang="en-IE" sz="2800" dirty="0"/>
              <a:t> </a:t>
            </a:r>
            <a:r>
              <a:rPr lang="en-IE" sz="2800" dirty="0" err="1"/>
              <a:t>intencionadamente</a:t>
            </a:r>
            <a:r>
              <a:rPr lang="en-IE" sz="2800" dirty="0"/>
              <a:t> </a:t>
            </a:r>
            <a:r>
              <a:rPr lang="en-IE" sz="2800" dirty="0" err="1"/>
              <a:t>información</a:t>
            </a:r>
            <a:r>
              <a:rPr lang="en-IE" sz="2800" dirty="0"/>
              <a:t> y/o </a:t>
            </a:r>
            <a:r>
              <a:rPr lang="en-IE" sz="2800" dirty="0" err="1"/>
              <a:t>colaboran</a:t>
            </a:r>
            <a:r>
              <a:rPr lang="en-IE" sz="2800" dirty="0"/>
              <a:t> </a:t>
            </a:r>
            <a:r>
              <a:rPr lang="en-IE" sz="2800" dirty="0" err="1"/>
              <a:t>en</a:t>
            </a:r>
            <a:r>
              <a:rPr lang="en-IE" sz="2800" dirty="0"/>
              <a:t> </a:t>
            </a:r>
            <a:r>
              <a:rPr lang="en-IE" sz="2800" dirty="0" err="1"/>
              <a:t>actividades</a:t>
            </a:r>
            <a:r>
              <a:rPr lang="en-IE" sz="2800" dirty="0"/>
              <a:t> para </a:t>
            </a:r>
            <a:r>
              <a:rPr lang="en-IE" sz="2800" dirty="0" err="1"/>
              <a:t>abordar</a:t>
            </a:r>
            <a:r>
              <a:rPr lang="en-IE" sz="2800" dirty="0"/>
              <a:t> </a:t>
            </a:r>
            <a:r>
              <a:rPr lang="en-IE" sz="2800" dirty="0" err="1"/>
              <a:t>esos</a:t>
            </a:r>
            <a:r>
              <a:rPr lang="en-IE" sz="2800" dirty="0"/>
              <a:t> </a:t>
            </a:r>
            <a:r>
              <a:rPr lang="en-IE" sz="2800" dirty="0" err="1"/>
              <a:t>objetivos</a:t>
            </a:r>
            <a:r>
              <a:rPr lang="en-IE" sz="2800" dirty="0"/>
              <a:t>.</a:t>
            </a:r>
            <a:endParaRPr lang="en-US" sz="2800" dirty="0"/>
          </a:p>
          <a:p>
            <a:pPr>
              <a:buFont typeface="Arial" pitchFamily="34" charset="0"/>
              <a:buChar char="•"/>
            </a:pPr>
            <a:r>
              <a:rPr lang="en-IE" sz="2800" dirty="0" err="1"/>
              <a:t>Pueden</a:t>
            </a:r>
            <a:r>
              <a:rPr lang="en-IE" sz="2800" dirty="0"/>
              <a:t> </a:t>
            </a:r>
            <a:r>
              <a:rPr lang="en-IE" sz="2800" dirty="0" err="1"/>
              <a:t>tener</a:t>
            </a:r>
            <a:r>
              <a:rPr lang="en-IE" sz="2800" dirty="0"/>
              <a:t> </a:t>
            </a:r>
            <a:r>
              <a:rPr lang="en-IE" sz="2800" dirty="0" err="1"/>
              <a:t>otros</a:t>
            </a:r>
            <a:r>
              <a:rPr lang="en-IE" sz="2800" dirty="0"/>
              <a:t> </a:t>
            </a:r>
            <a:r>
              <a:rPr lang="en-IE" sz="2800" dirty="0" err="1"/>
              <a:t>nombres</a:t>
            </a:r>
            <a:r>
              <a:rPr lang="en-IE" sz="2800" dirty="0"/>
              <a:t>: </a:t>
            </a:r>
            <a:r>
              <a:rPr lang="en-IE" sz="2800" dirty="0" err="1"/>
              <a:t>grupos</a:t>
            </a:r>
            <a:r>
              <a:rPr lang="en-IE" sz="2800" dirty="0"/>
              <a:t> </a:t>
            </a:r>
            <a:r>
              <a:rPr lang="en-IE" sz="2800" dirty="0" err="1"/>
              <a:t>colaborativos</a:t>
            </a:r>
            <a:r>
              <a:rPr lang="en-IE" sz="2800" dirty="0"/>
              <a:t>, </a:t>
            </a:r>
            <a:r>
              <a:rPr lang="en-IE" sz="2800" dirty="0" err="1"/>
              <a:t>círculos</a:t>
            </a:r>
            <a:r>
              <a:rPr lang="en-IE" sz="2800" dirty="0"/>
              <a:t> </a:t>
            </a:r>
            <a:r>
              <a:rPr lang="en-IE" sz="2800" dirty="0" err="1"/>
              <a:t>sociales</a:t>
            </a:r>
            <a:r>
              <a:rPr lang="en-IE" sz="2800" dirty="0"/>
              <a:t>, </a:t>
            </a:r>
            <a:r>
              <a:rPr lang="en-IE" sz="2800" dirty="0" err="1"/>
              <a:t>grupos</a:t>
            </a:r>
            <a:r>
              <a:rPr lang="en-IE" sz="2800" dirty="0"/>
              <a:t> de </a:t>
            </a:r>
            <a:r>
              <a:rPr lang="en-IE" sz="2800" dirty="0" err="1"/>
              <a:t>mentores</a:t>
            </a:r>
            <a:r>
              <a:rPr lang="en-IE" sz="2800" dirty="0"/>
              <a:t>, </a:t>
            </a:r>
            <a:r>
              <a:rPr lang="en-IE" sz="2800" dirty="0" err="1"/>
              <a:t>grupos</a:t>
            </a:r>
            <a:r>
              <a:rPr lang="en-IE" sz="2800" dirty="0"/>
              <a:t> de </a:t>
            </a:r>
            <a:r>
              <a:rPr lang="en-IE" sz="2800" dirty="0" err="1"/>
              <a:t>discusión</a:t>
            </a:r>
            <a:r>
              <a:rPr lang="en-IE" sz="2800" dirty="0"/>
              <a:t>, </a:t>
            </a:r>
            <a:r>
              <a:rPr lang="en-IE" sz="2800" dirty="0" err="1"/>
              <a:t>asociaciones</a:t>
            </a:r>
            <a:r>
              <a:rPr lang="en-IE" sz="2800" dirty="0"/>
              <a:t> de </a:t>
            </a:r>
            <a:r>
              <a:rPr lang="en-IE" sz="2800" dirty="0" err="1"/>
              <a:t>aprendizaje</a:t>
            </a:r>
            <a:r>
              <a:rPr lang="en-IE" sz="2800" dirty="0"/>
              <a:t>, etc.</a:t>
            </a:r>
          </a:p>
          <a:p>
            <a:pPr>
              <a:buFont typeface="Arial" pitchFamily="34" charset="0"/>
              <a:buChar char="•"/>
            </a:pPr>
            <a:r>
              <a:rPr lang="en-US" sz="2800" dirty="0"/>
              <a:t>Se </a:t>
            </a:r>
            <a:r>
              <a:rPr lang="en-US" sz="2800" dirty="0" err="1"/>
              <a:t>puede</a:t>
            </a:r>
            <a:r>
              <a:rPr lang="en-US" sz="2800" dirty="0"/>
              <a:t> </a:t>
            </a:r>
            <a:r>
              <a:rPr lang="en-US" sz="2800" dirty="0" err="1"/>
              <a:t>participar</a:t>
            </a:r>
            <a:r>
              <a:rPr lang="en-US" sz="2800" dirty="0"/>
              <a:t> </a:t>
            </a:r>
            <a:r>
              <a:rPr lang="en-US" sz="2800" dirty="0" err="1"/>
              <a:t>en</a:t>
            </a:r>
            <a:r>
              <a:rPr lang="en-US" sz="2800" dirty="0"/>
              <a:t> </a:t>
            </a:r>
            <a:r>
              <a:rPr lang="en-US" sz="2800" dirty="0" err="1"/>
              <a:t>una</a:t>
            </a:r>
            <a:r>
              <a:rPr lang="en-US" sz="2800" dirty="0"/>
              <a:t> red sin </a:t>
            </a:r>
            <a:r>
              <a:rPr lang="en-US" sz="2800" dirty="0" err="1"/>
              <a:t>darse</a:t>
            </a:r>
            <a:r>
              <a:rPr lang="en-US" sz="2800" dirty="0"/>
              <a:t> </a:t>
            </a:r>
            <a:r>
              <a:rPr lang="en-US" sz="2800" dirty="0" err="1"/>
              <a:t>cuenta</a:t>
            </a:r>
            <a:r>
              <a:rPr lang="en-US" sz="2800" dirty="0"/>
              <a:t> – </a:t>
            </a:r>
            <a:r>
              <a:rPr lang="en-US" sz="2800" dirty="0" err="1">
                <a:solidFill>
                  <a:srgbClr val="FF0000"/>
                </a:solidFill>
              </a:rPr>
              <a:t>puede</a:t>
            </a:r>
            <a:r>
              <a:rPr lang="en-US" sz="2800" dirty="0">
                <a:solidFill>
                  <a:srgbClr val="FF0000"/>
                </a:solidFill>
              </a:rPr>
              <a:t> </a:t>
            </a:r>
            <a:r>
              <a:rPr lang="en-US" sz="2800" dirty="0" err="1">
                <a:solidFill>
                  <a:srgbClr val="FF0000"/>
                </a:solidFill>
              </a:rPr>
              <a:t>ser</a:t>
            </a:r>
            <a:r>
              <a:rPr lang="en-US" sz="2800" dirty="0">
                <a:solidFill>
                  <a:srgbClr val="FF0000"/>
                </a:solidFill>
              </a:rPr>
              <a:t> informal</a:t>
            </a:r>
            <a:endParaRPr lang="en-IE" dirty="0">
              <a:solidFill>
                <a:srgbClr val="FF0000"/>
              </a:solidFill>
            </a:endParaRPr>
          </a:p>
        </p:txBody>
      </p:sp>
      <p:sp>
        <p:nvSpPr>
          <p:cNvPr id="4" name="Slide Number Placeholder 3"/>
          <p:cNvSpPr>
            <a:spLocks noGrp="1"/>
          </p:cNvSpPr>
          <p:nvPr>
            <p:ph type="sldNum" sz="quarter" idx="12"/>
          </p:nvPr>
        </p:nvSpPr>
        <p:spPr/>
        <p:txBody>
          <a:bodyPr/>
          <a:lstStyle/>
          <a:p>
            <a:fld id="{A7AD32EF-B744-4512-A6AB-C39B4880BDB1}" type="slidenum">
              <a:rPr lang="es-ES" altLang="es-ES" smtClean="0"/>
              <a:pPr/>
              <a:t>8</a:t>
            </a:fld>
            <a:endParaRPr lang="es-ES" altLang="es-ES"/>
          </a:p>
        </p:txBody>
      </p:sp>
      <p:sp>
        <p:nvSpPr>
          <p:cNvPr id="5"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220468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220" y="1560786"/>
            <a:ext cx="4082014" cy="1143000"/>
          </a:xfrm>
        </p:spPr>
        <p:txBody>
          <a:bodyPr/>
          <a:lstStyle/>
          <a:p>
            <a:pPr algn="l"/>
            <a:r>
              <a:rPr lang="en-US" sz="3200" b="1" dirty="0" err="1">
                <a:solidFill>
                  <a:srgbClr val="C00000"/>
                </a:solidFill>
              </a:rPr>
              <a:t>Tipos</a:t>
            </a:r>
            <a:r>
              <a:rPr lang="en-US" sz="3200" b="1" dirty="0">
                <a:solidFill>
                  <a:srgbClr val="C00000"/>
                </a:solidFill>
              </a:rPr>
              <a:t> de </a:t>
            </a:r>
            <a:r>
              <a:rPr lang="en-US" sz="3200" b="1" dirty="0" err="1">
                <a:solidFill>
                  <a:srgbClr val="C00000"/>
                </a:solidFill>
              </a:rPr>
              <a:t>redes</a:t>
            </a:r>
            <a:endParaRPr lang="en-IE" sz="3200" b="1" dirty="0">
              <a:solidFill>
                <a:srgbClr val="C00000"/>
              </a:solidFill>
            </a:endParaRPr>
          </a:p>
        </p:txBody>
      </p:sp>
      <p:sp>
        <p:nvSpPr>
          <p:cNvPr id="3" name="TextBox 2"/>
          <p:cNvSpPr txBox="1"/>
          <p:nvPr/>
        </p:nvSpPr>
        <p:spPr>
          <a:xfrm>
            <a:off x="4477407" y="1298735"/>
            <a:ext cx="6855757" cy="1815882"/>
          </a:xfrm>
          <a:prstGeom prst="rect">
            <a:avLst/>
          </a:prstGeom>
          <a:noFill/>
        </p:spPr>
        <p:txBody>
          <a:bodyPr wrap="square" rtlCol="0">
            <a:spAutoFit/>
          </a:bodyPr>
          <a:lstStyle/>
          <a:p>
            <a:pPr algn="ctr"/>
            <a:r>
              <a:rPr lang="en-US" sz="2800" dirty="0"/>
              <a:t>Las </a:t>
            </a:r>
            <a:r>
              <a:rPr lang="en-US" sz="2800" dirty="0" err="1"/>
              <a:t>redes</a:t>
            </a:r>
            <a:r>
              <a:rPr lang="en-US" sz="2800" dirty="0"/>
              <a:t> </a:t>
            </a:r>
            <a:r>
              <a:rPr lang="en-US" sz="2800" dirty="0" err="1"/>
              <a:t>pueden</a:t>
            </a:r>
            <a:r>
              <a:rPr lang="en-US" sz="2800" dirty="0"/>
              <a:t> </a:t>
            </a:r>
            <a:r>
              <a:rPr lang="en-US" sz="2800" dirty="0" err="1"/>
              <a:t>variar</a:t>
            </a:r>
            <a:r>
              <a:rPr lang="en-US" sz="2800" dirty="0"/>
              <a:t> </a:t>
            </a:r>
            <a:r>
              <a:rPr lang="en-US" sz="2800" dirty="0" err="1"/>
              <a:t>desde</a:t>
            </a:r>
            <a:r>
              <a:rPr lang="en-US" sz="2800" dirty="0"/>
              <a:t> </a:t>
            </a:r>
            <a:r>
              <a:rPr lang="en-US" sz="2800" dirty="0" err="1"/>
              <a:t>intercambios</a:t>
            </a:r>
            <a:r>
              <a:rPr lang="en-US" sz="2800" dirty="0"/>
              <a:t> </a:t>
            </a:r>
            <a:r>
              <a:rPr lang="en-US" sz="2800" dirty="0" err="1"/>
              <a:t>informales</a:t>
            </a:r>
            <a:r>
              <a:rPr lang="en-US" sz="2800" dirty="0"/>
              <a:t> </a:t>
            </a:r>
            <a:r>
              <a:rPr lang="en-US" sz="2800" dirty="0" err="1"/>
              <a:t>sueltos</a:t>
            </a:r>
            <a:r>
              <a:rPr lang="en-US" sz="2800" dirty="0"/>
              <a:t> hasta </a:t>
            </a:r>
            <a:r>
              <a:rPr lang="en-US" sz="2800" dirty="0" err="1"/>
              <a:t>grupos</a:t>
            </a:r>
            <a:r>
              <a:rPr lang="en-US" sz="2800" dirty="0"/>
              <a:t> </a:t>
            </a:r>
            <a:r>
              <a:rPr lang="en-US" sz="2800" dirty="0" err="1"/>
              <a:t>formales</a:t>
            </a:r>
            <a:r>
              <a:rPr lang="en-US" sz="2800" dirty="0"/>
              <a:t> </a:t>
            </a:r>
            <a:r>
              <a:rPr lang="en-US" sz="2800" dirty="0" err="1"/>
              <a:t>contractuales</a:t>
            </a:r>
            <a:r>
              <a:rPr lang="en-US" sz="2800" dirty="0"/>
              <a:t> o de </a:t>
            </a:r>
            <a:r>
              <a:rPr lang="en-US" sz="2800" dirty="0" err="1"/>
              <a:t>membresía</a:t>
            </a:r>
            <a:endParaRPr lang="en-US"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304221" y="2992598"/>
            <a:ext cx="11623910" cy="2794744"/>
          </a:xfrm>
          <a:prstGeom prst="rect">
            <a:avLst/>
          </a:prstGeom>
        </p:spPr>
      </p:pic>
      <p:sp>
        <p:nvSpPr>
          <p:cNvPr id="6" name="Title 1"/>
          <p:cNvSpPr txBox="1">
            <a:spLocks/>
          </p:cNvSpPr>
          <p:nvPr/>
        </p:nvSpPr>
        <p:spPr bwMode="auto">
          <a:xfrm>
            <a:off x="1041779" y="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lgn="r" defTabSz="914400" fontAlgn="base">
              <a:spcBef>
                <a:spcPct val="0"/>
              </a:spcBef>
              <a:spcAft>
                <a:spcPct val="0"/>
              </a:spcAft>
              <a:defRPr/>
            </a:pPr>
            <a:r>
              <a:rPr lang="en-US" sz="3200" b="1" dirty="0" err="1">
                <a:solidFill>
                  <a:srgbClr val="0B0AFD"/>
                </a:solidFill>
              </a:rPr>
              <a:t>Redes</a:t>
            </a:r>
            <a:r>
              <a:rPr lang="en-US" sz="3200" b="1" dirty="0">
                <a:solidFill>
                  <a:srgbClr val="0B0AFD"/>
                </a:solidFill>
              </a:rPr>
              <a:t> </a:t>
            </a:r>
            <a:r>
              <a:rPr lang="en-US" sz="3200" b="1" dirty="0" err="1">
                <a:solidFill>
                  <a:srgbClr val="0B0AFD"/>
                </a:solidFill>
              </a:rPr>
              <a:t>como</a:t>
            </a:r>
            <a:r>
              <a:rPr lang="en-US" sz="3200" b="1" dirty="0">
                <a:solidFill>
                  <a:srgbClr val="0B0AFD"/>
                </a:solidFill>
              </a:rPr>
              <a:t> </a:t>
            </a:r>
            <a:r>
              <a:rPr lang="en-US" sz="3200" b="1" dirty="0" err="1">
                <a:solidFill>
                  <a:srgbClr val="0B0AFD"/>
                </a:solidFill>
              </a:rPr>
              <a:t>herramienta</a:t>
            </a:r>
            <a:r>
              <a:rPr lang="en-US" sz="3200" b="1" dirty="0">
                <a:solidFill>
                  <a:srgbClr val="0B0AFD"/>
                </a:solidFill>
              </a:rPr>
              <a:t> </a:t>
            </a:r>
            <a:br>
              <a:rPr lang="en-US" sz="3200" b="1" dirty="0">
                <a:solidFill>
                  <a:srgbClr val="0B0AFD"/>
                </a:solidFill>
              </a:rPr>
            </a:br>
            <a:r>
              <a:rPr lang="en-US" sz="3200" b="1" dirty="0">
                <a:solidFill>
                  <a:srgbClr val="0B0AFD"/>
                </a:solidFill>
              </a:rPr>
              <a:t>para </a:t>
            </a:r>
            <a:r>
              <a:rPr lang="en-US" sz="3200" b="1" dirty="0" err="1">
                <a:solidFill>
                  <a:srgbClr val="0B0AFD"/>
                </a:solidFill>
              </a:rPr>
              <a:t>crear</a:t>
            </a:r>
            <a:r>
              <a:rPr lang="en-US" sz="3200" b="1" dirty="0">
                <a:solidFill>
                  <a:srgbClr val="0B0AFD"/>
                </a:solidFill>
              </a:rPr>
              <a:t> </a:t>
            </a:r>
            <a:r>
              <a:rPr lang="en-US" sz="3200" b="1" dirty="0" err="1">
                <a:solidFill>
                  <a:srgbClr val="0B0AFD"/>
                </a:solidFill>
              </a:rPr>
              <a:t>competencias</a:t>
            </a:r>
            <a:endParaRPr kumimoji="0" lang="en-IE" sz="3200" b="1" i="0" u="none" strike="noStrike" kern="1200" cap="none" spc="0" normalizeH="0" baseline="0" noProof="0" dirty="0">
              <a:ln>
                <a:noFill/>
              </a:ln>
              <a:solidFill>
                <a:srgbClr val="0B0AFD"/>
              </a:solidFill>
              <a:effectLst/>
              <a:uLnTx/>
              <a:uFillTx/>
              <a:latin typeface="+mj-lt"/>
              <a:ea typeface="+mj-ea"/>
              <a:cs typeface="+mj-cs"/>
            </a:endParaRPr>
          </a:p>
        </p:txBody>
      </p:sp>
    </p:spTree>
    <p:extLst>
      <p:ext uri="{BB962C8B-B14F-4D97-AF65-F5344CB8AC3E}">
        <p14:creationId xmlns:p14="http://schemas.microsoft.com/office/powerpoint/2010/main" val="297977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6|3.6"/>
</p:tagLst>
</file>

<file path=ppt/theme/theme1.xml><?xml version="1.0" encoding="utf-8"?>
<a:theme xmlns:a="http://schemas.openxmlformats.org/drawingml/2006/main" name="1557">
  <a:themeElements>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1557</Template>
  <TotalTime>5249</TotalTime>
  <Words>1029</Words>
  <Application>Microsoft Office PowerPoint</Application>
  <PresentationFormat>Panorámica</PresentationFormat>
  <Paragraphs>163</Paragraphs>
  <Slides>24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Century Gothic</vt:lpstr>
      <vt:lpstr>Verdana</vt:lpstr>
      <vt:lpstr>Wingdings</vt:lpstr>
      <vt:lpstr>1557</vt:lpstr>
      <vt:lpstr>Módulo 6: Creando competencias en las microempresas rurales</vt:lpstr>
      <vt:lpstr>Redes como herramienta  para crear competencias</vt:lpstr>
      <vt:lpstr>Redes como herramienta  para crear competencias</vt:lpstr>
      <vt:lpstr>Redes como herramienta  para crear competencias</vt:lpstr>
      <vt:lpstr>¿Que es una competencia y la creación de competencias?</vt:lpstr>
      <vt:lpstr>¿Para qué sirve la creación de competencias?</vt:lpstr>
      <vt:lpstr>¿Qué es una red?</vt:lpstr>
      <vt:lpstr>¿Qué es una red?</vt:lpstr>
      <vt:lpstr>Tipos de redes</vt:lpstr>
      <vt:lpstr>Características de las Redes</vt:lpstr>
      <vt:lpstr>Presentación de PowerPoint</vt:lpstr>
      <vt:lpstr>Importancia de las redes</vt:lpstr>
      <vt:lpstr>Presentación de PowerPoint</vt:lpstr>
      <vt:lpstr>Redes de Empresas Sociales</vt:lpstr>
      <vt:lpstr>Herramientas de Redes Online</vt:lpstr>
      <vt:lpstr>Redes: Una palabra para usar con cautela</vt:lpstr>
      <vt:lpstr>¿Inventario de tus redes?</vt:lpstr>
      <vt:lpstr>¿Análisis de Redes?</vt:lpstr>
      <vt:lpstr>¿Análisis de Redes?</vt:lpstr>
      <vt:lpstr>¿Análisis de Redes?</vt:lpstr>
      <vt:lpstr>Beneficios de las Redes</vt:lpstr>
      <vt:lpstr>Más Información</vt:lpstr>
      <vt:lpstr>Emprendedor TIC y Marketing</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Técnica Franquicias Centroamérica</dc:title>
  <dc:creator>usuario</dc:creator>
  <cp:lastModifiedBy>User IWS</cp:lastModifiedBy>
  <cp:revision>339</cp:revision>
  <cp:lastPrinted>2017-05-04T12:44:09Z</cp:lastPrinted>
  <dcterms:created xsi:type="dcterms:W3CDTF">2016-01-12T16:45:47Z</dcterms:created>
  <dcterms:modified xsi:type="dcterms:W3CDTF">2017-12-15T10:54:52Z</dcterms:modified>
</cp:coreProperties>
</file>