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5"/>
  </p:notesMasterIdLst>
  <p:handoutMasterIdLst>
    <p:handoutMasterId r:id="rId16"/>
  </p:handoutMasterIdLst>
  <p:sldIdLst>
    <p:sldId id="378" r:id="rId2"/>
    <p:sldId id="448" r:id="rId3"/>
    <p:sldId id="407" r:id="rId4"/>
    <p:sldId id="380" r:id="rId5"/>
    <p:sldId id="444" r:id="rId6"/>
    <p:sldId id="449" r:id="rId7"/>
    <p:sldId id="445" r:id="rId8"/>
    <p:sldId id="453" r:id="rId9"/>
    <p:sldId id="452" r:id="rId10"/>
    <p:sldId id="446" r:id="rId11"/>
    <p:sldId id="462" r:id="rId12"/>
    <p:sldId id="461" r:id="rId13"/>
    <p:sldId id="394" r:id="rId1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92" d="100"/>
          <a:sy n="92" d="100"/>
        </p:scale>
        <p:origin x="102" y="53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20/12/2017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20/12/2017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Modulo </a:t>
            </a:r>
            <a:r>
              <a:rPr lang="en-US" sz="2800" b="1" dirty="0" smtClean="0"/>
              <a:t>No.5: </a:t>
            </a:r>
            <a:r>
              <a:rPr lang="it-IT" sz="2800" b="1" dirty="0">
                <a:solidFill>
                  <a:srgbClr val="336600"/>
                </a:solidFill>
              </a:rPr>
              <a:t>Accesso ai finanziamenti non sovvenzionati per microimprese in aree </a:t>
            </a:r>
            <a:r>
              <a:rPr lang="it-IT" sz="2800" b="1" dirty="0" smtClean="0">
                <a:solidFill>
                  <a:srgbClr val="336600"/>
                </a:solidFill>
              </a:rPr>
              <a:t>rurali</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it-IT" altLang="es-ES" sz="3600" b="1" dirty="0">
                <a:latin typeface="Calibri" pitchFamily="34" charset="0"/>
              </a:rPr>
              <a:t>Migliorare la competitività delle microimprese nelle aree rurali </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180045" y="5745248"/>
            <a:ext cx="9757955" cy="615553"/>
          </a:xfrm>
          <a:prstGeom prst="rect">
            <a:avLst/>
          </a:prstGeom>
          <a:noFill/>
        </p:spPr>
        <p:txBody>
          <a:bodyPr wrap="square" rtlCol="0">
            <a:spAutoFit/>
          </a:bodyPr>
          <a:lstStyle/>
          <a:p>
            <a:r>
              <a:rPr lang="it-IT" dirty="0"/>
              <a:t>Redatto dal Consorzio per il 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asbl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3" y="1336869"/>
            <a:ext cx="11221087" cy="4809367"/>
          </a:xfrm>
        </p:spPr>
        <p:txBody>
          <a:bodyPr/>
          <a:lstStyle/>
          <a:p>
            <a:pPr marL="0" lvl="0" indent="0">
              <a:buNone/>
            </a:pPr>
            <a:r>
              <a:rPr lang="en-US" b="1" dirty="0" smtClean="0">
                <a:solidFill>
                  <a:srgbClr val="C00000"/>
                </a:solidFill>
              </a:rPr>
              <a:t>Tipi di </a:t>
            </a:r>
            <a:r>
              <a:rPr lang="en-US" b="1" dirty="0" smtClean="0">
                <a:solidFill>
                  <a:srgbClr val="C00000"/>
                </a:solidFill>
              </a:rPr>
              <a:t>Crowdfunding</a:t>
            </a:r>
            <a:r>
              <a:rPr lang="en-US" b="1" dirty="0">
                <a:solidFill>
                  <a:srgbClr val="000000"/>
                </a:solidFill>
              </a:rPr>
              <a:t> </a:t>
            </a:r>
            <a:r>
              <a:rPr lang="en-US" b="1" dirty="0" smtClean="0">
                <a:solidFill>
                  <a:srgbClr val="C00000"/>
                </a:solidFill>
              </a:rPr>
              <a:t>(1 </a:t>
            </a:r>
            <a:r>
              <a:rPr lang="en-US" b="1" dirty="0" smtClean="0">
                <a:solidFill>
                  <a:srgbClr val="C00000"/>
                </a:solidFill>
              </a:rPr>
              <a:t>di </a:t>
            </a:r>
            <a:r>
              <a:rPr lang="en-US" b="1" dirty="0" smtClean="0">
                <a:solidFill>
                  <a:srgbClr val="C00000"/>
                </a:solidFill>
              </a:rPr>
              <a:t>3)</a:t>
            </a:r>
            <a:endParaRPr lang="en-US" b="1" dirty="0">
              <a:solidFill>
                <a:srgbClr val="C00000"/>
              </a:solidFill>
            </a:endParaRPr>
          </a:p>
          <a:p>
            <a:pPr marL="0" lvl="0" indent="0">
              <a:buNone/>
            </a:pPr>
            <a:r>
              <a:rPr lang="en-US" dirty="0" err="1" smtClean="0">
                <a:solidFill>
                  <a:srgbClr val="000000"/>
                </a:solidFill>
              </a:rPr>
              <a:t>Esistono</a:t>
            </a:r>
            <a:r>
              <a:rPr lang="en-US" dirty="0" smtClean="0">
                <a:solidFill>
                  <a:srgbClr val="000000"/>
                </a:solidFill>
              </a:rPr>
              <a:t> </a:t>
            </a:r>
            <a:r>
              <a:rPr lang="en-US" dirty="0" err="1" smtClean="0">
                <a:solidFill>
                  <a:srgbClr val="000000"/>
                </a:solidFill>
              </a:rPr>
              <a:t>vari</a:t>
            </a:r>
            <a:r>
              <a:rPr lang="en-US" dirty="0" smtClean="0">
                <a:solidFill>
                  <a:srgbClr val="000000"/>
                </a:solidFill>
              </a:rPr>
              <a:t> tipi di </a:t>
            </a:r>
            <a:r>
              <a:rPr lang="en-US" dirty="0">
                <a:solidFill>
                  <a:srgbClr val="000000"/>
                </a:solidFill>
              </a:rPr>
              <a:t>crowdfunding </a:t>
            </a:r>
            <a:r>
              <a:rPr lang="en-US" dirty="0" smtClean="0">
                <a:solidFill>
                  <a:srgbClr val="000000"/>
                </a:solidFill>
              </a:rPr>
              <a:t>quali</a:t>
            </a:r>
            <a:r>
              <a:rPr lang="en-US" dirty="0" smtClean="0">
                <a:solidFill>
                  <a:srgbClr val="000000"/>
                </a:solidFill>
              </a:rPr>
              <a:t>: </a:t>
            </a:r>
            <a:endParaRPr lang="en-US" dirty="0" smtClean="0">
              <a:solidFill>
                <a:srgbClr val="000000"/>
              </a:solidFill>
            </a:endParaRP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4 - Ορθογώνιο"/>
          <p:cNvSpPr/>
          <p:nvPr/>
        </p:nvSpPr>
        <p:spPr>
          <a:xfrm>
            <a:off x="571501" y="2726035"/>
            <a:ext cx="10711140" cy="3071610"/>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Ricompensa: </a:t>
            </a:r>
            <a:r>
              <a:rPr lang="it-IT" sz="2800" dirty="0" smtClean="0">
                <a:solidFill>
                  <a:srgbClr val="000000"/>
                </a:solidFill>
              </a:rPr>
              <a:t>utilizzata </a:t>
            </a:r>
            <a:r>
              <a:rPr lang="it-IT" sz="2800" dirty="0">
                <a:solidFill>
                  <a:srgbClr val="000000"/>
                </a:solidFill>
              </a:rPr>
              <a:t>principalmente per la promozione di film, sviluppo di software libero, sviluppo di invenzioni, ricerca scientifica e progetti civici.</a:t>
            </a:r>
            <a:endParaRPr lang="en-US" sz="2800" dirty="0" smtClean="0">
              <a:solidFill>
                <a:srgbClr val="000000"/>
              </a:solidFill>
            </a:endParaRPr>
          </a:p>
          <a:p>
            <a:pPr marL="342900" indent="-342900" algn="just" fontAlgn="base">
              <a:spcBef>
                <a:spcPct val="20000"/>
              </a:spcBef>
              <a:spcAft>
                <a:spcPct val="0"/>
              </a:spcAft>
              <a:buFont typeface="Arial" pitchFamily="34" charset="0"/>
              <a:buChar char="•"/>
            </a:pPr>
            <a:r>
              <a:rPr lang="en-US" sz="2800" b="1" dirty="0" smtClean="0">
                <a:solidFill>
                  <a:srgbClr val="000000"/>
                </a:solidFill>
              </a:rPr>
              <a:t>Azionari: </a:t>
            </a:r>
            <a:r>
              <a:rPr lang="it-IT" sz="2800" dirty="0">
                <a:solidFill>
                  <a:srgbClr val="000000"/>
                </a:solidFill>
              </a:rPr>
              <a:t>sostenere gli sforzi avviati da altre persone o organizzazioni attraverso la fornitura di finanziamenti sotto forma di </a:t>
            </a:r>
            <a:r>
              <a:rPr lang="it-IT" sz="2800" dirty="0" smtClean="0">
                <a:solidFill>
                  <a:srgbClr val="000000"/>
                </a:solidFill>
              </a:rPr>
              <a:t>«equity».</a:t>
            </a:r>
            <a:endParaRPr lang="en-US" sz="2000" dirty="0" smtClean="0">
              <a:solidFill>
                <a:srgbClr val="000000"/>
              </a:solidFill>
            </a:endParaRPr>
          </a:p>
          <a:p>
            <a:pPr algn="just">
              <a:buFont typeface="Arial" pitchFamily="34" charset="0"/>
              <a:buChar char="•"/>
            </a:pPr>
            <a:endParaRPr lang="en-US" sz="2000" dirty="0" smtClean="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it-IT" b="1" dirty="0">
                <a:solidFill>
                  <a:srgbClr val="C00000"/>
                </a:solidFill>
              </a:rPr>
              <a:t>Tipi di Crowdfunding </a:t>
            </a:r>
            <a:r>
              <a:rPr lang="it-IT" b="1" dirty="0" smtClean="0">
                <a:solidFill>
                  <a:srgbClr val="C00000"/>
                </a:solidFill>
              </a:rPr>
              <a:t>(2 </a:t>
            </a:r>
            <a:r>
              <a:rPr lang="it-IT" b="1" dirty="0">
                <a:solidFill>
                  <a:srgbClr val="C00000"/>
                </a:solidFill>
              </a:rPr>
              <a:t>di 3)</a:t>
            </a:r>
          </a:p>
          <a:p>
            <a:pPr marL="0" lvl="0" indent="0">
              <a:buNone/>
            </a:pPr>
            <a:r>
              <a:rPr lang="it-IT" dirty="0">
                <a:solidFill>
                  <a:srgbClr val="000000"/>
                </a:solidFill>
              </a:rPr>
              <a:t>Esistono vari tipi di crowdfunding quali:</a:t>
            </a: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4 - Ορθογώνιο"/>
          <p:cNvSpPr/>
          <p:nvPr/>
        </p:nvSpPr>
        <p:spPr>
          <a:xfrm>
            <a:off x="457200" y="2726035"/>
            <a:ext cx="11125200" cy="2948499"/>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Di debito</a:t>
            </a:r>
            <a:r>
              <a:rPr lang="en-US" sz="2800" b="1" dirty="0">
                <a:solidFill>
                  <a:srgbClr val="000000"/>
                </a:solidFill>
              </a:rPr>
              <a:t>:</a:t>
            </a:r>
            <a:r>
              <a:rPr lang="en-US" sz="2800" dirty="0" smtClean="0">
                <a:solidFill>
                  <a:srgbClr val="000000"/>
                </a:solidFill>
              </a:rPr>
              <a:t> </a:t>
            </a:r>
            <a:r>
              <a:rPr lang="it-IT" sz="2800" dirty="0" smtClean="0">
                <a:solidFill>
                  <a:srgbClr val="000000"/>
                </a:solidFill>
              </a:rPr>
              <a:t> </a:t>
            </a:r>
            <a:r>
              <a:rPr lang="it-IT" sz="2800" dirty="0">
                <a:solidFill>
                  <a:srgbClr val="000000"/>
                </a:solidFill>
              </a:rPr>
              <a:t>la domanda viene esaminata e verificata da un sistema automatizzato, che determina anche il rischio di credito e il tasso di interesse del mutuatario</a:t>
            </a:r>
            <a:endParaRPr lang="en-US" sz="2800" dirty="0" smtClean="0">
              <a:solidFill>
                <a:srgbClr val="000000"/>
              </a:solidFill>
            </a:endParaRPr>
          </a:p>
          <a:p>
            <a:pPr marL="342900" lvl="0" indent="-342900" algn="just" fontAlgn="base">
              <a:spcBef>
                <a:spcPct val="20000"/>
              </a:spcBef>
              <a:spcAft>
                <a:spcPct val="0"/>
              </a:spcAft>
              <a:buFont typeface="Arial" pitchFamily="34" charset="0"/>
              <a:buChar char="•"/>
            </a:pPr>
            <a:r>
              <a:rPr lang="en-US" sz="2800" b="1" dirty="0" err="1" smtClean="0">
                <a:solidFill>
                  <a:srgbClr val="000000"/>
                </a:solidFill>
              </a:rPr>
              <a:t>Gettone</a:t>
            </a:r>
            <a:r>
              <a:rPr lang="en-US" sz="2800" b="1" dirty="0" smtClean="0">
                <a:solidFill>
                  <a:srgbClr val="000000"/>
                </a:solidFill>
              </a:rPr>
              <a:t>:</a:t>
            </a:r>
            <a:r>
              <a:rPr lang="en-US" sz="2800" dirty="0" smtClean="0">
                <a:solidFill>
                  <a:srgbClr val="000000"/>
                </a:solidFill>
              </a:rPr>
              <a:t> </a:t>
            </a:r>
            <a:r>
              <a:rPr lang="it-IT" sz="2800" dirty="0" smtClean="0">
                <a:solidFill>
                  <a:srgbClr val="000000"/>
                </a:solidFill>
              </a:rPr>
              <a:t>raccogliere </a:t>
            </a:r>
            <a:r>
              <a:rPr lang="it-IT" sz="2800" dirty="0">
                <a:solidFill>
                  <a:srgbClr val="000000"/>
                </a:solidFill>
              </a:rPr>
              <a:t>fondi per un progetto in cui un </a:t>
            </a:r>
            <a:r>
              <a:rPr lang="it-IT" sz="2800" dirty="0" smtClean="0">
                <a:solidFill>
                  <a:srgbClr val="000000"/>
                </a:solidFill>
              </a:rPr>
              <a:t>gettone digitale </a:t>
            </a:r>
            <a:r>
              <a:rPr lang="it-IT" sz="2800" dirty="0">
                <a:solidFill>
                  <a:srgbClr val="000000"/>
                </a:solidFill>
              </a:rPr>
              <a:t>o </a:t>
            </a:r>
            <a:r>
              <a:rPr lang="it-IT" sz="2800" dirty="0" smtClean="0">
                <a:solidFill>
                  <a:srgbClr val="000000"/>
                </a:solidFill>
              </a:rPr>
              <a:t>virtuale </a:t>
            </a:r>
            <a:r>
              <a:rPr lang="it-IT" sz="2800" dirty="0">
                <a:solidFill>
                  <a:srgbClr val="000000"/>
                </a:solidFill>
              </a:rPr>
              <a:t>viene offerto come premio ai finanziatori</a:t>
            </a:r>
            <a:endParaRPr lang="en-US" sz="2400" dirty="0" smtClean="0">
              <a:solidFill>
                <a:srgbClr val="000000"/>
              </a:solidFill>
            </a:endParaRPr>
          </a:p>
          <a:p>
            <a:pPr algn="just">
              <a:buFont typeface="Arial" pitchFamily="34" charset="0"/>
              <a:buChar char="•"/>
            </a:pPr>
            <a:endParaRPr lang="en-US" sz="2000" dirty="0" smtClean="0">
              <a:solidFill>
                <a:srgbClr val="000000"/>
              </a:solidFill>
            </a:endParaRPr>
          </a:p>
          <a:p>
            <a:pPr algn="just">
              <a:buFont typeface="Arial" pitchFamily="34" charset="0"/>
              <a:buChar char="•"/>
            </a:pPr>
            <a:endParaRPr lang="en-US" sz="2000" dirty="0" smtClean="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it-IT" b="1" dirty="0">
                <a:solidFill>
                  <a:srgbClr val="C00000"/>
                </a:solidFill>
              </a:rPr>
              <a:t>Tipi di Crowdfunding </a:t>
            </a:r>
            <a:r>
              <a:rPr lang="it-IT" b="1" dirty="0" smtClean="0">
                <a:solidFill>
                  <a:srgbClr val="C00000"/>
                </a:solidFill>
              </a:rPr>
              <a:t>(3 </a:t>
            </a:r>
            <a:r>
              <a:rPr lang="it-IT" b="1" dirty="0">
                <a:solidFill>
                  <a:srgbClr val="C00000"/>
                </a:solidFill>
              </a:rPr>
              <a:t>di 3)</a:t>
            </a:r>
          </a:p>
          <a:p>
            <a:pPr marL="0" lvl="0" indent="0">
              <a:buNone/>
            </a:pPr>
            <a:r>
              <a:rPr lang="it-IT" dirty="0">
                <a:solidFill>
                  <a:srgbClr val="000000"/>
                </a:solidFill>
              </a:rPr>
              <a:t>Esistono vari tipi di crowdfunding quali:</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4 - Ορθογώνιο"/>
          <p:cNvSpPr/>
          <p:nvPr/>
        </p:nvSpPr>
        <p:spPr>
          <a:xfrm>
            <a:off x="361314" y="2528607"/>
            <a:ext cx="11390804" cy="3625608"/>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Donazioni: </a:t>
            </a:r>
            <a:r>
              <a:rPr lang="it-IT" sz="2800" dirty="0" smtClean="0">
                <a:solidFill>
                  <a:srgbClr val="000000"/>
                </a:solidFill>
              </a:rPr>
              <a:t>attraverso </a:t>
            </a:r>
            <a:r>
              <a:rPr lang="it-IT" sz="2800" dirty="0">
                <a:solidFill>
                  <a:srgbClr val="000000"/>
                </a:solidFill>
              </a:rPr>
              <a:t>lo sforzo collettivo degli individui per aiutare le cause caritatevoli. Nel crowdfunding benefico, vengono raccolti fondi per scopi pro-sociali o </a:t>
            </a:r>
            <a:r>
              <a:rPr lang="it-IT" sz="2800" dirty="0" smtClean="0">
                <a:solidFill>
                  <a:srgbClr val="000000"/>
                </a:solidFill>
              </a:rPr>
              <a:t>pro-ambientali</a:t>
            </a:r>
          </a:p>
          <a:p>
            <a:pPr marL="342900" indent="-342900" algn="just" fontAlgn="base">
              <a:spcBef>
                <a:spcPct val="20000"/>
              </a:spcBef>
              <a:spcAft>
                <a:spcPct val="0"/>
              </a:spcAft>
              <a:buFont typeface="Arial" pitchFamily="34" charset="0"/>
              <a:buChar char="•"/>
            </a:pPr>
            <a:r>
              <a:rPr lang="en-US" sz="2800" b="1" dirty="0" smtClean="0">
                <a:solidFill>
                  <a:srgbClr val="000000"/>
                </a:solidFill>
              </a:rPr>
              <a:t>Causa</a:t>
            </a:r>
            <a:r>
              <a:rPr lang="en-US" sz="2800" dirty="0" smtClean="0">
                <a:solidFill>
                  <a:srgbClr val="000000"/>
                </a:solidFill>
              </a:rPr>
              <a:t>: </a:t>
            </a:r>
            <a:r>
              <a:rPr lang="it-IT" sz="2800" dirty="0" smtClean="0">
                <a:solidFill>
                  <a:srgbClr val="000000"/>
                </a:solidFill>
              </a:rPr>
              <a:t>consente </a:t>
            </a:r>
            <a:r>
              <a:rPr lang="it-IT" sz="2800" dirty="0">
                <a:solidFill>
                  <a:srgbClr val="000000"/>
                </a:solidFill>
              </a:rPr>
              <a:t>a querelanti o imputati di raggiungere contemporaneamente centinaia di loro pari in modo semi-privato e confidenziale per ottenere finanziamenti, sia in cerca di donazioni o fornendo una ricompensa in cambio di finanziamenti.</a:t>
            </a:r>
            <a:endParaRPr lang="en-US" sz="2800" dirty="0" smtClean="0">
              <a:solidFill>
                <a:srgbClr val="000000"/>
              </a:solidFill>
            </a:endParaRPr>
          </a:p>
        </p:txBody>
      </p:sp>
    </p:spTree>
    <p:extLst>
      <p:ext uri="{BB962C8B-B14F-4D97-AF65-F5344CB8AC3E}">
        <p14:creationId xmlns:p14="http://schemas.microsoft.com/office/powerpoint/2010/main" val="351338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l’attenzione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0"/>
            <a:ext cx="10972800" cy="1143000"/>
          </a:xfrm>
        </p:spPr>
        <p:txBody>
          <a:bodyPr/>
          <a:lstStyle/>
          <a:p>
            <a:pPr algn="r"/>
            <a:r>
              <a:rPr lang="en-US" sz="3200" b="1" dirty="0">
                <a:solidFill>
                  <a:srgbClr val="0B0AFD"/>
                </a:solidFill>
              </a:rPr>
              <a:t>Crowdfunding</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1050531413"/>
              </p:ext>
            </p:extLst>
          </p:nvPr>
        </p:nvGraphicFramePr>
        <p:xfrm>
          <a:off x="780288" y="2356207"/>
          <a:ext cx="10338816" cy="3781249"/>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slide?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13 </a:t>
                      </a:r>
                      <a:r>
                        <a:rPr lang="en-IE" sz="2400" b="1" dirty="0" smtClean="0">
                          <a:solidFill>
                            <a:schemeClr val="tx1"/>
                          </a:solidFill>
                        </a:rPr>
                        <a:t>slide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it-IT" sz="2400" b="1" dirty="0" smtClean="0">
                          <a:solidFill>
                            <a:schemeClr val="tx1"/>
                          </a:solidFill>
                        </a:rPr>
                        <a:t>Quanto tempo per leggere e ascoltare? </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it-IT" sz="2400" b="1" kern="1200" dirty="0" smtClean="0">
                          <a:solidFill>
                            <a:schemeClr val="dk1"/>
                          </a:solidFill>
                          <a:latin typeface="+mn-lt"/>
                          <a:ea typeface="+mn-ea"/>
                          <a:cs typeface="+mn-cs"/>
                        </a:rPr>
                        <a:t>15 minuti (non includendo l'esplorazione dei link forniti nelle diapositive)</a:t>
                      </a:r>
                      <a:endParaRPr lang="it-IT" sz="2400" b="1" kern="1200" dirty="0" smtClean="0">
                        <a:solidFill>
                          <a:schemeClr val="dk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err="1" smtClean="0">
                          <a:solidFill>
                            <a:schemeClr val="tx1"/>
                          </a:solidFill>
                        </a:rPr>
                        <a:t>Qual</a:t>
                      </a:r>
                      <a:r>
                        <a:rPr lang="en-IE" sz="2400" b="1" dirty="0" smtClean="0">
                          <a:solidFill>
                            <a:schemeClr val="tx1"/>
                          </a:solidFill>
                        </a:rPr>
                        <a:t> 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vantaggio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it-IT" sz="2400" b="1" dirty="0" smtClean="0">
                          <a:solidFill>
                            <a:schemeClr val="tx1"/>
                          </a:solidFill>
                        </a:rPr>
                        <a:t>Seguire l’obiettivo e l’apprendimento previsto nelle diapositive seguenti</a:t>
                      </a:r>
                      <a:endParaRPr lang="it-IT" sz="2400" b="1"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a:solidFill>
                  <a:srgbClr val="990000"/>
                </a:solidFill>
              </a:rPr>
              <a:t>Panoramica</a:t>
            </a:r>
            <a:endParaRPr lang="el-GR" sz="3200" b="1" dirty="0">
              <a:solidFill>
                <a:srgbClr val="990000"/>
              </a:solidFill>
            </a:endParaRPr>
          </a:p>
        </p:txBody>
      </p:sp>
    </p:spTree>
    <p:custDataLst>
      <p:tags r:id="rId1"/>
    </p:custDataLst>
    <p:extLst>
      <p:ext uri="{BB962C8B-B14F-4D97-AF65-F5344CB8AC3E}">
        <p14:creationId xmlns:p14="http://schemas.microsoft.com/office/powerpoint/2010/main" val="3398946843"/>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036" y="-355601"/>
            <a:ext cx="11046882" cy="1230923"/>
          </a:xfrm>
        </p:spPr>
        <p:txBody>
          <a:bodyPr/>
          <a:lstStyle/>
          <a:p>
            <a:pPr algn="r"/>
            <a:r>
              <a:rPr lang="en-US"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1477108" y="2065215"/>
            <a:ext cx="9421609" cy="3668836"/>
          </a:xfrm>
        </p:spPr>
        <p:txBody>
          <a:bodyPr/>
          <a:lstStyle/>
          <a:p>
            <a:pPr marL="0" indent="0" algn="ctr">
              <a:buNone/>
            </a:pPr>
            <a:r>
              <a:rPr lang="it-IT" sz="3600" b="1" dirty="0"/>
              <a:t>In questa unità impareremo a conoscere il </a:t>
            </a:r>
            <a:r>
              <a:rPr lang="it-IT" sz="3600" b="1" dirty="0" smtClean="0"/>
              <a:t>«crowdfunding», </a:t>
            </a:r>
            <a:r>
              <a:rPr lang="it-IT" sz="3600" b="1" dirty="0"/>
              <a:t>cos'è e come affrontarlo e quali tipi di </a:t>
            </a:r>
            <a:r>
              <a:rPr lang="it-IT" sz="3600" b="1" dirty="0" smtClean="0"/>
              <a:t>«crowdfunding» </a:t>
            </a:r>
            <a:r>
              <a:rPr lang="it-IT" sz="3600" b="1" dirty="0"/>
              <a:t>esistono.</a:t>
            </a:r>
            <a:endParaRPr lang="en-IE" sz="3600" b="1" dirty="0"/>
          </a:p>
        </p:txBody>
      </p:sp>
      <p:sp>
        <p:nvSpPr>
          <p:cNvPr id="6" name="Text Placeholder 5"/>
          <p:cNvSpPr>
            <a:spLocks noGrp="1"/>
          </p:cNvSpPr>
          <p:nvPr>
            <p:ph type="body" sz="half" idx="2"/>
          </p:nvPr>
        </p:nvSpPr>
        <p:spPr>
          <a:xfrm>
            <a:off x="594133" y="1271953"/>
            <a:ext cx="4487021" cy="793262"/>
          </a:xfrm>
        </p:spPr>
        <p:txBody>
          <a:bodyPr/>
          <a:lstStyle/>
          <a:p>
            <a:pPr lvl="0" defTabSz="457200" fontAlgn="auto">
              <a:spcBef>
                <a:spcPts val="0"/>
              </a:spcBef>
              <a:spcAft>
                <a:spcPts val="0"/>
              </a:spcAft>
            </a:pPr>
            <a:r>
              <a:rPr lang="en-IE" sz="3200" b="1" dirty="0" err="1">
                <a:solidFill>
                  <a:srgbClr val="990000"/>
                </a:solidFill>
              </a:rPr>
              <a:t>Scopo</a:t>
            </a:r>
            <a:r>
              <a:rPr lang="en-IE" sz="3200" b="1" dirty="0">
                <a:solidFill>
                  <a:srgbClr val="990000"/>
                </a:solidFill>
              </a:rPr>
              <a:t> di </a:t>
            </a:r>
            <a:r>
              <a:rPr lang="en-IE" sz="3200" b="1" dirty="0" err="1">
                <a:solidFill>
                  <a:srgbClr val="990000"/>
                </a:solidFill>
              </a:rPr>
              <a:t>questa</a:t>
            </a:r>
            <a:r>
              <a:rPr lang="en-IE" sz="3200" b="1" dirty="0">
                <a:solidFill>
                  <a:srgbClr val="990000"/>
                </a:solidFill>
              </a:rPr>
              <a:t> </a:t>
            </a:r>
            <a:r>
              <a:rPr lang="en-IE" sz="3200" b="1" dirty="0" err="1">
                <a:solidFill>
                  <a:srgbClr val="990000"/>
                </a:solidFill>
              </a:rPr>
              <a:t>unità</a:t>
            </a:r>
            <a:endParaRPr lang="en-IE"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9" y="1952869"/>
            <a:ext cx="11629292" cy="4489940"/>
          </a:xfrm>
        </p:spPr>
        <p:txBody>
          <a:bodyPr>
            <a:noAutofit/>
          </a:bodyPr>
          <a:lstStyle/>
          <a:p>
            <a:pPr marL="0" indent="0">
              <a:lnSpc>
                <a:spcPct val="150000"/>
              </a:lnSpc>
              <a:buNone/>
            </a:pPr>
            <a:r>
              <a:rPr lang="en-IE" sz="2800" b="1" dirty="0" err="1" smtClean="0"/>
              <a:t>Alla</a:t>
            </a:r>
            <a:r>
              <a:rPr lang="en-IE" sz="2800" b="1" dirty="0" smtClean="0"/>
              <a:t> fine di </a:t>
            </a:r>
            <a:r>
              <a:rPr lang="en-IE" sz="2800" b="1" dirty="0" err="1" smtClean="0"/>
              <a:t>questo</a:t>
            </a:r>
            <a:r>
              <a:rPr lang="en-IE" sz="2800" b="1" dirty="0" smtClean="0"/>
              <a:t> modulo </a:t>
            </a:r>
            <a:r>
              <a:rPr lang="en-IE" sz="2800" b="1" u="sng" dirty="0" err="1" smtClean="0">
                <a:solidFill>
                  <a:srgbClr val="003366"/>
                </a:solidFill>
              </a:rPr>
              <a:t>sarete</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r>
              <a:rPr lang="en-IE" sz="2800" b="1" u="sng" dirty="0" smtClean="0">
                <a:solidFill>
                  <a:srgbClr val="003366"/>
                </a:solidFill>
              </a:rPr>
              <a:t>:</a:t>
            </a:r>
            <a:endParaRPr lang="en-IE" sz="2800" b="1" u="sng" dirty="0">
              <a:solidFill>
                <a:srgbClr val="003366"/>
              </a:solidFill>
            </a:endParaRPr>
          </a:p>
          <a:p>
            <a:pPr marL="514350" indent="-514350">
              <a:lnSpc>
                <a:spcPct val="150000"/>
              </a:lnSpc>
              <a:buFont typeface="+mj-lt"/>
              <a:buAutoNum type="arabicPeriod"/>
            </a:pPr>
            <a:r>
              <a:rPr lang="en-IE" sz="2800" b="1" dirty="0" smtClean="0"/>
              <a:t>Cosa è </a:t>
            </a:r>
            <a:r>
              <a:rPr lang="en-IE" sz="2800" b="1" dirty="0" err="1" smtClean="0"/>
              <a:t>il</a:t>
            </a:r>
            <a:r>
              <a:rPr lang="en-IE" sz="2800" b="1" dirty="0" smtClean="0"/>
              <a:t> </a:t>
            </a:r>
            <a:r>
              <a:rPr lang="it-IT" sz="2800" b="1" dirty="0" smtClean="0"/>
              <a:t>«</a:t>
            </a:r>
            <a:r>
              <a:rPr lang="en-IE" sz="2800" b="1" dirty="0" smtClean="0"/>
              <a:t>crowdfunding</a:t>
            </a:r>
            <a:r>
              <a:rPr lang="it-IT" sz="2800" b="1" dirty="0" smtClean="0"/>
              <a:t>»</a:t>
            </a:r>
            <a:endParaRPr lang="en-IE" sz="2800" b="1" dirty="0"/>
          </a:p>
          <a:p>
            <a:pPr marL="514350" indent="-514350">
              <a:lnSpc>
                <a:spcPct val="150000"/>
              </a:lnSpc>
              <a:buFont typeface="+mj-lt"/>
              <a:buAutoNum type="arabicPeriod"/>
            </a:pPr>
            <a:r>
              <a:rPr lang="it-IT" sz="2800" b="1" dirty="0" smtClean="0"/>
              <a:t>Conoscere </a:t>
            </a:r>
            <a:r>
              <a:rPr lang="it-IT" sz="2800" b="1" dirty="0"/>
              <a:t>i diversi tipi di </a:t>
            </a:r>
            <a:r>
              <a:rPr lang="it-IT" sz="2800" b="1" dirty="0" smtClean="0"/>
              <a:t>«crowdfunding»</a:t>
            </a:r>
            <a:endParaRPr lang="en-IE" sz="2800" b="1" dirty="0"/>
          </a:p>
        </p:txBody>
      </p:sp>
      <p:sp>
        <p:nvSpPr>
          <p:cNvPr id="5" name="Text Placeholder 4"/>
          <p:cNvSpPr>
            <a:spLocks noGrp="1"/>
          </p:cNvSpPr>
          <p:nvPr>
            <p:ph type="body" sz="half" idx="2"/>
          </p:nvPr>
        </p:nvSpPr>
        <p:spPr>
          <a:xfrm>
            <a:off x="500348" y="1201616"/>
            <a:ext cx="6544688" cy="662354"/>
          </a:xfrm>
        </p:spPr>
        <p:txBody>
          <a:bodyPr/>
          <a:lstStyle/>
          <a:p>
            <a:pPr lvl="0" defTabSz="457200" fontAlgn="auto">
              <a:spcBef>
                <a:spcPts val="0"/>
              </a:spcBef>
              <a:spcAft>
                <a:spcPts val="0"/>
              </a:spcAft>
            </a:pPr>
            <a:r>
              <a:rPr lang="it-IT" altLang="es-ES" sz="3200" b="1" dirty="0" smtClean="0">
                <a:solidFill>
                  <a:srgbClr val="990000"/>
                </a:solidFill>
              </a:rPr>
              <a:t>Risultati di apprendimento attesi</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8" name="Title 1"/>
          <p:cNvSpPr>
            <a:spLocks noGrp="1"/>
          </p:cNvSpPr>
          <p:nvPr>
            <p:ph type="title"/>
          </p:nvPr>
        </p:nvSpPr>
        <p:spPr>
          <a:xfrm>
            <a:off x="1041779" y="0"/>
            <a:ext cx="10972800" cy="1143000"/>
          </a:xfrm>
        </p:spPr>
        <p:txBody>
          <a:bodyPr anchor="ctr"/>
          <a:lstStyle/>
          <a:p>
            <a:pPr algn="r"/>
            <a:r>
              <a:rPr lang="en-US" b="1" dirty="0">
                <a:solidFill>
                  <a:srgbClr val="0B0AFD"/>
                </a:solidFill>
              </a:rPr>
              <a:t>Crowdfunding</a:t>
            </a:r>
            <a:endParaRPr lang="en-US" sz="32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US" sz="3200" b="1" dirty="0">
              <a:solidFill>
                <a:srgbClr val="0B0AFD"/>
              </a:solidFill>
            </a:endParaRPr>
          </a:p>
        </p:txBody>
      </p:sp>
      <p:sp>
        <p:nvSpPr>
          <p:cNvPr id="3" name="Content Placeholder 2"/>
          <p:cNvSpPr>
            <a:spLocks noGrp="1"/>
          </p:cNvSpPr>
          <p:nvPr>
            <p:ph idx="1"/>
          </p:nvPr>
        </p:nvSpPr>
        <p:spPr>
          <a:xfrm>
            <a:off x="911056" y="1349303"/>
            <a:ext cx="10446208" cy="4525963"/>
          </a:xfrm>
        </p:spPr>
        <p:txBody>
          <a:bodyPr/>
          <a:lstStyle/>
          <a:p>
            <a:pPr marL="0" lvl="0" indent="0">
              <a:buNone/>
            </a:pPr>
            <a:r>
              <a:rPr lang="en-US" b="1" dirty="0" smtClean="0">
                <a:solidFill>
                  <a:srgbClr val="C00000"/>
                </a:solidFill>
              </a:rPr>
              <a:t>Cosa è (1 di </a:t>
            </a:r>
            <a:r>
              <a:rPr lang="en-US" b="1" dirty="0" smtClean="0">
                <a:solidFill>
                  <a:srgbClr val="C00000"/>
                </a:solidFill>
              </a:rPr>
              <a:t>5)</a:t>
            </a:r>
            <a:endParaRPr lang="en-US" b="1" dirty="0">
              <a:solidFill>
                <a:srgbClr val="C00000"/>
              </a:solidFill>
            </a:endParaRPr>
          </a:p>
          <a:p>
            <a:pPr marL="0" lvl="0" indent="0">
              <a:buNone/>
            </a:pPr>
            <a:endParaRPr lang="en-US" sz="1800" dirty="0" smtClean="0">
              <a:solidFill>
                <a:srgbClr val="000000"/>
              </a:solidFill>
            </a:endParaRPr>
          </a:p>
          <a:p>
            <a:pPr marL="0" lvl="0" indent="0" algn="just">
              <a:buNone/>
            </a:pPr>
            <a:r>
              <a:rPr lang="en-US" dirty="0">
                <a:solidFill>
                  <a:srgbClr val="000000"/>
                </a:solidFill>
              </a:rPr>
              <a:t>Il </a:t>
            </a:r>
            <a:r>
              <a:rPr lang="en-US" b="1" dirty="0" smtClean="0">
                <a:solidFill>
                  <a:srgbClr val="000000"/>
                </a:solidFill>
              </a:rPr>
              <a:t>Crowdfunding</a:t>
            </a:r>
            <a:r>
              <a:rPr lang="it-IT" dirty="0" smtClean="0">
                <a:solidFill>
                  <a:srgbClr val="000000"/>
                </a:solidFill>
              </a:rPr>
              <a:t> </a:t>
            </a:r>
            <a:r>
              <a:rPr lang="it-IT" dirty="0">
                <a:solidFill>
                  <a:srgbClr val="000000"/>
                </a:solidFill>
              </a:rPr>
              <a:t>è una forma di </a:t>
            </a:r>
            <a:r>
              <a:rPr lang="it-IT" dirty="0" smtClean="0">
                <a:solidFill>
                  <a:srgbClr val="000000"/>
                </a:solidFill>
              </a:rPr>
              <a:t>raccolta fondi o </a:t>
            </a:r>
            <a:r>
              <a:rPr lang="it-IT" dirty="0">
                <a:solidFill>
                  <a:srgbClr val="000000"/>
                </a:solidFill>
              </a:rPr>
              <a:t>di finanziamento alternativo. Il crowdfunding è la pratica di finanziare un progetto o un'impresa aumentando i contributi monetari da un gran numero di persone.</a:t>
            </a:r>
          </a:p>
          <a:p>
            <a:pPr marL="0" lvl="0" indent="0" algn="just">
              <a:buNone/>
            </a:pPr>
            <a:r>
              <a:rPr lang="it-IT" dirty="0">
                <a:solidFill>
                  <a:srgbClr val="000000"/>
                </a:solidFill>
              </a:rPr>
              <a:t>La maggior parte </a:t>
            </a:r>
            <a:r>
              <a:rPr lang="it-IT" dirty="0" smtClean="0">
                <a:solidFill>
                  <a:srgbClr val="000000"/>
                </a:solidFill>
              </a:rPr>
              <a:t>delle forme di </a:t>
            </a:r>
            <a:r>
              <a:rPr lang="it-IT" dirty="0">
                <a:solidFill>
                  <a:srgbClr val="000000"/>
                </a:solidFill>
              </a:rPr>
              <a:t>crowdfunding è orientata all'avvio di attività commerciali.</a:t>
            </a:r>
            <a:endParaRPr lang="en-US" sz="1800" dirty="0" smtClean="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122103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US"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Cosa è </a:t>
            </a:r>
            <a:r>
              <a:rPr lang="it-IT" b="1" dirty="0" smtClean="0">
                <a:solidFill>
                  <a:srgbClr val="C00000"/>
                </a:solidFill>
              </a:rPr>
              <a:t>(2 di </a:t>
            </a:r>
            <a:r>
              <a:rPr lang="it-IT" b="1" dirty="0">
                <a:solidFill>
                  <a:srgbClr val="C00000"/>
                </a:solidFill>
              </a:rPr>
              <a:t>5)</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Le </a:t>
            </a:r>
            <a:r>
              <a:rPr lang="it-IT" dirty="0">
                <a:solidFill>
                  <a:srgbClr val="000000"/>
                </a:solidFill>
              </a:rPr>
              <a:t>persone che supportano questo metodo di finanziamento delle microimprese sono organizzate attraverso diverse organizzazioni, cooperative, ONG, acceleratori </a:t>
            </a:r>
            <a:r>
              <a:rPr lang="it-IT" dirty="0" smtClean="0">
                <a:solidFill>
                  <a:srgbClr val="000000"/>
                </a:solidFill>
              </a:rPr>
              <a:t>o incubatori </a:t>
            </a:r>
            <a:r>
              <a:rPr lang="it-IT" dirty="0">
                <a:solidFill>
                  <a:srgbClr val="000000"/>
                </a:solidFill>
              </a:rPr>
              <a:t>di imprese e in tempi recenti anche attraverso Internet.</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val="4464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630945" y="1383762"/>
            <a:ext cx="10807026" cy="4525963"/>
          </a:xfrm>
        </p:spPr>
        <p:txBody>
          <a:bodyPr/>
          <a:lstStyle/>
          <a:p>
            <a:pPr marL="0" lvl="0" indent="0">
              <a:buNone/>
            </a:pPr>
            <a:r>
              <a:rPr lang="it-IT" b="1" dirty="0">
                <a:solidFill>
                  <a:srgbClr val="C00000"/>
                </a:solidFill>
              </a:rPr>
              <a:t>Cosa è </a:t>
            </a:r>
            <a:r>
              <a:rPr lang="it-IT" b="1" dirty="0" smtClean="0">
                <a:solidFill>
                  <a:srgbClr val="C00000"/>
                </a:solidFill>
              </a:rPr>
              <a:t>(3 </a:t>
            </a:r>
            <a:r>
              <a:rPr lang="it-IT" b="1" dirty="0">
                <a:solidFill>
                  <a:srgbClr val="C00000"/>
                </a:solidFill>
              </a:rPr>
              <a:t>di 5)</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Sebbene </a:t>
            </a:r>
            <a:r>
              <a:rPr lang="it-IT" dirty="0">
                <a:solidFill>
                  <a:srgbClr val="000000"/>
                </a:solidFill>
              </a:rPr>
              <a:t>il concetto possa essere </a:t>
            </a:r>
            <a:r>
              <a:rPr lang="it-IT" dirty="0" smtClean="0">
                <a:solidFill>
                  <a:srgbClr val="000000"/>
                </a:solidFill>
              </a:rPr>
              <a:t>realizzato </a:t>
            </a:r>
            <a:r>
              <a:rPr lang="it-IT" dirty="0">
                <a:solidFill>
                  <a:srgbClr val="000000"/>
                </a:solidFill>
              </a:rPr>
              <a:t>anche tramite abbonamenti per posta, eventi di </a:t>
            </a:r>
            <a:r>
              <a:rPr lang="it-IT" dirty="0" smtClean="0">
                <a:solidFill>
                  <a:srgbClr val="000000"/>
                </a:solidFill>
              </a:rPr>
              <a:t>beneficienza </a:t>
            </a:r>
            <a:r>
              <a:rPr lang="it-IT" dirty="0">
                <a:solidFill>
                  <a:srgbClr val="000000"/>
                </a:solidFill>
              </a:rPr>
              <a:t>e altri metodi, ora viene spesso eseguito tramite </a:t>
            </a:r>
            <a:r>
              <a:rPr lang="it-IT" dirty="0" smtClean="0">
                <a:solidFill>
                  <a:srgbClr val="000000"/>
                </a:solidFill>
              </a:rPr>
              <a:t>appositi registri via </a:t>
            </a:r>
            <a:r>
              <a:rPr lang="it-IT" dirty="0">
                <a:solidFill>
                  <a:srgbClr val="000000"/>
                </a:solidFill>
              </a:rPr>
              <a:t>Internet.</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3766662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745246" y="1383762"/>
            <a:ext cx="10612020" cy="4525963"/>
          </a:xfrm>
        </p:spPr>
        <p:txBody>
          <a:bodyPr/>
          <a:lstStyle/>
          <a:p>
            <a:pPr marL="0" lvl="0" indent="0">
              <a:buNone/>
            </a:pPr>
            <a:r>
              <a:rPr lang="it-IT" b="1" dirty="0">
                <a:solidFill>
                  <a:srgbClr val="C00000"/>
                </a:solidFill>
              </a:rPr>
              <a:t>Cosa è </a:t>
            </a:r>
            <a:r>
              <a:rPr lang="it-IT" b="1" dirty="0" smtClean="0">
                <a:solidFill>
                  <a:srgbClr val="C00000"/>
                </a:solidFill>
              </a:rPr>
              <a:t>(4 </a:t>
            </a:r>
            <a:r>
              <a:rPr lang="it-IT" b="1" dirty="0">
                <a:solidFill>
                  <a:srgbClr val="C00000"/>
                </a:solidFill>
              </a:rPr>
              <a:t>di 5)</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Questo </a:t>
            </a:r>
            <a:r>
              <a:rPr lang="it-IT" dirty="0">
                <a:solidFill>
                  <a:srgbClr val="000000"/>
                </a:solidFill>
              </a:rPr>
              <a:t>moderno modello di </a:t>
            </a:r>
            <a:r>
              <a:rPr lang="it-IT" dirty="0" smtClean="0">
                <a:solidFill>
                  <a:srgbClr val="000000"/>
                </a:solidFill>
              </a:rPr>
              <a:t>raccolta fondi </a:t>
            </a:r>
            <a:r>
              <a:rPr lang="it-IT" dirty="0">
                <a:solidFill>
                  <a:srgbClr val="000000"/>
                </a:solidFill>
              </a:rPr>
              <a:t>si basa generalmente su tre tipi di attori: l'iniziatore del progetto che propone l'idea </a:t>
            </a:r>
            <a:r>
              <a:rPr lang="it-IT" dirty="0" smtClean="0">
                <a:solidFill>
                  <a:srgbClr val="000000"/>
                </a:solidFill>
              </a:rPr>
              <a:t>e/o </a:t>
            </a:r>
            <a:r>
              <a:rPr lang="it-IT" dirty="0">
                <a:solidFill>
                  <a:srgbClr val="000000"/>
                </a:solidFill>
              </a:rPr>
              <a:t>il progetto da finanziare, gli individui </a:t>
            </a:r>
            <a:r>
              <a:rPr lang="it-IT" dirty="0" smtClean="0">
                <a:solidFill>
                  <a:srgbClr val="000000"/>
                </a:solidFill>
              </a:rPr>
              <a:t>o i </a:t>
            </a:r>
            <a:r>
              <a:rPr lang="it-IT" dirty="0">
                <a:solidFill>
                  <a:srgbClr val="000000"/>
                </a:solidFill>
              </a:rPr>
              <a:t>gruppi che sostengono </a:t>
            </a:r>
            <a:r>
              <a:rPr lang="it-IT" dirty="0" smtClean="0">
                <a:solidFill>
                  <a:srgbClr val="000000"/>
                </a:solidFill>
              </a:rPr>
              <a:t>l'idea, </a:t>
            </a:r>
            <a:r>
              <a:rPr lang="it-IT" dirty="0">
                <a:solidFill>
                  <a:srgbClr val="000000"/>
                </a:solidFill>
              </a:rPr>
              <a:t>e un'organizzazione moderatrice </a:t>
            </a:r>
            <a:r>
              <a:rPr lang="it-IT" dirty="0" smtClean="0">
                <a:solidFill>
                  <a:srgbClr val="000000"/>
                </a:solidFill>
              </a:rPr>
              <a:t>(ossia la </a:t>
            </a:r>
            <a:r>
              <a:rPr lang="it-IT" dirty="0">
                <a:solidFill>
                  <a:srgbClr val="000000"/>
                </a:solidFill>
              </a:rPr>
              <a:t>"piattaforma") che </a:t>
            </a:r>
            <a:r>
              <a:rPr lang="it-IT" dirty="0" smtClean="0">
                <a:solidFill>
                  <a:srgbClr val="000000"/>
                </a:solidFill>
              </a:rPr>
              <a:t>riunisce più parti </a:t>
            </a:r>
            <a:r>
              <a:rPr lang="it-IT" dirty="0">
                <a:solidFill>
                  <a:srgbClr val="000000"/>
                </a:solidFill>
              </a:rPr>
              <a:t>insieme per lanciare </a:t>
            </a:r>
            <a:r>
              <a:rPr lang="it-IT" dirty="0" smtClean="0">
                <a:solidFill>
                  <a:srgbClr val="000000"/>
                </a:solidFill>
              </a:rPr>
              <a:t>un’idea</a:t>
            </a:r>
            <a:r>
              <a:rPr lang="it-IT" dirty="0">
                <a:solidFill>
                  <a:srgbClr val="000000"/>
                </a:solidFill>
              </a:rPr>
              <a:t>.</a:t>
            </a:r>
            <a:endParaRPr lang="en-US" dirty="0" smtClean="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990828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532098" y="1213777"/>
            <a:ext cx="11050301" cy="4983823"/>
          </a:xfrm>
        </p:spPr>
        <p:txBody>
          <a:bodyPr/>
          <a:lstStyle/>
          <a:p>
            <a:pPr marL="0" lvl="0" indent="0">
              <a:buNone/>
            </a:pPr>
            <a:r>
              <a:rPr lang="it-IT" b="1" dirty="0">
                <a:solidFill>
                  <a:srgbClr val="C00000"/>
                </a:solidFill>
              </a:rPr>
              <a:t>Cosa è </a:t>
            </a:r>
            <a:r>
              <a:rPr lang="it-IT" b="1" dirty="0" smtClean="0">
                <a:solidFill>
                  <a:srgbClr val="C00000"/>
                </a:solidFill>
              </a:rPr>
              <a:t>(5 </a:t>
            </a:r>
            <a:r>
              <a:rPr lang="it-IT" b="1" dirty="0">
                <a:solidFill>
                  <a:srgbClr val="C00000"/>
                </a:solidFill>
              </a:rPr>
              <a:t>di 5)</a:t>
            </a:r>
          </a:p>
          <a:p>
            <a:pPr marL="0" lvl="0" indent="0">
              <a:buNone/>
            </a:pPr>
            <a:endParaRPr lang="en-US" sz="1800" dirty="0" smtClean="0">
              <a:solidFill>
                <a:srgbClr val="000000"/>
              </a:solidFill>
            </a:endParaRPr>
          </a:p>
          <a:p>
            <a:pPr marL="0" lvl="0" indent="0" algn="just">
              <a:buNone/>
            </a:pPr>
            <a:r>
              <a:rPr lang="it-IT" sz="2800" dirty="0">
                <a:solidFill>
                  <a:srgbClr val="000000"/>
                </a:solidFill>
              </a:rPr>
              <a:t>Il crowdfunding è stato utilizzato per finanziare una vasta gamma di iniziative imprenditoriali </a:t>
            </a:r>
            <a:r>
              <a:rPr lang="it-IT" sz="2800" dirty="0" smtClean="0">
                <a:solidFill>
                  <a:srgbClr val="000000"/>
                </a:solidFill>
              </a:rPr>
              <a:t>a scopo di lucro, </a:t>
            </a:r>
            <a:r>
              <a:rPr lang="it-IT" sz="2800" dirty="0">
                <a:solidFill>
                  <a:srgbClr val="000000"/>
                </a:solidFill>
              </a:rPr>
              <a:t>nonché progetti artistici e creativi, spese mediche, viaggi o progetti di imprenditoria sociale orientati alla comunità</a:t>
            </a:r>
            <a:r>
              <a:rPr lang="it-IT" sz="2800" dirty="0" smtClean="0">
                <a:solidFill>
                  <a:srgbClr val="000000"/>
                </a:solidFill>
              </a:rPr>
              <a:t>. </a:t>
            </a:r>
            <a:endParaRPr lang="it-IT" sz="2800" dirty="0">
              <a:solidFill>
                <a:srgbClr val="000000"/>
              </a:solidFill>
            </a:endParaRPr>
          </a:p>
          <a:p>
            <a:pPr marL="0" lvl="0" indent="0" algn="just">
              <a:buNone/>
            </a:pPr>
            <a:r>
              <a:rPr lang="it-IT" sz="2800" dirty="0">
                <a:solidFill>
                  <a:srgbClr val="000000"/>
                </a:solidFill>
              </a:rPr>
              <a:t>Ha generato gruppi collettivi, come gruppi comunitari o di interesse, mettendo in comune fondi sottoscritti per sviluppare nuovi concetti, prodotti e mezzi di distribuzione e produzione, in particolare nelle zone rurali.</a:t>
            </a:r>
            <a:endParaRPr lang="en-US" sz="2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val="61809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0</TotalTime>
  <Words>656</Words>
  <Application>Microsoft Office PowerPoint</Application>
  <PresentationFormat>Widescreen</PresentationFormat>
  <Paragraphs>74</Paragraphs>
  <Slides>13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Century Gothic</vt:lpstr>
      <vt:lpstr>Verdana</vt:lpstr>
      <vt:lpstr>Wingdings</vt:lpstr>
      <vt:lpstr>1557</vt:lpstr>
      <vt:lpstr>Modulo No.5: Accesso ai finanziamenti non sovvenzionati per microimprese in aree rurali</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ihfeurope Europe</cp:lastModifiedBy>
  <cp:revision>80</cp:revision>
  <cp:lastPrinted>2017-05-04T12:44:09Z</cp:lastPrinted>
  <dcterms:created xsi:type="dcterms:W3CDTF">2016-01-12T16:45:47Z</dcterms:created>
  <dcterms:modified xsi:type="dcterms:W3CDTF">2017-12-21T02:39:16Z</dcterms:modified>
</cp:coreProperties>
</file>