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3" r:id="rId1"/>
  </p:sldMasterIdLst>
  <p:notesMasterIdLst>
    <p:notesMasterId r:id="rId15"/>
  </p:notesMasterIdLst>
  <p:handoutMasterIdLst>
    <p:handoutMasterId r:id="rId16"/>
  </p:handoutMasterIdLst>
  <p:sldIdLst>
    <p:sldId id="378" r:id="rId2"/>
    <p:sldId id="448" r:id="rId3"/>
    <p:sldId id="407" r:id="rId4"/>
    <p:sldId id="380" r:id="rId5"/>
    <p:sldId id="444" r:id="rId6"/>
    <p:sldId id="449" r:id="rId7"/>
    <p:sldId id="445" r:id="rId8"/>
    <p:sldId id="453" r:id="rId9"/>
    <p:sldId id="452" r:id="rId10"/>
    <p:sldId id="446" r:id="rId11"/>
    <p:sldId id="462" r:id="rId12"/>
    <p:sldId id="461" r:id="rId13"/>
    <p:sldId id="394" r:id="rId14"/>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0AFD"/>
    <a:srgbClr val="7EA732"/>
    <a:srgbClr val="FB8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47" autoAdjust="0"/>
    <p:restoredTop sz="94974" autoAdjust="0"/>
  </p:normalViewPr>
  <p:slideViewPr>
    <p:cSldViewPr snapToGrid="0">
      <p:cViewPr varScale="1">
        <p:scale>
          <a:sx n="81" d="100"/>
          <a:sy n="81" d="100"/>
        </p:scale>
        <p:origin x="114" y="654"/>
      </p:cViewPr>
      <p:guideLst>
        <p:guide orient="horz" pos="2160"/>
        <p:guide pos="3840"/>
      </p:guideLst>
    </p:cSldViewPr>
  </p:slideViewPr>
  <p:outlineViewPr>
    <p:cViewPr>
      <p:scale>
        <a:sx n="33" d="100"/>
        <a:sy n="33" d="100"/>
      </p:scale>
      <p:origin x="78" y="2040"/>
    </p:cViewPr>
  </p:outlineViewPr>
  <p:notesTextViewPr>
    <p:cViewPr>
      <p:scale>
        <a:sx n="1" d="1"/>
        <a:sy n="1" d="1"/>
      </p:scale>
      <p:origin x="0" y="0"/>
    </p:cViewPr>
  </p:notesTextViewPr>
  <p:sorterViewPr>
    <p:cViewPr>
      <p:scale>
        <a:sx n="100" d="100"/>
        <a:sy n="100" d="100"/>
      </p:scale>
      <p:origin x="0" y="-206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0"/>
            <a:ext cx="2946347" cy="498215"/>
          </a:xfrm>
          <a:prstGeom prst="rect">
            <a:avLst/>
          </a:prstGeom>
        </p:spPr>
        <p:txBody>
          <a:bodyPr vert="horz" lIns="91467" tIns="45734" rIns="91467" bIns="45734" rtlCol="0"/>
          <a:lstStyle>
            <a:lvl1pPr algn="l">
              <a:defRPr sz="1200"/>
            </a:lvl1pPr>
          </a:lstStyle>
          <a:p>
            <a:endParaRPr lang="es-ES"/>
          </a:p>
        </p:txBody>
      </p:sp>
      <p:sp>
        <p:nvSpPr>
          <p:cNvPr id="3" name="Marcador de fecha 2"/>
          <p:cNvSpPr>
            <a:spLocks noGrp="1"/>
          </p:cNvSpPr>
          <p:nvPr>
            <p:ph type="dt" sz="quarter" idx="1"/>
          </p:nvPr>
        </p:nvSpPr>
        <p:spPr>
          <a:xfrm>
            <a:off x="3851343" y="0"/>
            <a:ext cx="2946347" cy="498215"/>
          </a:xfrm>
          <a:prstGeom prst="rect">
            <a:avLst/>
          </a:prstGeom>
        </p:spPr>
        <p:txBody>
          <a:bodyPr vert="horz" lIns="91467" tIns="45734" rIns="91467" bIns="45734" rtlCol="0"/>
          <a:lstStyle>
            <a:lvl1pPr algn="r">
              <a:defRPr sz="1200"/>
            </a:lvl1pPr>
          </a:lstStyle>
          <a:p>
            <a:fld id="{A9379DA7-FA97-44F4-AAA7-F141050A0376}" type="datetimeFigureOut">
              <a:rPr lang="es-ES" smtClean="0"/>
              <a:pPr/>
              <a:t>14/12/2017</a:t>
            </a:fld>
            <a:endParaRPr lang="es-ES"/>
          </a:p>
        </p:txBody>
      </p:sp>
      <p:sp>
        <p:nvSpPr>
          <p:cNvPr id="4" name="Marcador de pie de página 3"/>
          <p:cNvSpPr>
            <a:spLocks noGrp="1"/>
          </p:cNvSpPr>
          <p:nvPr>
            <p:ph type="ftr" sz="quarter" idx="2"/>
          </p:nvPr>
        </p:nvSpPr>
        <p:spPr>
          <a:xfrm>
            <a:off x="1" y="9431601"/>
            <a:ext cx="2946347" cy="498214"/>
          </a:xfrm>
          <a:prstGeom prst="rect">
            <a:avLst/>
          </a:prstGeom>
        </p:spPr>
        <p:txBody>
          <a:bodyPr vert="horz" lIns="91467" tIns="45734" rIns="91467" bIns="45734"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51343" y="9431601"/>
            <a:ext cx="2946347" cy="498214"/>
          </a:xfrm>
          <a:prstGeom prst="rect">
            <a:avLst/>
          </a:prstGeom>
        </p:spPr>
        <p:txBody>
          <a:bodyPr vert="horz" lIns="91467" tIns="45734" rIns="91467" bIns="45734" rtlCol="0" anchor="b"/>
          <a:lstStyle>
            <a:lvl1pPr algn="r">
              <a:defRPr sz="1200"/>
            </a:lvl1pPr>
          </a:lstStyle>
          <a:p>
            <a:fld id="{14CCA340-183A-47C4-BAA3-F60897284D44}" type="slidenum">
              <a:rPr lang="es-ES" smtClean="0"/>
              <a:pPr/>
              <a:t>‹Nº›</a:t>
            </a:fld>
            <a:endParaRPr lang="es-ES"/>
          </a:p>
        </p:txBody>
      </p:sp>
    </p:spTree>
    <p:extLst>
      <p:ext uri="{BB962C8B-B14F-4D97-AF65-F5344CB8AC3E}">
        <p14:creationId xmlns:p14="http://schemas.microsoft.com/office/powerpoint/2010/main" val="4000631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1"/>
            <a:ext cx="2946347" cy="496491"/>
          </a:xfrm>
          <a:prstGeom prst="rect">
            <a:avLst/>
          </a:prstGeom>
        </p:spPr>
        <p:txBody>
          <a:bodyPr vert="horz" lIns="91467" tIns="45734" rIns="91467" bIns="45734" rtlCol="0"/>
          <a:lstStyle>
            <a:lvl1pPr algn="l">
              <a:defRPr sz="1200"/>
            </a:lvl1pPr>
          </a:lstStyle>
          <a:p>
            <a:endParaRPr lang="es-ES"/>
          </a:p>
        </p:txBody>
      </p:sp>
      <p:sp>
        <p:nvSpPr>
          <p:cNvPr id="3" name="2 Marcador de fecha"/>
          <p:cNvSpPr>
            <a:spLocks noGrp="1"/>
          </p:cNvSpPr>
          <p:nvPr>
            <p:ph type="dt" idx="1"/>
          </p:nvPr>
        </p:nvSpPr>
        <p:spPr>
          <a:xfrm>
            <a:off x="3851343" y="1"/>
            <a:ext cx="2946347" cy="496491"/>
          </a:xfrm>
          <a:prstGeom prst="rect">
            <a:avLst/>
          </a:prstGeom>
        </p:spPr>
        <p:txBody>
          <a:bodyPr vert="horz" lIns="91467" tIns="45734" rIns="91467" bIns="45734" rtlCol="0"/>
          <a:lstStyle>
            <a:lvl1pPr algn="r">
              <a:defRPr sz="1200"/>
            </a:lvl1pPr>
          </a:lstStyle>
          <a:p>
            <a:fld id="{E29DEA65-EA00-4373-B68E-8F3E704452D4}" type="datetimeFigureOut">
              <a:rPr lang="es-ES" smtClean="0"/>
              <a:pPr/>
              <a:t>14/12/2017</a:t>
            </a:fld>
            <a:endParaRPr lang="es-ES"/>
          </a:p>
        </p:txBody>
      </p:sp>
      <p:sp>
        <p:nvSpPr>
          <p:cNvPr id="4" name="3 Marcador de imagen de diapositiva"/>
          <p:cNvSpPr>
            <a:spLocks noGrp="1" noRot="1" noChangeAspect="1"/>
          </p:cNvSpPr>
          <p:nvPr>
            <p:ph type="sldImg" idx="2"/>
          </p:nvPr>
        </p:nvSpPr>
        <p:spPr>
          <a:xfrm>
            <a:off x="92075" y="744538"/>
            <a:ext cx="6615113" cy="3722687"/>
          </a:xfrm>
          <a:prstGeom prst="rect">
            <a:avLst/>
          </a:prstGeom>
          <a:noFill/>
          <a:ln w="12700">
            <a:solidFill>
              <a:prstClr val="black"/>
            </a:solidFill>
          </a:ln>
        </p:spPr>
        <p:txBody>
          <a:bodyPr vert="horz" lIns="91467" tIns="45734" rIns="91467" bIns="45734" rtlCol="0" anchor="ctr"/>
          <a:lstStyle/>
          <a:p>
            <a:endParaRPr lang="es-ES"/>
          </a:p>
        </p:txBody>
      </p:sp>
      <p:sp>
        <p:nvSpPr>
          <p:cNvPr id="5" name="4 Marcador de notas"/>
          <p:cNvSpPr>
            <a:spLocks noGrp="1"/>
          </p:cNvSpPr>
          <p:nvPr>
            <p:ph type="body" sz="quarter" idx="3"/>
          </p:nvPr>
        </p:nvSpPr>
        <p:spPr>
          <a:xfrm>
            <a:off x="679927" y="4716662"/>
            <a:ext cx="5439410" cy="4468416"/>
          </a:xfrm>
          <a:prstGeom prst="rect">
            <a:avLst/>
          </a:prstGeom>
        </p:spPr>
        <p:txBody>
          <a:bodyPr vert="horz" lIns="91467" tIns="45734" rIns="91467" bIns="45734"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1" y="9431600"/>
            <a:ext cx="2946347" cy="496491"/>
          </a:xfrm>
          <a:prstGeom prst="rect">
            <a:avLst/>
          </a:prstGeom>
        </p:spPr>
        <p:txBody>
          <a:bodyPr vert="horz" lIns="91467" tIns="45734" rIns="91467" bIns="45734"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1343" y="9431600"/>
            <a:ext cx="2946347" cy="496491"/>
          </a:xfrm>
          <a:prstGeom prst="rect">
            <a:avLst/>
          </a:prstGeom>
        </p:spPr>
        <p:txBody>
          <a:bodyPr vert="horz" lIns="91467" tIns="45734" rIns="91467" bIns="45734" rtlCol="0" anchor="b"/>
          <a:lstStyle>
            <a:lvl1pPr algn="r">
              <a:defRPr sz="1200"/>
            </a:lvl1pPr>
          </a:lstStyle>
          <a:p>
            <a:fld id="{28D29B66-A038-4162-BFCC-D303C9D413C7}" type="slidenum">
              <a:rPr lang="es-ES" smtClean="0"/>
              <a:pPr/>
              <a:t>‹Nº›</a:t>
            </a:fld>
            <a:endParaRPr lang="es-ES"/>
          </a:p>
        </p:txBody>
      </p:sp>
    </p:spTree>
    <p:extLst>
      <p:ext uri="{BB962C8B-B14F-4D97-AF65-F5344CB8AC3E}">
        <p14:creationId xmlns:p14="http://schemas.microsoft.com/office/powerpoint/2010/main" val="8793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s-ES" altLang="es-ES"/>
          </a:p>
        </p:txBody>
      </p:sp>
    </p:spTree>
    <p:extLst>
      <p:ext uri="{BB962C8B-B14F-4D97-AF65-F5344CB8AC3E}">
        <p14:creationId xmlns:p14="http://schemas.microsoft.com/office/powerpoint/2010/main" val="22414310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pic>
        <p:nvPicPr>
          <p:cNvPr id="7"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8825" y="68046"/>
            <a:ext cx="4055476" cy="1578976"/>
          </a:xfrm>
          <a:prstGeom prst="rect">
            <a:avLst/>
          </a:prstGeom>
        </p:spPr>
      </p:pic>
    </p:spTree>
    <p:extLst>
      <p:ext uri="{BB962C8B-B14F-4D97-AF65-F5344CB8AC3E}">
        <p14:creationId xmlns:p14="http://schemas.microsoft.com/office/powerpoint/2010/main" val="2922834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390030" y="957026"/>
            <a:ext cx="10972800" cy="1143000"/>
          </a:xfrm>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89333C77-0158-454C-844F-B7AB9BD7DAD4}" type="slidenum">
              <a:rPr lang="en-US" smtClean="0"/>
              <a:pPr/>
              <a:t>‹Nº›</a:t>
            </a:fld>
            <a:endParaRPr lang="en-US" dirty="0"/>
          </a:p>
        </p:txBody>
      </p:sp>
    </p:spTree>
    <p:extLst>
      <p:ext uri="{BB962C8B-B14F-4D97-AF65-F5344CB8AC3E}">
        <p14:creationId xmlns:p14="http://schemas.microsoft.com/office/powerpoint/2010/main" val="2124757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108951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número de diapositiva 5"/>
          <p:cNvSpPr>
            <a:spLocks noGrp="1"/>
          </p:cNvSpPr>
          <p:nvPr>
            <p:ph type="sldNum" sz="quarter" idx="12"/>
          </p:nvPr>
        </p:nvSpPr>
        <p:spPr/>
        <p:txBody>
          <a:bodyPr/>
          <a:lstStyle>
            <a:lvl1pPr>
              <a:defRPr/>
            </a:lvl1pPr>
          </a:lstStyle>
          <a:p>
            <a:fld id="{A7AD32EF-B744-4512-A6AB-C39B4880BDB1}" type="slidenum">
              <a:rPr lang="es-ES" altLang="es-ES" smtClean="0"/>
              <a:pPr/>
              <a:t>‹Nº›</a:t>
            </a:fld>
            <a:endParaRPr lang="es-ES" altLang="es-ES"/>
          </a:p>
        </p:txBody>
      </p:sp>
      <p:sp>
        <p:nvSpPr>
          <p:cNvPr id="7" name="Rectangle 1"/>
          <p:cNvSpPr>
            <a:spLocks noChangeArrowheads="1"/>
          </p:cNvSpPr>
          <p:nvPr userDrawn="1"/>
        </p:nvSpPr>
        <p:spPr bwMode="auto">
          <a:xfrm>
            <a:off x="3429000" y="6427113"/>
            <a:ext cx="859971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70C0"/>
                </a:solidFill>
                <a:effectLst/>
                <a:latin typeface="Calibri" pitchFamily="34" charset="0"/>
              </a:rPr>
              <a:t>MICRO has been funded with support from the European Commission. This document and its contents reflect the views only of the authors, and the Commission cannot be held responsible for any use which may be made of the information contained therein.</a:t>
            </a:r>
          </a:p>
        </p:txBody>
      </p:sp>
      <p:pic>
        <p:nvPicPr>
          <p:cNvPr id="8"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8635" y="6378302"/>
            <a:ext cx="1094595" cy="244634"/>
          </a:xfrm>
          <a:prstGeom prst="rect">
            <a:avLst/>
          </a:prstGeom>
        </p:spPr>
      </p:pic>
    </p:spTree>
    <p:extLst>
      <p:ext uri="{BB962C8B-B14F-4D97-AF65-F5344CB8AC3E}">
        <p14:creationId xmlns:p14="http://schemas.microsoft.com/office/powerpoint/2010/main" val="1404871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371051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609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97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‹Nº›</a:t>
            </a:fld>
            <a:endParaRPr lang="en-US" dirty="0"/>
          </a:p>
        </p:txBody>
      </p:sp>
    </p:spTree>
    <p:extLst>
      <p:ext uri="{BB962C8B-B14F-4D97-AF65-F5344CB8AC3E}">
        <p14:creationId xmlns:p14="http://schemas.microsoft.com/office/powerpoint/2010/main" val="1928327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40318" y="2505075"/>
            <a:ext cx="5158316"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71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lvl1pPr>
              <a:defRPr/>
            </a:lvl1pPr>
          </a:lstStyle>
          <a:p>
            <a:endParaRPr lang="en-US" dirty="0"/>
          </a:p>
        </p:txBody>
      </p:sp>
      <p:sp>
        <p:nvSpPr>
          <p:cNvPr id="8" name="Marcador de pie de página 7"/>
          <p:cNvSpPr>
            <a:spLocks noGrp="1"/>
          </p:cNvSpPr>
          <p:nvPr>
            <p:ph type="ftr" sz="quarter" idx="11"/>
          </p:nvPr>
        </p:nvSpPr>
        <p:spPr/>
        <p:txBody>
          <a:bodyPr/>
          <a:lstStyle>
            <a:lvl1pPr>
              <a:defRPr/>
            </a:lvl1pPr>
          </a:lstStyle>
          <a:p>
            <a:endParaRPr lang="en-US" dirty="0"/>
          </a:p>
        </p:txBody>
      </p:sp>
      <p:sp>
        <p:nvSpPr>
          <p:cNvPr id="9" name="Marcador de número de diapositiva 8"/>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826649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lvl1pPr>
              <a:defRPr/>
            </a:lvl1pPr>
          </a:lstStyle>
          <a:p>
            <a:endParaRPr lang="en-US" dirty="0"/>
          </a:p>
        </p:txBody>
      </p:sp>
      <p:sp>
        <p:nvSpPr>
          <p:cNvPr id="4" name="Marcador de pie de página 3"/>
          <p:cNvSpPr>
            <a:spLocks noGrp="1"/>
          </p:cNvSpPr>
          <p:nvPr>
            <p:ph type="ftr" sz="quarter" idx="11"/>
          </p:nvPr>
        </p:nvSpPr>
        <p:spPr/>
        <p:txBody>
          <a:bodyPr/>
          <a:lstStyle>
            <a:lvl1pPr>
              <a:defRPr/>
            </a:lvl1pPr>
          </a:lstStyle>
          <a:p>
            <a:endParaRPr lang="en-US" dirty="0"/>
          </a:p>
        </p:txBody>
      </p:sp>
      <p:sp>
        <p:nvSpPr>
          <p:cNvPr id="5" name="Marcador de número de diapositiva 4"/>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639141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n-US" dirty="0"/>
          </a:p>
        </p:txBody>
      </p:sp>
      <p:sp>
        <p:nvSpPr>
          <p:cNvPr id="3" name="Marcador de pie de página 2"/>
          <p:cNvSpPr>
            <a:spLocks noGrp="1"/>
          </p:cNvSpPr>
          <p:nvPr>
            <p:ph type="ftr" sz="quarter" idx="11"/>
          </p:nvPr>
        </p:nvSpPr>
        <p:spPr/>
        <p:txBody>
          <a:bodyPr/>
          <a:lstStyle>
            <a:lvl1pPr>
              <a:defRPr/>
            </a:lvl1pPr>
          </a:lstStyle>
          <a:p>
            <a:endParaRPr lang="en-US" dirty="0"/>
          </a:p>
        </p:txBody>
      </p:sp>
      <p:sp>
        <p:nvSpPr>
          <p:cNvPr id="4" name="Marcador de número de diapositiva 3"/>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697934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‹Nº›</a:t>
            </a:fld>
            <a:endParaRPr lang="en-US" dirty="0"/>
          </a:p>
        </p:txBody>
      </p:sp>
    </p:spTree>
    <p:extLst>
      <p:ext uri="{BB962C8B-B14F-4D97-AF65-F5344CB8AC3E}">
        <p14:creationId xmlns:p14="http://schemas.microsoft.com/office/powerpoint/2010/main" val="2714210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863980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2961564" cy="1153068"/>
          </a:xfrm>
          <a:prstGeom prst="rect">
            <a:avLst/>
          </a:prstGeom>
        </p:spPr>
      </p:pic>
      <p:sp>
        <p:nvSpPr>
          <p:cNvPr id="1026" name="Rectangle 2"/>
          <p:cNvSpPr>
            <a:spLocks noGrp="1" noChangeArrowheads="1"/>
          </p:cNvSpPr>
          <p:nvPr>
            <p:ph type="title"/>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ES" dirty="0"/>
              <a:t>Haga clic para cambiar el estilo de título	</a:t>
            </a:r>
          </a:p>
        </p:txBody>
      </p:sp>
      <p:sp>
        <p:nvSpPr>
          <p:cNvPr id="1027" name="Rectangle 3"/>
          <p:cNvSpPr>
            <a:spLocks noGrp="1" noChangeArrowheads="1"/>
          </p:cNvSpPr>
          <p:nvPr>
            <p:ph type="body" idx="1"/>
          </p:nvPr>
        </p:nvSpPr>
        <p:spPr bwMode="auto">
          <a:xfrm>
            <a:off x="677839" y="1395485"/>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ES" dirty="0"/>
              <a:t>Haga clic para modificar el estilo de texto del patrón</a:t>
            </a:r>
          </a:p>
          <a:p>
            <a:pPr lvl="1"/>
            <a:r>
              <a:rPr lang="es-ES" altLang="es-ES" dirty="0"/>
              <a:t>Segundo nivel</a:t>
            </a:r>
          </a:p>
          <a:p>
            <a:pPr lvl="2"/>
            <a:r>
              <a:rPr lang="es-ES" altLang="es-ES" dirty="0"/>
              <a:t>Tercer nivel</a:t>
            </a:r>
          </a:p>
          <a:p>
            <a:pPr lvl="3"/>
            <a:r>
              <a:rPr lang="es-ES" altLang="es-ES" dirty="0"/>
              <a:t>Cuarto nivel</a:t>
            </a:r>
          </a:p>
          <a:p>
            <a:pPr lvl="4"/>
            <a:r>
              <a:rPr lang="es-ES" altLang="es-ES" dirty="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13311691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Michael.Kenny@nuim.i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28156" y="2117785"/>
            <a:ext cx="9377798" cy="1435643"/>
          </a:xfrm>
        </p:spPr>
        <p:txBody>
          <a:bodyPr/>
          <a:lstStyle/>
          <a:p>
            <a:r>
              <a:rPr lang="en-US" sz="2800" b="1" dirty="0" err="1"/>
              <a:t>Módulo</a:t>
            </a:r>
            <a:r>
              <a:rPr lang="en-US" sz="2800" b="1" dirty="0"/>
              <a:t> 5: </a:t>
            </a:r>
            <a:r>
              <a:rPr lang="en-US" sz="2800" b="1" dirty="0" err="1">
                <a:solidFill>
                  <a:srgbClr val="336600"/>
                </a:solidFill>
              </a:rPr>
              <a:t>Acceso</a:t>
            </a:r>
            <a:r>
              <a:rPr lang="en-US" sz="2800" b="1" dirty="0">
                <a:solidFill>
                  <a:srgbClr val="336600"/>
                </a:solidFill>
              </a:rPr>
              <a:t> a </a:t>
            </a:r>
            <a:r>
              <a:rPr lang="en-US" sz="2800" b="1" dirty="0" err="1">
                <a:solidFill>
                  <a:srgbClr val="336600"/>
                </a:solidFill>
              </a:rPr>
              <a:t>financiación</a:t>
            </a:r>
            <a:r>
              <a:rPr lang="en-US" sz="2800" b="1" dirty="0">
                <a:solidFill>
                  <a:srgbClr val="336600"/>
                </a:solidFill>
              </a:rPr>
              <a:t> no </a:t>
            </a:r>
            <a:r>
              <a:rPr lang="en-US" sz="2800" b="1" dirty="0" err="1">
                <a:solidFill>
                  <a:srgbClr val="336600"/>
                </a:solidFill>
              </a:rPr>
              <a:t>subvencionada</a:t>
            </a:r>
            <a:r>
              <a:rPr lang="en-US" sz="2800" b="1" dirty="0">
                <a:solidFill>
                  <a:srgbClr val="336600"/>
                </a:solidFill>
              </a:rPr>
              <a:t> para </a:t>
            </a:r>
            <a:r>
              <a:rPr lang="en-US" sz="2800" b="1" dirty="0" err="1">
                <a:solidFill>
                  <a:srgbClr val="336600"/>
                </a:solidFill>
              </a:rPr>
              <a:t>microempresas</a:t>
            </a:r>
            <a:r>
              <a:rPr lang="en-US" sz="2800" b="1" dirty="0">
                <a:solidFill>
                  <a:srgbClr val="336600"/>
                </a:solidFill>
              </a:rPr>
              <a:t> </a:t>
            </a:r>
            <a:r>
              <a:rPr lang="en-US" sz="2800" b="1" dirty="0" err="1">
                <a:solidFill>
                  <a:srgbClr val="336600"/>
                </a:solidFill>
              </a:rPr>
              <a:t>en</a:t>
            </a:r>
            <a:r>
              <a:rPr lang="en-US" sz="2800" b="1" dirty="0">
                <a:solidFill>
                  <a:srgbClr val="336600"/>
                </a:solidFill>
              </a:rPr>
              <a:t> </a:t>
            </a:r>
            <a:r>
              <a:rPr lang="en-US" sz="2800" b="1" dirty="0" err="1">
                <a:solidFill>
                  <a:srgbClr val="336600"/>
                </a:solidFill>
              </a:rPr>
              <a:t>áreas</a:t>
            </a:r>
            <a:r>
              <a:rPr lang="en-US" sz="2800" b="1" dirty="0">
                <a:solidFill>
                  <a:srgbClr val="336600"/>
                </a:solidFill>
              </a:rPr>
              <a:t> </a:t>
            </a:r>
            <a:r>
              <a:rPr lang="en-US" sz="2800" b="1" dirty="0" err="1">
                <a:solidFill>
                  <a:srgbClr val="336600"/>
                </a:solidFill>
              </a:rPr>
              <a:t>rurales</a:t>
            </a:r>
            <a:endParaRPr lang="en-IE" sz="2800" b="1" dirty="0">
              <a:solidFill>
                <a:srgbClr val="336600"/>
              </a:solidFill>
            </a:endParaRPr>
          </a:p>
        </p:txBody>
      </p:sp>
      <p:sp>
        <p:nvSpPr>
          <p:cNvPr id="4" name="TextBox 3"/>
          <p:cNvSpPr txBox="1"/>
          <p:nvPr/>
        </p:nvSpPr>
        <p:spPr>
          <a:xfrm>
            <a:off x="4236333" y="311355"/>
            <a:ext cx="7268901" cy="1200329"/>
          </a:xfrm>
          <a:prstGeom prst="rect">
            <a:avLst/>
          </a:prstGeom>
          <a:noFill/>
        </p:spPr>
        <p:txBody>
          <a:bodyPr wrap="square" rtlCol="0">
            <a:spAutoFit/>
          </a:bodyPr>
          <a:lstStyle/>
          <a:p>
            <a:r>
              <a:rPr lang="en-US" altLang="es-ES" sz="3600" b="1" dirty="0">
                <a:latin typeface="Calibri" pitchFamily="34" charset="0"/>
              </a:rPr>
              <a:t>MICRO: </a:t>
            </a:r>
            <a:r>
              <a:rPr lang="es-ES" altLang="es-ES" sz="3600" b="1" dirty="0">
                <a:latin typeface="Calibri" pitchFamily="34" charset="0"/>
              </a:rPr>
              <a:t>Mejora de la Competitividad</a:t>
            </a:r>
          </a:p>
          <a:p>
            <a:r>
              <a:rPr lang="es-ES" altLang="es-ES" sz="3600" b="1" dirty="0">
                <a:latin typeface="Calibri" pitchFamily="34" charset="0"/>
              </a:rPr>
              <a:t> de Microempresas en Áreas Rurales</a:t>
            </a:r>
            <a:endParaRPr lang="en-IE" sz="3600" dirty="0"/>
          </a:p>
        </p:txBody>
      </p:sp>
      <p:sp>
        <p:nvSpPr>
          <p:cNvPr id="5" name="TextBox 4"/>
          <p:cNvSpPr txBox="1"/>
          <p:nvPr/>
        </p:nvSpPr>
        <p:spPr>
          <a:xfrm>
            <a:off x="2180045" y="5745248"/>
            <a:ext cx="9757955" cy="615553"/>
          </a:xfrm>
          <a:prstGeom prst="rect">
            <a:avLst/>
          </a:prstGeom>
          <a:noFill/>
        </p:spPr>
        <p:txBody>
          <a:bodyPr wrap="square" rtlCol="0">
            <a:spAutoFit/>
          </a:bodyPr>
          <a:lstStyle/>
          <a:p>
            <a:r>
              <a:rPr lang="es-ES" altLang="es-ES" dirty="0"/>
              <a:t>Preparado por el Consorcio para el proyecto</a:t>
            </a:r>
            <a:r>
              <a:rPr lang="en-US" dirty="0"/>
              <a:t>: </a:t>
            </a:r>
            <a:r>
              <a:rPr lang="en-US" sz="1600" i="1" dirty="0"/>
              <a:t>“Irish Rural Link – National University of Ireland </a:t>
            </a:r>
            <a:r>
              <a:rPr lang="en-US" sz="1600" i="1" dirty="0" err="1"/>
              <a:t>Maynooth</a:t>
            </a:r>
            <a:r>
              <a:rPr lang="en-US" sz="1600" i="1" dirty="0"/>
              <a:t>- CDI – EEO GROUP SA- IHF </a:t>
            </a:r>
            <a:r>
              <a:rPr lang="en-US" sz="1600" i="1" dirty="0" err="1"/>
              <a:t>asbl</a:t>
            </a:r>
            <a:r>
              <a:rPr lang="en-US" sz="1600" i="1" dirty="0"/>
              <a:t> – IDP - Internet Web Solutions SL”</a:t>
            </a:r>
            <a:endParaRPr lang="en-IE" sz="1600" i="1" dirty="0"/>
          </a:p>
        </p:txBody>
      </p:sp>
    </p:spTree>
    <p:extLst>
      <p:ext uri="{BB962C8B-B14F-4D97-AF65-F5344CB8AC3E}">
        <p14:creationId xmlns:p14="http://schemas.microsoft.com/office/powerpoint/2010/main" val="3539721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Crowdfunding</a:t>
            </a:r>
            <a:endParaRPr lang="en-IE" sz="3200" b="1" dirty="0">
              <a:solidFill>
                <a:srgbClr val="0B0AFD"/>
              </a:solidFill>
            </a:endParaRPr>
          </a:p>
        </p:txBody>
      </p:sp>
      <p:sp>
        <p:nvSpPr>
          <p:cNvPr id="3" name="Content Placeholder 2"/>
          <p:cNvSpPr>
            <a:spLocks noGrp="1"/>
          </p:cNvSpPr>
          <p:nvPr>
            <p:ph idx="1"/>
          </p:nvPr>
        </p:nvSpPr>
        <p:spPr>
          <a:xfrm>
            <a:off x="361314" y="1336869"/>
            <a:ext cx="10807026" cy="4525963"/>
          </a:xfrm>
        </p:spPr>
        <p:txBody>
          <a:bodyPr/>
          <a:lstStyle/>
          <a:p>
            <a:pPr marL="0" lvl="0" indent="0">
              <a:buNone/>
            </a:pPr>
            <a:r>
              <a:rPr lang="en-US" b="1" dirty="0" err="1">
                <a:solidFill>
                  <a:srgbClr val="C00000"/>
                </a:solidFill>
              </a:rPr>
              <a:t>Tipos</a:t>
            </a:r>
            <a:r>
              <a:rPr lang="en-US" b="1" dirty="0">
                <a:solidFill>
                  <a:srgbClr val="C00000"/>
                </a:solidFill>
              </a:rPr>
              <a:t> de Crowdfunding</a:t>
            </a:r>
            <a:r>
              <a:rPr lang="en-US" b="1" dirty="0">
                <a:solidFill>
                  <a:srgbClr val="000000"/>
                </a:solidFill>
              </a:rPr>
              <a:t> </a:t>
            </a:r>
            <a:r>
              <a:rPr lang="en-US" b="1" dirty="0">
                <a:solidFill>
                  <a:srgbClr val="C00000"/>
                </a:solidFill>
              </a:rPr>
              <a:t>(1 de 3)</a:t>
            </a:r>
          </a:p>
          <a:p>
            <a:pPr marL="0" lvl="0" indent="0">
              <a:buNone/>
            </a:pPr>
            <a:r>
              <a:rPr lang="en-US" dirty="0" err="1">
                <a:solidFill>
                  <a:srgbClr val="000000"/>
                </a:solidFill>
              </a:rPr>
              <a:t>Existen</a:t>
            </a:r>
            <a:r>
              <a:rPr lang="en-US" dirty="0">
                <a:solidFill>
                  <a:srgbClr val="000000"/>
                </a:solidFill>
              </a:rPr>
              <a:t> </a:t>
            </a:r>
            <a:r>
              <a:rPr lang="en-US" dirty="0" err="1">
                <a:solidFill>
                  <a:srgbClr val="000000"/>
                </a:solidFill>
              </a:rPr>
              <a:t>distintos</a:t>
            </a:r>
            <a:r>
              <a:rPr lang="en-US" dirty="0">
                <a:solidFill>
                  <a:srgbClr val="000000"/>
                </a:solidFill>
              </a:rPr>
              <a:t> </a:t>
            </a:r>
            <a:r>
              <a:rPr lang="en-US" dirty="0" err="1">
                <a:solidFill>
                  <a:srgbClr val="000000"/>
                </a:solidFill>
              </a:rPr>
              <a:t>tipos</a:t>
            </a:r>
            <a:r>
              <a:rPr lang="en-US" dirty="0">
                <a:solidFill>
                  <a:srgbClr val="000000"/>
                </a:solidFill>
              </a:rPr>
              <a:t> de crowdfunding: </a:t>
            </a:r>
          </a:p>
          <a:p>
            <a:pPr marL="0" lvl="0" indent="0">
              <a:buNone/>
            </a:pPr>
            <a:endParaRPr lang="en-US" sz="1800" dirty="0">
              <a:solidFill>
                <a:srgbClr val="0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10</a:t>
            </a:fld>
            <a:endParaRPr lang="es-ES" altLang="es-ES"/>
          </a:p>
        </p:txBody>
      </p:sp>
      <p:sp>
        <p:nvSpPr>
          <p:cNvPr id="5" name="4 - Ορθογώνιο"/>
          <p:cNvSpPr/>
          <p:nvPr/>
        </p:nvSpPr>
        <p:spPr>
          <a:xfrm>
            <a:off x="457200" y="2726035"/>
            <a:ext cx="10401300" cy="4327338"/>
          </a:xfrm>
          <a:prstGeom prst="rect">
            <a:avLst/>
          </a:prstGeom>
        </p:spPr>
        <p:txBody>
          <a:bodyPr wrap="square">
            <a:spAutoFit/>
          </a:bodyPr>
          <a:lstStyle/>
          <a:p>
            <a:pPr marL="342900" indent="-342900" algn="just" fontAlgn="base">
              <a:spcBef>
                <a:spcPct val="20000"/>
              </a:spcBef>
              <a:spcAft>
                <a:spcPct val="0"/>
              </a:spcAft>
              <a:buFont typeface="Arial" pitchFamily="34" charset="0"/>
              <a:buChar char="•"/>
            </a:pPr>
            <a:r>
              <a:rPr lang="en-US" sz="2800" b="1" dirty="0" err="1">
                <a:solidFill>
                  <a:srgbClr val="000000"/>
                </a:solidFill>
              </a:rPr>
              <a:t>Basado</a:t>
            </a:r>
            <a:r>
              <a:rPr lang="en-US" sz="2800" b="1" dirty="0">
                <a:solidFill>
                  <a:srgbClr val="000000"/>
                </a:solidFill>
              </a:rPr>
              <a:t> </a:t>
            </a:r>
            <a:r>
              <a:rPr lang="en-US" sz="2800" b="1" dirty="0" err="1">
                <a:solidFill>
                  <a:srgbClr val="000000"/>
                </a:solidFill>
              </a:rPr>
              <a:t>en</a:t>
            </a:r>
            <a:r>
              <a:rPr lang="en-US" sz="2800" b="1" dirty="0">
                <a:solidFill>
                  <a:srgbClr val="000000"/>
                </a:solidFill>
              </a:rPr>
              <a:t> </a:t>
            </a:r>
            <a:r>
              <a:rPr lang="en-US" sz="2800" b="1" dirty="0" err="1">
                <a:solidFill>
                  <a:srgbClr val="000000"/>
                </a:solidFill>
              </a:rPr>
              <a:t>recompensas</a:t>
            </a:r>
            <a:r>
              <a:rPr lang="en-US" sz="2800" b="1" dirty="0">
                <a:solidFill>
                  <a:srgbClr val="000000"/>
                </a:solidFill>
              </a:rPr>
              <a:t>: </a:t>
            </a:r>
            <a:r>
              <a:rPr lang="en-US" sz="2800" dirty="0" err="1">
                <a:solidFill>
                  <a:srgbClr val="000000"/>
                </a:solidFill>
              </a:rPr>
              <a:t>usado</a:t>
            </a:r>
            <a:r>
              <a:rPr lang="en-US" sz="2800" dirty="0">
                <a:solidFill>
                  <a:srgbClr val="000000"/>
                </a:solidFill>
              </a:rPr>
              <a:t> </a:t>
            </a:r>
            <a:r>
              <a:rPr lang="en-US" sz="2800" dirty="0" err="1">
                <a:solidFill>
                  <a:srgbClr val="000000"/>
                </a:solidFill>
              </a:rPr>
              <a:t>sobre</a:t>
            </a:r>
            <a:r>
              <a:rPr lang="en-US" sz="2800" dirty="0">
                <a:solidFill>
                  <a:srgbClr val="000000"/>
                </a:solidFill>
              </a:rPr>
              <a:t> </a:t>
            </a:r>
            <a:r>
              <a:rPr lang="en-US" sz="2800" dirty="0" err="1">
                <a:solidFill>
                  <a:srgbClr val="000000"/>
                </a:solidFill>
              </a:rPr>
              <a:t>todo</a:t>
            </a:r>
            <a:r>
              <a:rPr lang="en-US" sz="2800" dirty="0">
                <a:solidFill>
                  <a:srgbClr val="000000"/>
                </a:solidFill>
              </a:rPr>
              <a:t> para la </a:t>
            </a:r>
            <a:r>
              <a:rPr lang="en-US" sz="2800" dirty="0" err="1">
                <a:solidFill>
                  <a:srgbClr val="000000"/>
                </a:solidFill>
              </a:rPr>
              <a:t>promoción</a:t>
            </a:r>
            <a:r>
              <a:rPr lang="en-US" sz="2800" dirty="0">
                <a:solidFill>
                  <a:srgbClr val="000000"/>
                </a:solidFill>
              </a:rPr>
              <a:t> de </a:t>
            </a:r>
            <a:r>
              <a:rPr lang="en-US" sz="2800" dirty="0" err="1">
                <a:solidFill>
                  <a:srgbClr val="000000"/>
                </a:solidFill>
              </a:rPr>
              <a:t>películas</a:t>
            </a:r>
            <a:r>
              <a:rPr lang="en-US" sz="2800" dirty="0">
                <a:solidFill>
                  <a:srgbClr val="000000"/>
                </a:solidFill>
              </a:rPr>
              <a:t>, </a:t>
            </a:r>
            <a:r>
              <a:rPr lang="en-US" sz="2800" dirty="0" err="1">
                <a:solidFill>
                  <a:srgbClr val="000000"/>
                </a:solidFill>
              </a:rPr>
              <a:t>desarrollo</a:t>
            </a:r>
            <a:r>
              <a:rPr lang="en-US" sz="2800" dirty="0">
                <a:solidFill>
                  <a:srgbClr val="000000"/>
                </a:solidFill>
              </a:rPr>
              <a:t> de software </a:t>
            </a:r>
            <a:r>
              <a:rPr lang="en-US" sz="2800" dirty="0" err="1">
                <a:solidFill>
                  <a:srgbClr val="000000"/>
                </a:solidFill>
              </a:rPr>
              <a:t>libre</a:t>
            </a:r>
            <a:r>
              <a:rPr lang="en-US" sz="2800" dirty="0">
                <a:solidFill>
                  <a:srgbClr val="000000"/>
                </a:solidFill>
              </a:rPr>
              <a:t>, </a:t>
            </a:r>
            <a:r>
              <a:rPr lang="en-US" sz="2800" dirty="0" err="1">
                <a:solidFill>
                  <a:srgbClr val="000000"/>
                </a:solidFill>
              </a:rPr>
              <a:t>desarrollo</a:t>
            </a:r>
            <a:r>
              <a:rPr lang="en-US" sz="2800" dirty="0">
                <a:solidFill>
                  <a:srgbClr val="000000"/>
                </a:solidFill>
              </a:rPr>
              <a:t> de </a:t>
            </a:r>
            <a:r>
              <a:rPr lang="en-US" sz="2800" dirty="0" err="1">
                <a:solidFill>
                  <a:srgbClr val="000000"/>
                </a:solidFill>
              </a:rPr>
              <a:t>inventos</a:t>
            </a:r>
            <a:r>
              <a:rPr lang="en-US" sz="2800" dirty="0">
                <a:solidFill>
                  <a:srgbClr val="000000"/>
                </a:solidFill>
              </a:rPr>
              <a:t>, </a:t>
            </a:r>
            <a:r>
              <a:rPr lang="en-US" sz="2800" dirty="0" err="1">
                <a:solidFill>
                  <a:srgbClr val="000000"/>
                </a:solidFill>
              </a:rPr>
              <a:t>investigación</a:t>
            </a:r>
            <a:r>
              <a:rPr lang="en-US" sz="2800" dirty="0">
                <a:solidFill>
                  <a:srgbClr val="000000"/>
                </a:solidFill>
              </a:rPr>
              <a:t> </a:t>
            </a:r>
            <a:r>
              <a:rPr lang="en-US" sz="2800" dirty="0" err="1">
                <a:solidFill>
                  <a:srgbClr val="000000"/>
                </a:solidFill>
              </a:rPr>
              <a:t>científica</a:t>
            </a:r>
            <a:r>
              <a:rPr lang="en-US" sz="2800" dirty="0">
                <a:solidFill>
                  <a:srgbClr val="000000"/>
                </a:solidFill>
              </a:rPr>
              <a:t> y </a:t>
            </a:r>
            <a:r>
              <a:rPr lang="en-US" sz="2800" dirty="0" err="1">
                <a:solidFill>
                  <a:srgbClr val="000000"/>
                </a:solidFill>
              </a:rPr>
              <a:t>proyectos</a:t>
            </a:r>
            <a:r>
              <a:rPr lang="en-US" sz="2800" dirty="0">
                <a:solidFill>
                  <a:srgbClr val="000000"/>
                </a:solidFill>
              </a:rPr>
              <a:t> </a:t>
            </a:r>
            <a:r>
              <a:rPr lang="en-US" sz="2800" dirty="0" err="1">
                <a:solidFill>
                  <a:srgbClr val="000000"/>
                </a:solidFill>
              </a:rPr>
              <a:t>cívicos</a:t>
            </a:r>
            <a:r>
              <a:rPr lang="en-US" sz="2800" dirty="0">
                <a:solidFill>
                  <a:srgbClr val="000000"/>
                </a:solidFill>
              </a:rPr>
              <a:t>.</a:t>
            </a:r>
          </a:p>
          <a:p>
            <a:pPr marL="342900" indent="-342900" algn="just" fontAlgn="base">
              <a:spcBef>
                <a:spcPct val="20000"/>
              </a:spcBef>
              <a:spcAft>
                <a:spcPct val="0"/>
              </a:spcAft>
            </a:pPr>
            <a:endParaRPr lang="en-US" sz="2800" dirty="0">
              <a:solidFill>
                <a:srgbClr val="000000"/>
              </a:solidFill>
            </a:endParaRPr>
          </a:p>
          <a:p>
            <a:pPr marL="342900" indent="-342900" algn="just" fontAlgn="base">
              <a:spcBef>
                <a:spcPct val="20000"/>
              </a:spcBef>
              <a:spcAft>
                <a:spcPct val="0"/>
              </a:spcAft>
              <a:buFont typeface="Arial" pitchFamily="34" charset="0"/>
              <a:buChar char="•"/>
            </a:pPr>
            <a:r>
              <a:rPr lang="en-US" sz="2800" b="1" dirty="0" err="1">
                <a:solidFill>
                  <a:srgbClr val="000000"/>
                </a:solidFill>
              </a:rPr>
              <a:t>Basado</a:t>
            </a:r>
            <a:r>
              <a:rPr lang="en-US" sz="2800" b="1" dirty="0">
                <a:solidFill>
                  <a:srgbClr val="000000"/>
                </a:solidFill>
              </a:rPr>
              <a:t> </a:t>
            </a:r>
            <a:r>
              <a:rPr lang="en-US" sz="2800" b="1" dirty="0" err="1">
                <a:solidFill>
                  <a:srgbClr val="000000"/>
                </a:solidFill>
              </a:rPr>
              <a:t>en</a:t>
            </a:r>
            <a:r>
              <a:rPr lang="en-US" sz="2800" b="1" dirty="0">
                <a:solidFill>
                  <a:srgbClr val="000000"/>
                </a:solidFill>
              </a:rPr>
              <a:t> el capital: </a:t>
            </a:r>
            <a:r>
              <a:rPr lang="en-US" sz="2800" dirty="0">
                <a:solidFill>
                  <a:srgbClr val="000000"/>
                </a:solidFill>
              </a:rPr>
              <a:t>para </a:t>
            </a:r>
            <a:r>
              <a:rPr lang="en-US" sz="2800" dirty="0" err="1">
                <a:solidFill>
                  <a:srgbClr val="000000"/>
                </a:solidFill>
              </a:rPr>
              <a:t>apoyar</a:t>
            </a:r>
            <a:r>
              <a:rPr lang="en-US" sz="2800" dirty="0">
                <a:solidFill>
                  <a:srgbClr val="000000"/>
                </a:solidFill>
              </a:rPr>
              <a:t> </a:t>
            </a:r>
            <a:r>
              <a:rPr lang="en-US" sz="2800" dirty="0" err="1">
                <a:solidFill>
                  <a:srgbClr val="000000"/>
                </a:solidFill>
              </a:rPr>
              <a:t>esfuerzos</a:t>
            </a:r>
            <a:r>
              <a:rPr lang="en-US" sz="2800" dirty="0">
                <a:solidFill>
                  <a:srgbClr val="000000"/>
                </a:solidFill>
              </a:rPr>
              <a:t> </a:t>
            </a:r>
            <a:r>
              <a:rPr lang="en-US" sz="2800" dirty="0" err="1">
                <a:solidFill>
                  <a:srgbClr val="000000"/>
                </a:solidFill>
              </a:rPr>
              <a:t>iniciados</a:t>
            </a:r>
            <a:r>
              <a:rPr lang="en-US" sz="2800" dirty="0">
                <a:solidFill>
                  <a:srgbClr val="000000"/>
                </a:solidFill>
              </a:rPr>
              <a:t> </a:t>
            </a:r>
            <a:r>
              <a:rPr lang="en-US" sz="2800" dirty="0" err="1">
                <a:solidFill>
                  <a:srgbClr val="000000"/>
                </a:solidFill>
              </a:rPr>
              <a:t>por</a:t>
            </a:r>
            <a:r>
              <a:rPr lang="en-US" sz="2800" dirty="0">
                <a:solidFill>
                  <a:srgbClr val="000000"/>
                </a:solidFill>
              </a:rPr>
              <a:t> </a:t>
            </a:r>
            <a:r>
              <a:rPr lang="en-US" sz="2800" dirty="0" err="1">
                <a:solidFill>
                  <a:srgbClr val="000000"/>
                </a:solidFill>
              </a:rPr>
              <a:t>otros</a:t>
            </a:r>
            <a:r>
              <a:rPr lang="en-US" sz="2800" dirty="0">
                <a:solidFill>
                  <a:srgbClr val="000000"/>
                </a:solidFill>
              </a:rPr>
              <a:t> u </a:t>
            </a:r>
            <a:r>
              <a:rPr lang="en-US" sz="2800" dirty="0" err="1">
                <a:solidFill>
                  <a:srgbClr val="000000"/>
                </a:solidFill>
              </a:rPr>
              <a:t>organizaciones</a:t>
            </a:r>
            <a:r>
              <a:rPr lang="en-US" sz="2800" dirty="0">
                <a:solidFill>
                  <a:srgbClr val="000000"/>
                </a:solidFill>
              </a:rPr>
              <a:t> </a:t>
            </a:r>
            <a:r>
              <a:rPr lang="en-US" sz="2800" dirty="0" err="1">
                <a:solidFill>
                  <a:srgbClr val="000000"/>
                </a:solidFill>
              </a:rPr>
              <a:t>mediante</a:t>
            </a:r>
            <a:r>
              <a:rPr lang="en-US" sz="2800" dirty="0">
                <a:solidFill>
                  <a:srgbClr val="000000"/>
                </a:solidFill>
              </a:rPr>
              <a:t> la </a:t>
            </a:r>
            <a:r>
              <a:rPr lang="en-US" sz="2800" dirty="0" err="1">
                <a:solidFill>
                  <a:srgbClr val="000000"/>
                </a:solidFill>
              </a:rPr>
              <a:t>provisión</a:t>
            </a:r>
            <a:r>
              <a:rPr lang="en-US" sz="2800" dirty="0">
                <a:solidFill>
                  <a:srgbClr val="000000"/>
                </a:solidFill>
              </a:rPr>
              <a:t> de </a:t>
            </a:r>
            <a:r>
              <a:rPr lang="en-US" sz="2800" dirty="0" err="1">
                <a:solidFill>
                  <a:srgbClr val="000000"/>
                </a:solidFill>
              </a:rPr>
              <a:t>finanzas</a:t>
            </a:r>
            <a:r>
              <a:rPr lang="en-US" sz="2800" dirty="0">
                <a:solidFill>
                  <a:srgbClr val="000000"/>
                </a:solidFill>
              </a:rPr>
              <a:t> </a:t>
            </a:r>
            <a:r>
              <a:rPr lang="en-US" sz="2800" dirty="0" err="1">
                <a:solidFill>
                  <a:srgbClr val="000000"/>
                </a:solidFill>
              </a:rPr>
              <a:t>en</a:t>
            </a:r>
            <a:r>
              <a:rPr lang="en-US" sz="2800" dirty="0">
                <a:solidFill>
                  <a:srgbClr val="000000"/>
                </a:solidFill>
              </a:rPr>
              <a:t> forma de capital.</a:t>
            </a:r>
          </a:p>
          <a:p>
            <a:pPr algn="just">
              <a:buFont typeface="Arial" pitchFamily="34" charset="0"/>
              <a:buChar char="•"/>
            </a:pPr>
            <a:endParaRPr lang="en-US" sz="2000" dirty="0">
              <a:solidFill>
                <a:srgbClr val="000000"/>
              </a:solidFill>
            </a:endParaRPr>
          </a:p>
          <a:p>
            <a:pPr algn="just">
              <a:buFont typeface="Arial" pitchFamily="34" charset="0"/>
              <a:buChar char="•"/>
            </a:pPr>
            <a:endParaRPr lang="en-US" sz="2000" dirty="0">
              <a:solidFill>
                <a:srgbClr val="000000"/>
              </a:solidFill>
            </a:endParaRPr>
          </a:p>
        </p:txBody>
      </p:sp>
    </p:spTree>
    <p:extLst>
      <p:ext uri="{BB962C8B-B14F-4D97-AF65-F5344CB8AC3E}">
        <p14:creationId xmlns:p14="http://schemas.microsoft.com/office/powerpoint/2010/main" val="3513389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Crowdfunding</a:t>
            </a:r>
            <a:endParaRPr lang="en-IE" sz="3200" b="1" dirty="0">
              <a:solidFill>
                <a:srgbClr val="0B0AFD"/>
              </a:solidFill>
            </a:endParaRPr>
          </a:p>
        </p:txBody>
      </p:sp>
      <p:sp>
        <p:nvSpPr>
          <p:cNvPr id="3" name="Content Placeholder 2"/>
          <p:cNvSpPr>
            <a:spLocks noGrp="1"/>
          </p:cNvSpPr>
          <p:nvPr>
            <p:ph idx="1"/>
          </p:nvPr>
        </p:nvSpPr>
        <p:spPr>
          <a:xfrm>
            <a:off x="361314" y="1336869"/>
            <a:ext cx="10807026" cy="4525963"/>
          </a:xfrm>
        </p:spPr>
        <p:txBody>
          <a:bodyPr/>
          <a:lstStyle/>
          <a:p>
            <a:pPr marL="0" lvl="0" indent="0">
              <a:buNone/>
            </a:pPr>
            <a:r>
              <a:rPr lang="en-US" b="1" dirty="0" err="1">
                <a:solidFill>
                  <a:srgbClr val="C00000"/>
                </a:solidFill>
              </a:rPr>
              <a:t>Tipos</a:t>
            </a:r>
            <a:r>
              <a:rPr lang="en-US" b="1" dirty="0">
                <a:solidFill>
                  <a:srgbClr val="C00000"/>
                </a:solidFill>
              </a:rPr>
              <a:t> de Crowdfunding (2 de 3)</a:t>
            </a:r>
          </a:p>
          <a:p>
            <a:pPr marL="0" lvl="0" indent="0">
              <a:buNone/>
            </a:pPr>
            <a:r>
              <a:rPr lang="en-US" dirty="0" err="1">
                <a:solidFill>
                  <a:srgbClr val="000000"/>
                </a:solidFill>
              </a:rPr>
              <a:t>Existen</a:t>
            </a:r>
            <a:r>
              <a:rPr lang="en-US" dirty="0">
                <a:solidFill>
                  <a:srgbClr val="000000"/>
                </a:solidFill>
              </a:rPr>
              <a:t> </a:t>
            </a:r>
            <a:r>
              <a:rPr lang="en-US" dirty="0" err="1">
                <a:solidFill>
                  <a:srgbClr val="000000"/>
                </a:solidFill>
              </a:rPr>
              <a:t>distintos</a:t>
            </a:r>
            <a:r>
              <a:rPr lang="en-US" dirty="0">
                <a:solidFill>
                  <a:srgbClr val="000000"/>
                </a:solidFill>
              </a:rPr>
              <a:t> </a:t>
            </a:r>
            <a:r>
              <a:rPr lang="en-US" dirty="0" err="1">
                <a:solidFill>
                  <a:srgbClr val="000000"/>
                </a:solidFill>
              </a:rPr>
              <a:t>tipos</a:t>
            </a:r>
            <a:r>
              <a:rPr lang="en-US" dirty="0">
                <a:solidFill>
                  <a:srgbClr val="000000"/>
                </a:solidFill>
              </a:rPr>
              <a:t> de crowdfunding: </a:t>
            </a:r>
          </a:p>
          <a:p>
            <a:pPr marL="0" lvl="0" indent="0">
              <a:buNone/>
            </a:pPr>
            <a:endParaRPr lang="en-US" sz="1800" dirty="0">
              <a:solidFill>
                <a:srgbClr val="0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11</a:t>
            </a:fld>
            <a:endParaRPr lang="es-ES" altLang="es-ES"/>
          </a:p>
        </p:txBody>
      </p:sp>
      <p:sp>
        <p:nvSpPr>
          <p:cNvPr id="5" name="4 - Ορθογώνιο"/>
          <p:cNvSpPr/>
          <p:nvPr/>
        </p:nvSpPr>
        <p:spPr>
          <a:xfrm>
            <a:off x="457200" y="2726035"/>
            <a:ext cx="10401300" cy="4339650"/>
          </a:xfrm>
          <a:prstGeom prst="rect">
            <a:avLst/>
          </a:prstGeom>
        </p:spPr>
        <p:txBody>
          <a:bodyPr wrap="square">
            <a:spAutoFit/>
          </a:bodyPr>
          <a:lstStyle/>
          <a:p>
            <a:pPr marL="342900" indent="-342900" algn="just" fontAlgn="base">
              <a:spcBef>
                <a:spcPct val="20000"/>
              </a:spcBef>
              <a:spcAft>
                <a:spcPct val="0"/>
              </a:spcAft>
              <a:buFont typeface="Arial" pitchFamily="34" charset="0"/>
              <a:buChar char="•"/>
            </a:pPr>
            <a:r>
              <a:rPr lang="en-US" sz="2800" b="1" dirty="0" err="1">
                <a:solidFill>
                  <a:srgbClr val="000000"/>
                </a:solidFill>
              </a:rPr>
              <a:t>Basado</a:t>
            </a:r>
            <a:r>
              <a:rPr lang="en-US" sz="2800" b="1" dirty="0">
                <a:solidFill>
                  <a:srgbClr val="000000"/>
                </a:solidFill>
              </a:rPr>
              <a:t> </a:t>
            </a:r>
            <a:r>
              <a:rPr lang="en-US" sz="2800" b="1" dirty="0" err="1">
                <a:solidFill>
                  <a:srgbClr val="000000"/>
                </a:solidFill>
              </a:rPr>
              <a:t>en</a:t>
            </a:r>
            <a:r>
              <a:rPr lang="en-US" sz="2800" b="1" dirty="0">
                <a:solidFill>
                  <a:srgbClr val="000000"/>
                </a:solidFill>
              </a:rPr>
              <a:t> </a:t>
            </a:r>
            <a:r>
              <a:rPr lang="en-US" sz="2800" b="1" dirty="0" err="1">
                <a:solidFill>
                  <a:srgbClr val="000000"/>
                </a:solidFill>
              </a:rPr>
              <a:t>deuda</a:t>
            </a:r>
            <a:r>
              <a:rPr lang="en-US" sz="2800" b="1" dirty="0">
                <a:solidFill>
                  <a:srgbClr val="000000"/>
                </a:solidFill>
              </a:rPr>
              <a:t>:</a:t>
            </a:r>
            <a:r>
              <a:rPr lang="en-US" sz="2800" dirty="0">
                <a:solidFill>
                  <a:srgbClr val="000000"/>
                </a:solidFill>
              </a:rPr>
              <a:t> la </a:t>
            </a:r>
            <a:r>
              <a:rPr lang="en-US" sz="2800" dirty="0" err="1">
                <a:solidFill>
                  <a:srgbClr val="000000"/>
                </a:solidFill>
              </a:rPr>
              <a:t>solicitud</a:t>
            </a:r>
            <a:r>
              <a:rPr lang="en-US" sz="2800" dirty="0">
                <a:solidFill>
                  <a:srgbClr val="000000"/>
                </a:solidFill>
              </a:rPr>
              <a:t> se </a:t>
            </a:r>
            <a:r>
              <a:rPr lang="en-US" sz="2800" dirty="0" err="1">
                <a:solidFill>
                  <a:srgbClr val="000000"/>
                </a:solidFill>
              </a:rPr>
              <a:t>revisa</a:t>
            </a:r>
            <a:r>
              <a:rPr lang="en-US" sz="2800" dirty="0">
                <a:solidFill>
                  <a:srgbClr val="000000"/>
                </a:solidFill>
              </a:rPr>
              <a:t> y </a:t>
            </a:r>
            <a:r>
              <a:rPr lang="en-US" sz="2800" dirty="0" err="1">
                <a:solidFill>
                  <a:srgbClr val="000000"/>
                </a:solidFill>
              </a:rPr>
              <a:t>verifica</a:t>
            </a:r>
            <a:r>
              <a:rPr lang="en-US" sz="2800" dirty="0">
                <a:solidFill>
                  <a:srgbClr val="000000"/>
                </a:solidFill>
              </a:rPr>
              <a:t> </a:t>
            </a:r>
            <a:r>
              <a:rPr lang="en-US" sz="2800" dirty="0" err="1">
                <a:solidFill>
                  <a:srgbClr val="000000"/>
                </a:solidFill>
              </a:rPr>
              <a:t>por</a:t>
            </a:r>
            <a:r>
              <a:rPr lang="en-US" sz="2800" dirty="0">
                <a:solidFill>
                  <a:srgbClr val="000000"/>
                </a:solidFill>
              </a:rPr>
              <a:t> un </a:t>
            </a:r>
            <a:r>
              <a:rPr lang="en-US" sz="2800" dirty="0" err="1">
                <a:solidFill>
                  <a:srgbClr val="000000"/>
                </a:solidFill>
              </a:rPr>
              <a:t>sistema</a:t>
            </a:r>
            <a:r>
              <a:rPr lang="en-US" sz="2800" dirty="0">
                <a:solidFill>
                  <a:srgbClr val="000000"/>
                </a:solidFill>
              </a:rPr>
              <a:t> </a:t>
            </a:r>
            <a:r>
              <a:rPr lang="en-US" sz="2800" dirty="0" err="1">
                <a:solidFill>
                  <a:srgbClr val="000000"/>
                </a:solidFill>
              </a:rPr>
              <a:t>automatizado</a:t>
            </a:r>
            <a:r>
              <a:rPr lang="en-US" sz="2800" dirty="0">
                <a:solidFill>
                  <a:srgbClr val="000000"/>
                </a:solidFill>
              </a:rPr>
              <a:t>, que </a:t>
            </a:r>
            <a:r>
              <a:rPr lang="en-US" sz="2800" dirty="0" err="1">
                <a:solidFill>
                  <a:srgbClr val="000000"/>
                </a:solidFill>
              </a:rPr>
              <a:t>también</a:t>
            </a:r>
            <a:r>
              <a:rPr lang="en-US" sz="2800" dirty="0">
                <a:solidFill>
                  <a:srgbClr val="000000"/>
                </a:solidFill>
              </a:rPr>
              <a:t> </a:t>
            </a:r>
            <a:r>
              <a:rPr lang="en-US" sz="2800" dirty="0" err="1">
                <a:solidFill>
                  <a:srgbClr val="000000"/>
                </a:solidFill>
              </a:rPr>
              <a:t>determina</a:t>
            </a:r>
            <a:r>
              <a:rPr lang="en-US" sz="2800" dirty="0">
                <a:solidFill>
                  <a:srgbClr val="000000"/>
                </a:solidFill>
              </a:rPr>
              <a:t> el </a:t>
            </a:r>
            <a:r>
              <a:rPr lang="en-US" sz="2800" dirty="0" err="1">
                <a:solidFill>
                  <a:srgbClr val="000000"/>
                </a:solidFill>
              </a:rPr>
              <a:t>riesgo</a:t>
            </a:r>
            <a:r>
              <a:rPr lang="en-US" sz="2800" dirty="0">
                <a:solidFill>
                  <a:srgbClr val="000000"/>
                </a:solidFill>
              </a:rPr>
              <a:t> de </a:t>
            </a:r>
            <a:r>
              <a:rPr lang="en-US" sz="2800" dirty="0" err="1">
                <a:solidFill>
                  <a:srgbClr val="000000"/>
                </a:solidFill>
              </a:rPr>
              <a:t>crédito</a:t>
            </a:r>
            <a:r>
              <a:rPr lang="en-US" sz="2800" dirty="0">
                <a:solidFill>
                  <a:srgbClr val="000000"/>
                </a:solidFill>
              </a:rPr>
              <a:t> y la </a:t>
            </a:r>
            <a:r>
              <a:rPr lang="en-US" sz="2800" dirty="0" err="1">
                <a:solidFill>
                  <a:srgbClr val="000000"/>
                </a:solidFill>
              </a:rPr>
              <a:t>tasa</a:t>
            </a:r>
            <a:r>
              <a:rPr lang="en-US" sz="2800" dirty="0">
                <a:solidFill>
                  <a:srgbClr val="000000"/>
                </a:solidFill>
              </a:rPr>
              <a:t> de </a:t>
            </a:r>
            <a:r>
              <a:rPr lang="en-US" sz="2800" dirty="0" err="1">
                <a:solidFill>
                  <a:srgbClr val="000000"/>
                </a:solidFill>
              </a:rPr>
              <a:t>interés</a:t>
            </a:r>
            <a:r>
              <a:rPr lang="en-US" sz="2800" dirty="0">
                <a:solidFill>
                  <a:srgbClr val="000000"/>
                </a:solidFill>
              </a:rPr>
              <a:t> del </a:t>
            </a:r>
            <a:r>
              <a:rPr lang="en-US" sz="2800" dirty="0" err="1">
                <a:solidFill>
                  <a:srgbClr val="000000"/>
                </a:solidFill>
              </a:rPr>
              <a:t>prestatario</a:t>
            </a:r>
            <a:endParaRPr lang="en-US" sz="2800" dirty="0">
              <a:solidFill>
                <a:srgbClr val="000000"/>
              </a:solidFill>
            </a:endParaRPr>
          </a:p>
          <a:p>
            <a:pPr marL="342900" indent="-342900" algn="just" fontAlgn="base">
              <a:spcBef>
                <a:spcPct val="20000"/>
              </a:spcBef>
              <a:spcAft>
                <a:spcPct val="0"/>
              </a:spcAft>
            </a:pPr>
            <a:endParaRPr lang="en-US" sz="2800" dirty="0">
              <a:solidFill>
                <a:srgbClr val="000000"/>
              </a:solidFill>
            </a:endParaRPr>
          </a:p>
          <a:p>
            <a:pPr marL="342900" lvl="0" indent="-342900" algn="just" fontAlgn="base">
              <a:spcBef>
                <a:spcPct val="20000"/>
              </a:spcBef>
              <a:spcAft>
                <a:spcPct val="0"/>
              </a:spcAft>
              <a:buFont typeface="Arial" pitchFamily="34" charset="0"/>
              <a:buChar char="•"/>
            </a:pPr>
            <a:r>
              <a:rPr lang="en-US" sz="2800" b="1" dirty="0">
                <a:solidFill>
                  <a:srgbClr val="000000"/>
                </a:solidFill>
              </a:rPr>
              <a:t>Valor de Software:</a:t>
            </a:r>
            <a:r>
              <a:rPr lang="en-US" sz="2800" dirty="0">
                <a:solidFill>
                  <a:srgbClr val="000000"/>
                </a:solidFill>
              </a:rPr>
              <a:t> se </a:t>
            </a:r>
            <a:r>
              <a:rPr lang="en-US" sz="2800" dirty="0" err="1">
                <a:solidFill>
                  <a:srgbClr val="000000"/>
                </a:solidFill>
              </a:rPr>
              <a:t>basa</a:t>
            </a:r>
            <a:r>
              <a:rPr lang="en-US" sz="2800" dirty="0">
                <a:solidFill>
                  <a:srgbClr val="000000"/>
                </a:solidFill>
              </a:rPr>
              <a:t> </a:t>
            </a:r>
            <a:r>
              <a:rPr lang="en-US" sz="2800" dirty="0" err="1">
                <a:solidFill>
                  <a:srgbClr val="000000"/>
                </a:solidFill>
              </a:rPr>
              <a:t>en</a:t>
            </a:r>
            <a:r>
              <a:rPr lang="en-US" sz="2800" dirty="0">
                <a:solidFill>
                  <a:srgbClr val="000000"/>
                </a:solidFill>
              </a:rPr>
              <a:t> </a:t>
            </a:r>
            <a:r>
              <a:rPr lang="en-US" sz="2800" dirty="0" err="1">
                <a:solidFill>
                  <a:srgbClr val="000000"/>
                </a:solidFill>
              </a:rPr>
              <a:t>recaudar</a:t>
            </a:r>
            <a:r>
              <a:rPr lang="en-US" sz="2800" dirty="0">
                <a:solidFill>
                  <a:srgbClr val="000000"/>
                </a:solidFill>
              </a:rPr>
              <a:t> </a:t>
            </a:r>
            <a:r>
              <a:rPr lang="en-US" sz="2800" dirty="0" err="1">
                <a:solidFill>
                  <a:srgbClr val="000000"/>
                </a:solidFill>
              </a:rPr>
              <a:t>fondos</a:t>
            </a:r>
            <a:r>
              <a:rPr lang="en-US" sz="2800" dirty="0">
                <a:solidFill>
                  <a:srgbClr val="000000"/>
                </a:solidFill>
              </a:rPr>
              <a:t> para un </a:t>
            </a:r>
            <a:r>
              <a:rPr lang="en-US" sz="2800" dirty="0" err="1">
                <a:solidFill>
                  <a:srgbClr val="000000"/>
                </a:solidFill>
              </a:rPr>
              <a:t>proyecto</a:t>
            </a:r>
            <a:r>
              <a:rPr lang="en-US" sz="2800" dirty="0">
                <a:solidFill>
                  <a:srgbClr val="000000"/>
                </a:solidFill>
              </a:rPr>
              <a:t> </a:t>
            </a:r>
            <a:r>
              <a:rPr lang="en-US" sz="2800" dirty="0" err="1">
                <a:solidFill>
                  <a:srgbClr val="000000"/>
                </a:solidFill>
              </a:rPr>
              <a:t>donde</a:t>
            </a:r>
            <a:r>
              <a:rPr lang="en-US" sz="2800" dirty="0">
                <a:solidFill>
                  <a:srgbClr val="000000"/>
                </a:solidFill>
              </a:rPr>
              <a:t> a </a:t>
            </a:r>
            <a:r>
              <a:rPr lang="en-US" sz="2800" dirty="0" err="1">
                <a:solidFill>
                  <a:srgbClr val="000000"/>
                </a:solidFill>
              </a:rPr>
              <a:t>los</a:t>
            </a:r>
            <a:r>
              <a:rPr lang="en-US" sz="2800" dirty="0">
                <a:solidFill>
                  <a:srgbClr val="000000"/>
                </a:solidFill>
              </a:rPr>
              <a:t> </a:t>
            </a:r>
            <a:r>
              <a:rPr lang="en-US" sz="2800" dirty="0" err="1">
                <a:solidFill>
                  <a:srgbClr val="000000"/>
                </a:solidFill>
              </a:rPr>
              <a:t>financiadores</a:t>
            </a:r>
            <a:r>
              <a:rPr lang="en-US" sz="2800" dirty="0">
                <a:solidFill>
                  <a:srgbClr val="000000"/>
                </a:solidFill>
              </a:rPr>
              <a:t> se les </a:t>
            </a:r>
            <a:r>
              <a:rPr lang="en-US" sz="2800" dirty="0" err="1">
                <a:solidFill>
                  <a:srgbClr val="000000"/>
                </a:solidFill>
              </a:rPr>
              <a:t>ofrece</a:t>
            </a:r>
            <a:r>
              <a:rPr lang="en-US" sz="2800" dirty="0">
                <a:solidFill>
                  <a:srgbClr val="000000"/>
                </a:solidFill>
              </a:rPr>
              <a:t> un valor digital o </a:t>
            </a:r>
            <a:r>
              <a:rPr lang="en-US" sz="2800" dirty="0" err="1">
                <a:solidFill>
                  <a:srgbClr val="000000"/>
                </a:solidFill>
              </a:rPr>
              <a:t>basado</a:t>
            </a:r>
            <a:r>
              <a:rPr lang="en-US" sz="2800" dirty="0">
                <a:solidFill>
                  <a:srgbClr val="000000"/>
                </a:solidFill>
              </a:rPr>
              <a:t> </a:t>
            </a:r>
            <a:r>
              <a:rPr lang="en-US" sz="2800" dirty="0" err="1">
                <a:solidFill>
                  <a:srgbClr val="000000"/>
                </a:solidFill>
              </a:rPr>
              <a:t>en</a:t>
            </a:r>
            <a:r>
              <a:rPr lang="en-US" sz="2800" dirty="0">
                <a:solidFill>
                  <a:srgbClr val="000000"/>
                </a:solidFill>
              </a:rPr>
              <a:t> el software</a:t>
            </a:r>
          </a:p>
          <a:p>
            <a:pPr marL="342900" indent="-342900" algn="just" fontAlgn="base">
              <a:spcBef>
                <a:spcPct val="20000"/>
              </a:spcBef>
              <a:spcAft>
                <a:spcPct val="0"/>
              </a:spcAft>
              <a:buFont typeface="Arial" pitchFamily="34" charset="0"/>
              <a:buChar char="•"/>
            </a:pPr>
            <a:endParaRPr lang="en-US" sz="2400" dirty="0">
              <a:solidFill>
                <a:srgbClr val="000000"/>
              </a:solidFill>
            </a:endParaRPr>
          </a:p>
          <a:p>
            <a:pPr algn="just">
              <a:buFont typeface="Arial" pitchFamily="34" charset="0"/>
              <a:buChar char="•"/>
            </a:pPr>
            <a:endParaRPr lang="en-US" sz="2000" dirty="0">
              <a:solidFill>
                <a:srgbClr val="000000"/>
              </a:solidFill>
            </a:endParaRPr>
          </a:p>
          <a:p>
            <a:pPr algn="just">
              <a:buFont typeface="Arial" pitchFamily="34" charset="0"/>
              <a:buChar char="•"/>
            </a:pPr>
            <a:endParaRPr lang="en-US" sz="2000" dirty="0">
              <a:solidFill>
                <a:srgbClr val="000000"/>
              </a:solidFill>
            </a:endParaRPr>
          </a:p>
        </p:txBody>
      </p:sp>
    </p:spTree>
    <p:extLst>
      <p:ext uri="{BB962C8B-B14F-4D97-AF65-F5344CB8AC3E}">
        <p14:creationId xmlns:p14="http://schemas.microsoft.com/office/powerpoint/2010/main" val="3513389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Crowdfunding</a:t>
            </a:r>
            <a:endParaRPr lang="en-IE" sz="3200" b="1" dirty="0">
              <a:solidFill>
                <a:srgbClr val="0B0AFD"/>
              </a:solidFill>
            </a:endParaRPr>
          </a:p>
        </p:txBody>
      </p:sp>
      <p:sp>
        <p:nvSpPr>
          <p:cNvPr id="3" name="Content Placeholder 2"/>
          <p:cNvSpPr>
            <a:spLocks noGrp="1"/>
          </p:cNvSpPr>
          <p:nvPr>
            <p:ph idx="1"/>
          </p:nvPr>
        </p:nvSpPr>
        <p:spPr>
          <a:xfrm>
            <a:off x="457200" y="1166018"/>
            <a:ext cx="10807026" cy="4525963"/>
          </a:xfrm>
        </p:spPr>
        <p:txBody>
          <a:bodyPr/>
          <a:lstStyle/>
          <a:p>
            <a:pPr marL="0" lvl="0" indent="0">
              <a:buNone/>
            </a:pPr>
            <a:r>
              <a:rPr lang="en-US" b="1" dirty="0" err="1">
                <a:solidFill>
                  <a:srgbClr val="C00000"/>
                </a:solidFill>
              </a:rPr>
              <a:t>Tipos</a:t>
            </a:r>
            <a:r>
              <a:rPr lang="en-US" b="1" dirty="0">
                <a:solidFill>
                  <a:srgbClr val="C00000"/>
                </a:solidFill>
              </a:rPr>
              <a:t> de Crowdfunding (3 de 3)</a:t>
            </a:r>
          </a:p>
          <a:p>
            <a:pPr marL="0" lvl="0" indent="0">
              <a:buNone/>
            </a:pPr>
            <a:r>
              <a:rPr lang="en-US" dirty="0" err="1">
                <a:solidFill>
                  <a:srgbClr val="000000"/>
                </a:solidFill>
              </a:rPr>
              <a:t>Existen</a:t>
            </a:r>
            <a:r>
              <a:rPr lang="en-US" dirty="0">
                <a:solidFill>
                  <a:srgbClr val="000000"/>
                </a:solidFill>
              </a:rPr>
              <a:t> </a:t>
            </a:r>
            <a:r>
              <a:rPr lang="en-US" dirty="0" err="1">
                <a:solidFill>
                  <a:srgbClr val="000000"/>
                </a:solidFill>
              </a:rPr>
              <a:t>distintos</a:t>
            </a:r>
            <a:r>
              <a:rPr lang="en-US" dirty="0">
                <a:solidFill>
                  <a:srgbClr val="000000"/>
                </a:solidFill>
              </a:rPr>
              <a:t> </a:t>
            </a:r>
            <a:r>
              <a:rPr lang="en-US" dirty="0" err="1">
                <a:solidFill>
                  <a:srgbClr val="000000"/>
                </a:solidFill>
              </a:rPr>
              <a:t>tipos</a:t>
            </a:r>
            <a:r>
              <a:rPr lang="en-US" dirty="0">
                <a:solidFill>
                  <a:srgbClr val="000000"/>
                </a:solidFill>
              </a:rPr>
              <a:t> de crowdfunding : </a:t>
            </a:r>
          </a:p>
          <a:p>
            <a:pPr marL="0" lvl="0" indent="0">
              <a:buNone/>
            </a:pPr>
            <a:endParaRPr lang="en-US" sz="1800" dirty="0">
              <a:solidFill>
                <a:srgbClr val="0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12</a:t>
            </a:fld>
            <a:endParaRPr lang="es-ES" altLang="es-ES"/>
          </a:p>
        </p:txBody>
      </p:sp>
      <p:sp>
        <p:nvSpPr>
          <p:cNvPr id="5" name="4 - Ορθογώνιο"/>
          <p:cNvSpPr/>
          <p:nvPr/>
        </p:nvSpPr>
        <p:spPr>
          <a:xfrm>
            <a:off x="457200" y="2426855"/>
            <a:ext cx="10401300" cy="4056495"/>
          </a:xfrm>
          <a:prstGeom prst="rect">
            <a:avLst/>
          </a:prstGeom>
        </p:spPr>
        <p:txBody>
          <a:bodyPr wrap="square">
            <a:spAutoFit/>
          </a:bodyPr>
          <a:lstStyle/>
          <a:p>
            <a:pPr marL="342900" indent="-342900" algn="just" fontAlgn="base">
              <a:spcBef>
                <a:spcPct val="20000"/>
              </a:spcBef>
              <a:spcAft>
                <a:spcPct val="0"/>
              </a:spcAft>
              <a:buFont typeface="Arial" pitchFamily="34" charset="0"/>
              <a:buChar char="•"/>
            </a:pPr>
            <a:r>
              <a:rPr lang="en-US" sz="2800" b="1" dirty="0" err="1">
                <a:solidFill>
                  <a:srgbClr val="000000"/>
                </a:solidFill>
              </a:rPr>
              <a:t>Basado</a:t>
            </a:r>
            <a:r>
              <a:rPr lang="en-US" sz="2800" b="1" dirty="0">
                <a:solidFill>
                  <a:srgbClr val="000000"/>
                </a:solidFill>
              </a:rPr>
              <a:t> </a:t>
            </a:r>
            <a:r>
              <a:rPr lang="en-US" sz="2800" b="1" dirty="0" err="1">
                <a:solidFill>
                  <a:srgbClr val="000000"/>
                </a:solidFill>
              </a:rPr>
              <a:t>en</a:t>
            </a:r>
            <a:r>
              <a:rPr lang="en-US" sz="2800" b="1" dirty="0">
                <a:solidFill>
                  <a:srgbClr val="000000"/>
                </a:solidFill>
              </a:rPr>
              <a:t> </a:t>
            </a:r>
            <a:r>
              <a:rPr lang="en-US" sz="2800" b="1" dirty="0" err="1">
                <a:solidFill>
                  <a:srgbClr val="000000"/>
                </a:solidFill>
              </a:rPr>
              <a:t>donaciones</a:t>
            </a:r>
            <a:r>
              <a:rPr lang="en-US" sz="2800" b="1" dirty="0">
                <a:solidFill>
                  <a:srgbClr val="000000"/>
                </a:solidFill>
              </a:rPr>
              <a:t>: </a:t>
            </a:r>
            <a:r>
              <a:rPr lang="en-US" sz="2800" dirty="0" err="1">
                <a:solidFill>
                  <a:srgbClr val="000000"/>
                </a:solidFill>
              </a:rPr>
              <a:t>es</a:t>
            </a:r>
            <a:r>
              <a:rPr lang="en-US" sz="2800" dirty="0">
                <a:solidFill>
                  <a:srgbClr val="000000"/>
                </a:solidFill>
              </a:rPr>
              <a:t> el </a:t>
            </a:r>
            <a:r>
              <a:rPr lang="en-US" sz="2800" dirty="0" err="1">
                <a:solidFill>
                  <a:srgbClr val="000000"/>
                </a:solidFill>
              </a:rPr>
              <a:t>esfuerzo</a:t>
            </a:r>
            <a:r>
              <a:rPr lang="en-US" sz="2800" dirty="0">
                <a:solidFill>
                  <a:srgbClr val="000000"/>
                </a:solidFill>
              </a:rPr>
              <a:t> </a:t>
            </a:r>
            <a:r>
              <a:rPr lang="en-US" sz="2800" dirty="0" err="1">
                <a:solidFill>
                  <a:srgbClr val="000000"/>
                </a:solidFill>
              </a:rPr>
              <a:t>colectivo</a:t>
            </a:r>
            <a:r>
              <a:rPr lang="en-US" sz="2800" dirty="0">
                <a:solidFill>
                  <a:srgbClr val="000000"/>
                </a:solidFill>
              </a:rPr>
              <a:t> de las personas para </a:t>
            </a:r>
            <a:r>
              <a:rPr lang="en-US" sz="2800" dirty="0" err="1">
                <a:solidFill>
                  <a:srgbClr val="000000"/>
                </a:solidFill>
              </a:rPr>
              <a:t>ayudar</a:t>
            </a:r>
            <a:r>
              <a:rPr lang="en-US" sz="2800" dirty="0">
                <a:solidFill>
                  <a:srgbClr val="000000"/>
                </a:solidFill>
              </a:rPr>
              <a:t> a </a:t>
            </a:r>
            <a:r>
              <a:rPr lang="en-US" sz="2800" dirty="0" err="1">
                <a:solidFill>
                  <a:srgbClr val="000000"/>
                </a:solidFill>
              </a:rPr>
              <a:t>causas</a:t>
            </a:r>
            <a:r>
              <a:rPr lang="en-US" sz="2800" dirty="0">
                <a:solidFill>
                  <a:srgbClr val="000000"/>
                </a:solidFill>
              </a:rPr>
              <a:t> </a:t>
            </a:r>
            <a:r>
              <a:rPr lang="en-US" sz="2800" dirty="0" err="1">
                <a:solidFill>
                  <a:srgbClr val="000000"/>
                </a:solidFill>
              </a:rPr>
              <a:t>benéficas</a:t>
            </a:r>
            <a:r>
              <a:rPr lang="en-US" sz="2800" dirty="0">
                <a:solidFill>
                  <a:srgbClr val="000000"/>
                </a:solidFill>
              </a:rPr>
              <a:t>. </a:t>
            </a:r>
            <a:r>
              <a:rPr lang="en-US" sz="2800" dirty="0" err="1">
                <a:solidFill>
                  <a:srgbClr val="000000"/>
                </a:solidFill>
              </a:rPr>
              <a:t>En</a:t>
            </a:r>
            <a:r>
              <a:rPr lang="en-US" sz="2800" dirty="0">
                <a:solidFill>
                  <a:srgbClr val="000000"/>
                </a:solidFill>
              </a:rPr>
              <a:t> </a:t>
            </a:r>
            <a:r>
              <a:rPr lang="en-US" sz="2800" dirty="0" err="1">
                <a:solidFill>
                  <a:srgbClr val="000000"/>
                </a:solidFill>
              </a:rPr>
              <a:t>los</a:t>
            </a:r>
            <a:r>
              <a:rPr lang="en-US" sz="2800" dirty="0">
                <a:solidFill>
                  <a:srgbClr val="000000"/>
                </a:solidFill>
              </a:rPr>
              <a:t> crowdfunding de </a:t>
            </a:r>
            <a:r>
              <a:rPr lang="en-US" sz="2800" dirty="0" err="1">
                <a:solidFill>
                  <a:srgbClr val="000000"/>
                </a:solidFill>
              </a:rPr>
              <a:t>caridad</a:t>
            </a:r>
            <a:r>
              <a:rPr lang="en-US" sz="2800" dirty="0">
                <a:solidFill>
                  <a:srgbClr val="000000"/>
                </a:solidFill>
              </a:rPr>
              <a:t>, </a:t>
            </a:r>
            <a:r>
              <a:rPr lang="en-US" sz="2800" dirty="0" err="1">
                <a:solidFill>
                  <a:srgbClr val="000000"/>
                </a:solidFill>
              </a:rPr>
              <a:t>los</a:t>
            </a:r>
            <a:r>
              <a:rPr lang="en-US" sz="2800" dirty="0">
                <a:solidFill>
                  <a:srgbClr val="000000"/>
                </a:solidFill>
              </a:rPr>
              <a:t> </a:t>
            </a:r>
            <a:r>
              <a:rPr lang="en-US" sz="2800" dirty="0" err="1">
                <a:solidFill>
                  <a:srgbClr val="000000"/>
                </a:solidFill>
              </a:rPr>
              <a:t>fondos</a:t>
            </a:r>
            <a:r>
              <a:rPr lang="en-US" sz="2800" dirty="0">
                <a:solidFill>
                  <a:srgbClr val="000000"/>
                </a:solidFill>
              </a:rPr>
              <a:t> se </a:t>
            </a:r>
            <a:r>
              <a:rPr lang="en-US" sz="2800" dirty="0" err="1">
                <a:solidFill>
                  <a:srgbClr val="000000"/>
                </a:solidFill>
              </a:rPr>
              <a:t>recaudan</a:t>
            </a:r>
            <a:r>
              <a:rPr lang="en-US" sz="2800" dirty="0">
                <a:solidFill>
                  <a:srgbClr val="000000"/>
                </a:solidFill>
              </a:rPr>
              <a:t> con </a:t>
            </a:r>
            <a:r>
              <a:rPr lang="en-US" sz="2800" dirty="0" err="1">
                <a:solidFill>
                  <a:srgbClr val="000000"/>
                </a:solidFill>
              </a:rPr>
              <a:t>propósitos</a:t>
            </a:r>
            <a:r>
              <a:rPr lang="en-US" sz="2800" dirty="0">
                <a:solidFill>
                  <a:srgbClr val="000000"/>
                </a:solidFill>
              </a:rPr>
              <a:t> pro-</a:t>
            </a:r>
            <a:r>
              <a:rPr lang="en-US" sz="2800" dirty="0" err="1">
                <a:solidFill>
                  <a:srgbClr val="000000"/>
                </a:solidFill>
              </a:rPr>
              <a:t>sociales</a:t>
            </a:r>
            <a:r>
              <a:rPr lang="en-US" sz="2800" dirty="0">
                <a:solidFill>
                  <a:srgbClr val="000000"/>
                </a:solidFill>
              </a:rPr>
              <a:t> o pro-</a:t>
            </a:r>
            <a:r>
              <a:rPr lang="en-US" sz="2800" dirty="0" err="1">
                <a:solidFill>
                  <a:srgbClr val="000000"/>
                </a:solidFill>
              </a:rPr>
              <a:t>medioambiente</a:t>
            </a:r>
            <a:endParaRPr lang="en-US" sz="2800" dirty="0">
              <a:solidFill>
                <a:srgbClr val="000000"/>
              </a:solidFill>
            </a:endParaRPr>
          </a:p>
          <a:p>
            <a:pPr marL="342900" indent="-342900" algn="just" fontAlgn="base">
              <a:spcBef>
                <a:spcPct val="20000"/>
              </a:spcBef>
              <a:spcAft>
                <a:spcPct val="0"/>
              </a:spcAft>
              <a:buFont typeface="Arial" pitchFamily="34" charset="0"/>
              <a:buChar char="•"/>
            </a:pPr>
            <a:r>
              <a:rPr lang="en-US" sz="2800" b="1" dirty="0" err="1">
                <a:solidFill>
                  <a:srgbClr val="000000"/>
                </a:solidFill>
              </a:rPr>
              <a:t>Litigios</a:t>
            </a:r>
            <a:r>
              <a:rPr lang="en-US" sz="2800" dirty="0">
                <a:solidFill>
                  <a:srgbClr val="000000"/>
                </a:solidFill>
              </a:rPr>
              <a:t>: </a:t>
            </a:r>
            <a:r>
              <a:rPr lang="en-US" sz="2800" dirty="0" err="1">
                <a:solidFill>
                  <a:srgbClr val="000000"/>
                </a:solidFill>
              </a:rPr>
              <a:t>permite</a:t>
            </a:r>
            <a:r>
              <a:rPr lang="en-US" sz="2800" dirty="0">
                <a:solidFill>
                  <a:srgbClr val="000000"/>
                </a:solidFill>
              </a:rPr>
              <a:t> que </a:t>
            </a:r>
            <a:r>
              <a:rPr lang="en-US" sz="2800" dirty="0" err="1">
                <a:solidFill>
                  <a:srgbClr val="000000"/>
                </a:solidFill>
              </a:rPr>
              <a:t>los</a:t>
            </a:r>
            <a:r>
              <a:rPr lang="en-US" sz="2800" dirty="0">
                <a:solidFill>
                  <a:srgbClr val="000000"/>
                </a:solidFill>
              </a:rPr>
              <a:t> </a:t>
            </a:r>
            <a:r>
              <a:rPr lang="en-US" sz="2800" dirty="0" err="1">
                <a:solidFill>
                  <a:srgbClr val="000000"/>
                </a:solidFill>
              </a:rPr>
              <a:t>demandantes</a:t>
            </a:r>
            <a:r>
              <a:rPr lang="en-US" sz="2800" dirty="0">
                <a:solidFill>
                  <a:srgbClr val="000000"/>
                </a:solidFill>
              </a:rPr>
              <a:t> o </a:t>
            </a:r>
            <a:r>
              <a:rPr lang="en-US" sz="2800" dirty="0" err="1">
                <a:solidFill>
                  <a:srgbClr val="000000"/>
                </a:solidFill>
              </a:rPr>
              <a:t>demandados</a:t>
            </a:r>
            <a:r>
              <a:rPr lang="en-US" sz="2800" dirty="0">
                <a:solidFill>
                  <a:srgbClr val="000000"/>
                </a:solidFill>
              </a:rPr>
              <a:t> se </a:t>
            </a:r>
            <a:r>
              <a:rPr lang="en-US" sz="2800" dirty="0" err="1">
                <a:solidFill>
                  <a:srgbClr val="000000"/>
                </a:solidFill>
              </a:rPr>
              <a:t>comuniquen</a:t>
            </a:r>
            <a:r>
              <a:rPr lang="en-US" sz="2800" dirty="0">
                <a:solidFill>
                  <a:srgbClr val="000000"/>
                </a:solidFill>
              </a:rPr>
              <a:t> con </a:t>
            </a:r>
            <a:r>
              <a:rPr lang="en-US" sz="2800" dirty="0" err="1">
                <a:solidFill>
                  <a:srgbClr val="000000"/>
                </a:solidFill>
              </a:rPr>
              <a:t>cientos</a:t>
            </a:r>
            <a:r>
              <a:rPr lang="en-US" sz="2800" dirty="0">
                <a:solidFill>
                  <a:srgbClr val="000000"/>
                </a:solidFill>
              </a:rPr>
              <a:t> de personas </a:t>
            </a:r>
            <a:r>
              <a:rPr lang="en-US" sz="2800" dirty="0" err="1">
                <a:solidFill>
                  <a:srgbClr val="000000"/>
                </a:solidFill>
              </a:rPr>
              <a:t>simultáneamente</a:t>
            </a:r>
            <a:r>
              <a:rPr lang="en-US" sz="2800" dirty="0">
                <a:solidFill>
                  <a:srgbClr val="000000"/>
                </a:solidFill>
              </a:rPr>
              <a:t> de </a:t>
            </a:r>
            <a:r>
              <a:rPr lang="en-US" sz="2800" dirty="0" err="1">
                <a:solidFill>
                  <a:srgbClr val="000000"/>
                </a:solidFill>
              </a:rPr>
              <a:t>una</a:t>
            </a:r>
            <a:r>
              <a:rPr lang="en-US" sz="2800" dirty="0">
                <a:solidFill>
                  <a:srgbClr val="000000"/>
                </a:solidFill>
              </a:rPr>
              <a:t> </a:t>
            </a:r>
            <a:r>
              <a:rPr lang="en-US" sz="2800" dirty="0" err="1">
                <a:solidFill>
                  <a:srgbClr val="000000"/>
                </a:solidFill>
              </a:rPr>
              <a:t>manera</a:t>
            </a:r>
            <a:r>
              <a:rPr lang="en-US" sz="2800" dirty="0">
                <a:solidFill>
                  <a:srgbClr val="000000"/>
                </a:solidFill>
              </a:rPr>
              <a:t> </a:t>
            </a:r>
            <a:r>
              <a:rPr lang="en-US" sz="2800" dirty="0" err="1">
                <a:solidFill>
                  <a:srgbClr val="000000"/>
                </a:solidFill>
              </a:rPr>
              <a:t>confidencial</a:t>
            </a:r>
            <a:r>
              <a:rPr lang="en-US" sz="2800" dirty="0">
                <a:solidFill>
                  <a:srgbClr val="000000"/>
                </a:solidFill>
              </a:rPr>
              <a:t> y </a:t>
            </a:r>
            <a:r>
              <a:rPr lang="en-US" sz="2800" dirty="0" err="1">
                <a:solidFill>
                  <a:srgbClr val="000000"/>
                </a:solidFill>
              </a:rPr>
              <a:t>semiprivada</a:t>
            </a:r>
            <a:r>
              <a:rPr lang="en-US" sz="2800" dirty="0">
                <a:solidFill>
                  <a:srgbClr val="000000"/>
                </a:solidFill>
              </a:rPr>
              <a:t> para </a:t>
            </a:r>
            <a:r>
              <a:rPr lang="en-US" sz="2800" dirty="0" err="1">
                <a:solidFill>
                  <a:srgbClr val="000000"/>
                </a:solidFill>
              </a:rPr>
              <a:t>obtener</a:t>
            </a:r>
            <a:r>
              <a:rPr lang="en-US" sz="2800" dirty="0">
                <a:solidFill>
                  <a:srgbClr val="000000"/>
                </a:solidFill>
              </a:rPr>
              <a:t> </a:t>
            </a:r>
            <a:r>
              <a:rPr lang="en-US" sz="2800" dirty="0" err="1">
                <a:solidFill>
                  <a:srgbClr val="000000"/>
                </a:solidFill>
              </a:rPr>
              <a:t>fondos</a:t>
            </a:r>
            <a:r>
              <a:rPr lang="en-US" sz="2800" dirty="0">
                <a:solidFill>
                  <a:srgbClr val="000000"/>
                </a:solidFill>
              </a:rPr>
              <a:t>, </a:t>
            </a:r>
            <a:r>
              <a:rPr lang="en-US" sz="2800" dirty="0" err="1">
                <a:solidFill>
                  <a:srgbClr val="000000"/>
                </a:solidFill>
              </a:rPr>
              <a:t>ya</a:t>
            </a:r>
            <a:r>
              <a:rPr lang="en-US" sz="2800" dirty="0">
                <a:solidFill>
                  <a:srgbClr val="000000"/>
                </a:solidFill>
              </a:rPr>
              <a:t> sea </a:t>
            </a:r>
            <a:r>
              <a:rPr lang="en-US" sz="2800" dirty="0" err="1">
                <a:solidFill>
                  <a:srgbClr val="000000"/>
                </a:solidFill>
              </a:rPr>
              <a:t>buscando</a:t>
            </a:r>
            <a:r>
              <a:rPr lang="en-US" sz="2800" dirty="0">
                <a:solidFill>
                  <a:srgbClr val="000000"/>
                </a:solidFill>
              </a:rPr>
              <a:t> </a:t>
            </a:r>
            <a:r>
              <a:rPr lang="en-US" sz="2800" dirty="0" err="1">
                <a:solidFill>
                  <a:srgbClr val="000000"/>
                </a:solidFill>
              </a:rPr>
              <a:t>donaciones</a:t>
            </a:r>
            <a:r>
              <a:rPr lang="en-US" sz="2800" dirty="0">
                <a:solidFill>
                  <a:srgbClr val="000000"/>
                </a:solidFill>
              </a:rPr>
              <a:t> o </a:t>
            </a:r>
            <a:r>
              <a:rPr lang="en-US" sz="2800" dirty="0" err="1">
                <a:solidFill>
                  <a:srgbClr val="000000"/>
                </a:solidFill>
              </a:rPr>
              <a:t>dando</a:t>
            </a:r>
            <a:r>
              <a:rPr lang="en-US" sz="2800" dirty="0">
                <a:solidFill>
                  <a:srgbClr val="000000"/>
                </a:solidFill>
              </a:rPr>
              <a:t> </a:t>
            </a:r>
            <a:r>
              <a:rPr lang="en-US" sz="2800" dirty="0" err="1">
                <a:solidFill>
                  <a:srgbClr val="000000"/>
                </a:solidFill>
              </a:rPr>
              <a:t>una</a:t>
            </a:r>
            <a:r>
              <a:rPr lang="en-US" sz="2800" dirty="0">
                <a:solidFill>
                  <a:srgbClr val="000000"/>
                </a:solidFill>
              </a:rPr>
              <a:t> </a:t>
            </a:r>
            <a:r>
              <a:rPr lang="en-US" sz="2800" dirty="0" err="1">
                <a:solidFill>
                  <a:srgbClr val="000000"/>
                </a:solidFill>
              </a:rPr>
              <a:t>recompensa</a:t>
            </a:r>
            <a:r>
              <a:rPr lang="en-US" sz="2800" dirty="0">
                <a:solidFill>
                  <a:srgbClr val="000000"/>
                </a:solidFill>
              </a:rPr>
              <a:t> a </a:t>
            </a:r>
            <a:r>
              <a:rPr lang="en-US" sz="2800" dirty="0" err="1">
                <a:solidFill>
                  <a:srgbClr val="000000"/>
                </a:solidFill>
              </a:rPr>
              <a:t>cambio</a:t>
            </a:r>
            <a:r>
              <a:rPr lang="en-US" sz="2800" dirty="0">
                <a:solidFill>
                  <a:srgbClr val="000000"/>
                </a:solidFill>
              </a:rPr>
              <a:t> de </a:t>
            </a:r>
            <a:r>
              <a:rPr lang="en-US" sz="2800" dirty="0" err="1">
                <a:solidFill>
                  <a:srgbClr val="000000"/>
                </a:solidFill>
              </a:rPr>
              <a:t>fondos</a:t>
            </a:r>
            <a:endParaRPr lang="en-US" sz="2800" dirty="0">
              <a:solidFill>
                <a:srgbClr val="000000"/>
              </a:solidFill>
            </a:endParaRPr>
          </a:p>
        </p:txBody>
      </p:sp>
    </p:spTree>
    <p:extLst>
      <p:ext uri="{BB962C8B-B14F-4D97-AF65-F5344CB8AC3E}">
        <p14:creationId xmlns:p14="http://schemas.microsoft.com/office/powerpoint/2010/main" val="3513389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4294967295"/>
          </p:nvPr>
        </p:nvSpPr>
        <p:spPr>
          <a:xfrm>
            <a:off x="156753" y="1582757"/>
            <a:ext cx="11813177" cy="3485631"/>
          </a:xfrm>
        </p:spPr>
        <p:txBody>
          <a:bodyPr>
            <a:noAutofit/>
          </a:bodyPr>
          <a:lstStyle/>
          <a:p>
            <a:pPr marL="0" indent="0" algn="ctr">
              <a:buNone/>
            </a:pPr>
            <a:endParaRPr lang="en-US" altLang="es-ES" sz="2800" b="1" dirty="0">
              <a:solidFill>
                <a:srgbClr val="FF0000"/>
              </a:solidFill>
              <a:hlinkClick r:id="rId3"/>
            </a:endParaRPr>
          </a:p>
          <a:p>
            <a:pPr marL="0" indent="0" algn="ctr">
              <a:buNone/>
            </a:pPr>
            <a:endParaRPr lang="en-US" altLang="es-ES" sz="4800" b="1" dirty="0">
              <a:solidFill>
                <a:srgbClr val="FF0000"/>
              </a:solidFill>
            </a:endParaRPr>
          </a:p>
          <a:p>
            <a:pPr marL="0" indent="0" algn="ctr">
              <a:buNone/>
            </a:pPr>
            <a:r>
              <a:rPr lang="en-US" altLang="es-ES" sz="4800" b="1" dirty="0">
                <a:solidFill>
                  <a:srgbClr val="990000"/>
                </a:solidFill>
              </a:rPr>
              <a:t>¡Gracias </a:t>
            </a:r>
            <a:r>
              <a:rPr lang="en-US" altLang="es-ES" sz="4800" b="1" dirty="0" err="1">
                <a:solidFill>
                  <a:srgbClr val="990000"/>
                </a:solidFill>
              </a:rPr>
              <a:t>por</a:t>
            </a:r>
            <a:r>
              <a:rPr lang="en-US" altLang="es-ES" sz="4800" b="1" dirty="0">
                <a:solidFill>
                  <a:srgbClr val="990000"/>
                </a:solidFill>
              </a:rPr>
              <a:t> </a:t>
            </a:r>
            <a:r>
              <a:rPr lang="en-US" altLang="es-ES" sz="4800" b="1" dirty="0" err="1">
                <a:solidFill>
                  <a:srgbClr val="990000"/>
                </a:solidFill>
              </a:rPr>
              <a:t>su</a:t>
            </a:r>
            <a:r>
              <a:rPr lang="en-US" altLang="es-ES" sz="4800" b="1" dirty="0">
                <a:solidFill>
                  <a:srgbClr val="990000"/>
                </a:solidFill>
              </a:rPr>
              <a:t> </a:t>
            </a:r>
            <a:r>
              <a:rPr lang="en-US" altLang="es-ES" sz="4800" b="1" dirty="0" err="1">
                <a:solidFill>
                  <a:srgbClr val="990000"/>
                </a:solidFill>
              </a:rPr>
              <a:t>atención</a:t>
            </a:r>
            <a:r>
              <a:rPr lang="en-US" altLang="es-ES" sz="4800" b="1" dirty="0">
                <a:solidFill>
                  <a:srgbClr val="990000"/>
                </a:solidFill>
              </a:rPr>
              <a:t>! </a:t>
            </a:r>
            <a:r>
              <a:rPr lang="en-US" altLang="es-ES" sz="4800" b="1" dirty="0">
                <a:solidFill>
                  <a:srgbClr val="990000"/>
                </a:solidFill>
                <a:sym typeface="Wingdings" panose="05000000000000000000" pitchFamily="2" charset="2"/>
              </a:rPr>
              <a:t></a:t>
            </a:r>
            <a:endParaRPr lang="en-US" altLang="es-ES" sz="4800" b="1" dirty="0">
              <a:solidFill>
                <a:srgbClr val="990000"/>
              </a:solidFill>
            </a:endParaRPr>
          </a:p>
          <a:p>
            <a:pPr marL="0" indent="0" algn="ctr">
              <a:buNone/>
            </a:pPr>
            <a:endParaRPr lang="en-US" altLang="es-ES" sz="4800" b="1" dirty="0">
              <a:solidFill>
                <a:srgbClr val="0B0AFD"/>
              </a:solidFill>
            </a:endParaRPr>
          </a:p>
        </p:txBody>
      </p:sp>
      <p:sp>
        <p:nvSpPr>
          <p:cNvPr id="107525" name="Rectangle 5"/>
          <p:cNvSpPr>
            <a:spLocks noChangeArrowheads="1"/>
          </p:cNvSpPr>
          <p:nvPr/>
        </p:nvSpPr>
        <p:spPr bwMode="auto">
          <a:xfrm>
            <a:off x="2408104" y="1582758"/>
            <a:ext cx="6548610" cy="918071"/>
          </a:xfrm>
          <a:prstGeom prst="rect">
            <a:avLst/>
          </a:prstGeom>
          <a:noFill/>
          <a:ln w="9525">
            <a:noFill/>
            <a:miter lim="800000"/>
            <a:headEnd/>
            <a:tailEnd/>
          </a:ln>
        </p:spPr>
        <p:txBody>
          <a:bodyPr/>
          <a:lstStyle/>
          <a:p>
            <a:pPr marL="342900" indent="-342900" algn="ctr">
              <a:lnSpc>
                <a:spcPct val="80000"/>
              </a:lnSpc>
              <a:spcBef>
                <a:spcPct val="20000"/>
              </a:spcBef>
              <a:buClr>
                <a:schemeClr val="accent2"/>
              </a:buClr>
            </a:pPr>
            <a:endParaRPr lang="en-US" altLang="es-ES" sz="2800" dirty="0">
              <a:solidFill>
                <a:srgbClr val="006699"/>
              </a:solidFill>
              <a:latin typeface="Verdana" pitchFamily="34" charset="0"/>
            </a:endParaRPr>
          </a:p>
        </p:txBody>
      </p:sp>
      <p:sp>
        <p:nvSpPr>
          <p:cNvPr id="4" name="Rectangle 2"/>
          <p:cNvSpPr txBox="1">
            <a:spLocks noChangeArrowheads="1"/>
          </p:cNvSpPr>
          <p:nvPr/>
        </p:nvSpPr>
        <p:spPr>
          <a:xfrm>
            <a:off x="3997235" y="344125"/>
            <a:ext cx="7576456" cy="981075"/>
          </a:xfrm>
          <a:prstGeom prst="rect">
            <a:avLst/>
          </a:prstGeom>
          <a:effectLst/>
        </p:spPr>
        <p:txBody>
          <a:bodyPr vert="horz" lIns="91440" tIns="45720" rIns="91440" bIns="45720" rtlCol="0" anchor="b">
            <a:noAutofit/>
          </a:bodyPr>
          <a:lst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altLang="es-ES" sz="3600" dirty="0">
                <a:solidFill>
                  <a:srgbClr val="0B0AFD"/>
                </a:solidFill>
              </a:rPr>
              <a:t>Fin del </a:t>
            </a:r>
            <a:r>
              <a:rPr lang="en-US" altLang="es-ES" sz="3600" dirty="0" err="1">
                <a:solidFill>
                  <a:srgbClr val="0B0AFD"/>
                </a:solidFill>
              </a:rPr>
              <a:t>módulo</a:t>
            </a:r>
            <a:endParaRPr lang="en-US" altLang="es-ES" sz="3600" dirty="0">
              <a:solidFill>
                <a:srgbClr val="0B0AFD"/>
              </a:solidFill>
            </a:endParaRPr>
          </a:p>
        </p:txBody>
      </p:sp>
      <p:sp>
        <p:nvSpPr>
          <p:cNvPr id="2" name="Slide Number Placeholder 1"/>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22685724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1779" y="0"/>
            <a:ext cx="10972800" cy="1143000"/>
          </a:xfrm>
        </p:spPr>
        <p:txBody>
          <a:bodyPr/>
          <a:lstStyle/>
          <a:p>
            <a:pPr algn="r"/>
            <a:r>
              <a:rPr lang="en-US" sz="3200" b="1" dirty="0">
                <a:solidFill>
                  <a:srgbClr val="0B0AFD"/>
                </a:solidFill>
              </a:rPr>
              <a:t>Crowdfunding</a:t>
            </a:r>
            <a:endParaRPr lang="en-IE" sz="1800" b="1" dirty="0">
              <a:solidFill>
                <a:srgbClr val="CC6600"/>
              </a:solidFill>
            </a:endParaRPr>
          </a:p>
        </p:txBody>
      </p:sp>
      <p:sp>
        <p:nvSpPr>
          <p:cNvPr id="3" name="Content Placeholder 2"/>
          <p:cNvSpPr>
            <a:spLocks noGrp="1"/>
          </p:cNvSpPr>
          <p:nvPr>
            <p:ph idx="1"/>
          </p:nvPr>
        </p:nvSpPr>
        <p:spPr>
          <a:xfrm>
            <a:off x="609600" y="3984170"/>
            <a:ext cx="10702834" cy="1332413"/>
          </a:xfrm>
        </p:spPr>
        <p:txBody>
          <a:bodyPr/>
          <a:lstStyle/>
          <a:p>
            <a:pPr marL="0" indent="0">
              <a:lnSpc>
                <a:spcPct val="150000"/>
              </a:lnSpc>
              <a:buNone/>
            </a:pPr>
            <a:r>
              <a:rPr lang="en-IE" b="1" dirty="0"/>
              <a:t>					</a:t>
            </a:r>
          </a:p>
          <a:p>
            <a:pPr marL="0" indent="0">
              <a:lnSpc>
                <a:spcPct val="150000"/>
              </a:lnSpc>
              <a:buNone/>
            </a:pPr>
            <a:r>
              <a:rPr lang="en-IE" b="1" dirty="0"/>
              <a:t>	</a:t>
            </a:r>
          </a:p>
        </p:txBody>
      </p:sp>
      <p:graphicFrame>
        <p:nvGraphicFramePr>
          <p:cNvPr id="5" name="Table 4"/>
          <p:cNvGraphicFramePr>
            <a:graphicFrameLocks noGrp="1"/>
          </p:cNvGraphicFramePr>
          <p:nvPr>
            <p:extLst>
              <p:ext uri="{D42A27DB-BD31-4B8C-83A1-F6EECF244321}">
                <p14:modId xmlns:p14="http://schemas.microsoft.com/office/powerpoint/2010/main" val="3246480563"/>
              </p:ext>
            </p:extLst>
          </p:nvPr>
        </p:nvGraphicFramePr>
        <p:xfrm>
          <a:off x="285007" y="2356207"/>
          <a:ext cx="11578441" cy="3379121"/>
        </p:xfrm>
        <a:graphic>
          <a:graphicData uri="http://schemas.openxmlformats.org/drawingml/2006/table">
            <a:tbl>
              <a:tblPr firstRow="1" bandRow="1">
                <a:tableStyleId>{5C22544A-7EE6-4342-B048-85BDC9FD1C3A}</a:tableStyleId>
              </a:tblPr>
              <a:tblGrid>
                <a:gridCol w="5521803">
                  <a:extLst>
                    <a:ext uri="{9D8B030D-6E8A-4147-A177-3AD203B41FA5}">
                      <a16:colId xmlns:a16="http://schemas.microsoft.com/office/drawing/2014/main" val="2387490912"/>
                    </a:ext>
                  </a:extLst>
                </a:gridCol>
                <a:gridCol w="6056638">
                  <a:extLst>
                    <a:ext uri="{9D8B030D-6E8A-4147-A177-3AD203B41FA5}">
                      <a16:colId xmlns:a16="http://schemas.microsoft.com/office/drawing/2014/main" val="3462008685"/>
                    </a:ext>
                  </a:extLst>
                </a:gridCol>
              </a:tblGrid>
              <a:tr h="74403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E" sz="2400" b="1" dirty="0">
                          <a:solidFill>
                            <a:schemeClr val="tx1"/>
                          </a:solidFill>
                        </a:rPr>
                        <a:t>¿</a:t>
                      </a:r>
                      <a:r>
                        <a:rPr lang="en-IE" sz="2400" b="1" dirty="0" err="1">
                          <a:solidFill>
                            <a:schemeClr val="tx1"/>
                          </a:solidFill>
                        </a:rPr>
                        <a:t>Cuántas</a:t>
                      </a:r>
                      <a:r>
                        <a:rPr lang="en-IE" sz="2400" b="1" dirty="0">
                          <a:solidFill>
                            <a:schemeClr val="tx1"/>
                          </a:solidFill>
                        </a:rPr>
                        <a:t> </a:t>
                      </a:r>
                      <a:r>
                        <a:rPr lang="en-IE" sz="2400" b="1" dirty="0" err="1">
                          <a:solidFill>
                            <a:schemeClr val="tx1"/>
                          </a:solidFill>
                        </a:rPr>
                        <a:t>diapositivas</a:t>
                      </a:r>
                      <a:r>
                        <a:rPr lang="en-IE" sz="2400" b="1" dirty="0">
                          <a:solidFill>
                            <a:schemeClr val="tx1"/>
                          </a:solidFill>
                        </a:rPr>
                        <a:t> hay?</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400" b="1" dirty="0">
                          <a:solidFill>
                            <a:schemeClr val="tx1"/>
                          </a:solidFill>
                        </a:rPr>
                        <a:t>13</a:t>
                      </a:r>
                      <a:r>
                        <a:rPr lang="en-IE" sz="2400" b="1" dirty="0">
                          <a:solidFill>
                            <a:srgbClr val="336600"/>
                          </a:solidFill>
                        </a:rPr>
                        <a:t> </a:t>
                      </a:r>
                      <a:r>
                        <a:rPr lang="en-IE" sz="2400" b="1" dirty="0" err="1">
                          <a:solidFill>
                            <a:schemeClr val="tx1"/>
                          </a:solidFill>
                        </a:rPr>
                        <a:t>diapositivas</a:t>
                      </a:r>
                      <a:endParaRPr lang="en-IE" sz="2400" b="1" dirty="0">
                        <a:solidFill>
                          <a:schemeClr val="tx1"/>
                        </a:solidFill>
                      </a:endParaRPr>
                    </a:p>
                  </a:txBody>
                  <a:tcPr>
                    <a:solidFill>
                      <a:schemeClr val="bg1">
                        <a:lumMod val="75000"/>
                      </a:schemeClr>
                    </a:solidFill>
                  </a:tcPr>
                </a:tc>
                <a:extLst>
                  <a:ext uri="{0D108BD9-81ED-4DB2-BD59-A6C34878D82A}">
                    <a16:rowId xmlns:a16="http://schemas.microsoft.com/office/drawing/2014/main" val="611053301"/>
                  </a:ext>
                </a:extLst>
              </a:tr>
              <a:tr h="1264493">
                <a:tc>
                  <a:txBody>
                    <a:bodyPr/>
                    <a:lstStyle/>
                    <a:p>
                      <a:pPr algn="ctr"/>
                      <a:r>
                        <a:rPr lang="en-IE" sz="2400" b="1" dirty="0">
                          <a:solidFill>
                            <a:schemeClr val="tx1"/>
                          </a:solidFill>
                        </a:rPr>
                        <a:t>¿</a:t>
                      </a:r>
                      <a:r>
                        <a:rPr lang="en-IE" sz="2400" b="1" dirty="0" err="1">
                          <a:solidFill>
                            <a:schemeClr val="tx1"/>
                          </a:solidFill>
                        </a:rPr>
                        <a:t>Cuánto</a:t>
                      </a:r>
                      <a:r>
                        <a:rPr lang="en-IE" sz="2400" b="1" dirty="0">
                          <a:solidFill>
                            <a:schemeClr val="tx1"/>
                          </a:solidFill>
                        </a:rPr>
                        <a:t> </a:t>
                      </a:r>
                      <a:r>
                        <a:rPr lang="en-IE" sz="2400" b="1" dirty="0" err="1">
                          <a:solidFill>
                            <a:schemeClr val="tx1"/>
                          </a:solidFill>
                        </a:rPr>
                        <a:t>tiempo</a:t>
                      </a:r>
                      <a:r>
                        <a:rPr lang="en-IE" sz="2400" b="1" dirty="0">
                          <a:solidFill>
                            <a:schemeClr val="tx1"/>
                          </a:solidFill>
                        </a:rPr>
                        <a:t> </a:t>
                      </a:r>
                      <a:r>
                        <a:rPr lang="en-IE" sz="2400" b="1" dirty="0" err="1">
                          <a:solidFill>
                            <a:schemeClr val="tx1"/>
                          </a:solidFill>
                        </a:rPr>
                        <a:t>debo</a:t>
                      </a:r>
                      <a:r>
                        <a:rPr lang="en-IE" sz="2400" b="1" dirty="0">
                          <a:solidFill>
                            <a:schemeClr val="tx1"/>
                          </a:solidFill>
                        </a:rPr>
                        <a:t> </a:t>
                      </a:r>
                      <a:r>
                        <a:rPr lang="en-IE" sz="2400" b="1" dirty="0" err="1">
                          <a:solidFill>
                            <a:schemeClr val="tx1"/>
                          </a:solidFill>
                        </a:rPr>
                        <a:t>estar</a:t>
                      </a:r>
                      <a:r>
                        <a:rPr lang="en-IE" sz="2400" b="1" dirty="0">
                          <a:solidFill>
                            <a:schemeClr val="tx1"/>
                          </a:solidFill>
                        </a:rPr>
                        <a:t> </a:t>
                      </a:r>
                      <a:r>
                        <a:rPr lang="en-IE" sz="2400" b="1" dirty="0" err="1">
                          <a:solidFill>
                            <a:schemeClr val="tx1"/>
                          </a:solidFill>
                        </a:rPr>
                        <a:t>leyendo</a:t>
                      </a:r>
                      <a:r>
                        <a:rPr lang="en-IE" sz="2400" b="1" dirty="0">
                          <a:solidFill>
                            <a:schemeClr val="tx1"/>
                          </a:solidFill>
                        </a:rPr>
                        <a:t> y </a:t>
                      </a:r>
                      <a:r>
                        <a:rPr lang="en-IE" sz="2400" b="1" dirty="0" err="1">
                          <a:solidFill>
                            <a:schemeClr val="tx1"/>
                          </a:solidFill>
                        </a:rPr>
                        <a:t>escuchando</a:t>
                      </a:r>
                      <a:r>
                        <a:rPr lang="en-IE" sz="2400" b="1" dirty="0">
                          <a:solidFill>
                            <a:schemeClr val="tx1"/>
                          </a:solidFill>
                        </a:rPr>
                        <a:t>?</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s-ES" sz="2400" b="1" kern="1200" dirty="0">
                          <a:solidFill>
                            <a:schemeClr val="tx1"/>
                          </a:solidFill>
                          <a:latin typeface="+mn-lt"/>
                          <a:ea typeface="+mn-ea"/>
                          <a:cs typeface="+mn-cs"/>
                        </a:rPr>
                        <a:t>15 minutos (sin incluir los enlaces que se encuentran en las diapositivas)</a:t>
                      </a:r>
                      <a:endParaRPr lang="en-IE" sz="2400" b="1" dirty="0"/>
                    </a:p>
                  </a:txBody>
                  <a:tcPr>
                    <a:solidFill>
                      <a:schemeClr val="bg1">
                        <a:lumMod val="75000"/>
                      </a:schemeClr>
                    </a:solidFill>
                  </a:tcPr>
                </a:tc>
                <a:extLst>
                  <a:ext uri="{0D108BD9-81ED-4DB2-BD59-A6C34878D82A}">
                    <a16:rowId xmlns:a16="http://schemas.microsoft.com/office/drawing/2014/main" val="3479317360"/>
                  </a:ext>
                </a:extLst>
              </a:tr>
              <a:tr h="1370592">
                <a:tc>
                  <a:txBody>
                    <a:bodyPr/>
                    <a:lstStyle/>
                    <a:p>
                      <a:pPr algn="ctr"/>
                      <a:r>
                        <a:rPr lang="en-IE" sz="2400" b="1" dirty="0">
                          <a:solidFill>
                            <a:schemeClr val="tx1"/>
                          </a:solidFill>
                        </a:rPr>
                        <a:t>¿</a:t>
                      </a:r>
                      <a:r>
                        <a:rPr lang="en-IE" sz="2400" b="1" dirty="0" err="1">
                          <a:solidFill>
                            <a:schemeClr val="tx1"/>
                          </a:solidFill>
                        </a:rPr>
                        <a:t>Qué</a:t>
                      </a:r>
                      <a:r>
                        <a:rPr lang="en-IE" sz="2400" b="1" dirty="0">
                          <a:solidFill>
                            <a:schemeClr val="tx1"/>
                          </a:solidFill>
                        </a:rPr>
                        <a:t> </a:t>
                      </a:r>
                      <a:r>
                        <a:rPr lang="en-IE" sz="2400" b="1" dirty="0" err="1">
                          <a:solidFill>
                            <a:schemeClr val="tx1"/>
                          </a:solidFill>
                        </a:rPr>
                        <a:t>puedo</a:t>
                      </a:r>
                      <a:r>
                        <a:rPr lang="en-IE" sz="2400" b="1" dirty="0">
                          <a:solidFill>
                            <a:schemeClr val="tx1"/>
                          </a:solidFill>
                        </a:rPr>
                        <a:t> </a:t>
                      </a:r>
                      <a:r>
                        <a:rPr lang="en-IE" sz="2400" b="1" dirty="0" err="1">
                          <a:solidFill>
                            <a:schemeClr val="tx1"/>
                          </a:solidFill>
                        </a:rPr>
                        <a:t>conseguir</a:t>
                      </a:r>
                      <a:r>
                        <a:rPr lang="en-IE" sz="2400" b="1" dirty="0">
                          <a:solidFill>
                            <a:schemeClr val="tx1"/>
                          </a:solidFill>
                        </a:rPr>
                        <a:t>? </a:t>
                      </a:r>
                      <a:endParaRPr lang="en-IE" sz="2400" dirty="0">
                        <a:solidFill>
                          <a:schemeClr val="tx1"/>
                        </a:solidFill>
                      </a:endParaRPr>
                    </a:p>
                  </a:txBody>
                  <a:tcPr>
                    <a:solidFill>
                      <a:schemeClr val="bg1">
                        <a:lumMod val="75000"/>
                      </a:schemeClr>
                    </a:solidFill>
                  </a:tcPr>
                </a:tc>
                <a:tc>
                  <a:txBody>
                    <a:bodyPr/>
                    <a:lstStyle/>
                    <a:p>
                      <a:r>
                        <a:rPr lang="es-ES" sz="2400" b="1" dirty="0">
                          <a:solidFill>
                            <a:schemeClr val="tx1"/>
                          </a:solidFill>
                        </a:rPr>
                        <a:t>Puedes ver los objetivos y los conocimientos que se esperan conseguir en las siguientes diapositivas</a:t>
                      </a:r>
                      <a:endParaRPr lang="en-IE" sz="2400" dirty="0">
                        <a:solidFill>
                          <a:schemeClr val="tx1"/>
                        </a:solidFill>
                      </a:endParaRPr>
                    </a:p>
                  </a:txBody>
                  <a:tcPr>
                    <a:solidFill>
                      <a:schemeClr val="bg1">
                        <a:lumMod val="75000"/>
                      </a:schemeClr>
                    </a:solidFill>
                  </a:tcPr>
                </a:tc>
                <a:extLst>
                  <a:ext uri="{0D108BD9-81ED-4DB2-BD59-A6C34878D82A}">
                    <a16:rowId xmlns:a16="http://schemas.microsoft.com/office/drawing/2014/main" val="3879988587"/>
                  </a:ext>
                </a:extLst>
              </a:tr>
            </a:tbl>
          </a:graphicData>
        </a:graphic>
      </p:graphicFrame>
      <p:sp>
        <p:nvSpPr>
          <p:cNvPr id="8" name="Slide Number Placeholder 7"/>
          <p:cNvSpPr>
            <a:spLocks noGrp="1"/>
          </p:cNvSpPr>
          <p:nvPr>
            <p:ph type="sldNum" sz="quarter" idx="12"/>
          </p:nvPr>
        </p:nvSpPr>
        <p:spPr/>
        <p:txBody>
          <a:bodyPr/>
          <a:lstStyle/>
          <a:p>
            <a:fld id="{A7AD32EF-B744-4512-A6AB-C39B4880BDB1}" type="slidenum">
              <a:rPr lang="es-ES" altLang="es-ES" smtClean="0"/>
              <a:pPr/>
              <a:t>2</a:t>
            </a:fld>
            <a:endParaRPr lang="es-ES" altLang="es-ES"/>
          </a:p>
        </p:txBody>
      </p:sp>
      <p:sp>
        <p:nvSpPr>
          <p:cNvPr id="7" name="6 - Ορθογώνιο"/>
          <p:cNvSpPr/>
          <p:nvPr/>
        </p:nvSpPr>
        <p:spPr>
          <a:xfrm>
            <a:off x="766159" y="1561838"/>
            <a:ext cx="4340231" cy="584775"/>
          </a:xfrm>
          <a:prstGeom prst="rect">
            <a:avLst/>
          </a:prstGeom>
        </p:spPr>
        <p:txBody>
          <a:bodyPr wrap="square">
            <a:spAutoFit/>
          </a:bodyPr>
          <a:lstStyle/>
          <a:p>
            <a:r>
              <a:rPr lang="en-IE" altLang="es-ES" sz="3200" b="1" dirty="0" err="1">
                <a:solidFill>
                  <a:srgbClr val="990000"/>
                </a:solidFill>
              </a:rPr>
              <a:t>Visión</a:t>
            </a:r>
            <a:r>
              <a:rPr lang="en-IE" altLang="es-ES" sz="3200" b="1" dirty="0">
                <a:solidFill>
                  <a:srgbClr val="990000"/>
                </a:solidFill>
              </a:rPr>
              <a:t> general</a:t>
            </a:r>
            <a:endParaRPr lang="el-GR" altLang="es-ES" sz="3200" dirty="0">
              <a:solidFill>
                <a:srgbClr val="990000"/>
              </a:solidFill>
            </a:endParaRPr>
          </a:p>
        </p:txBody>
      </p:sp>
    </p:spTree>
    <p:custDataLst>
      <p:tags r:id="rId1"/>
    </p:custDataLst>
    <p:extLst>
      <p:ext uri="{BB962C8B-B14F-4D97-AF65-F5344CB8AC3E}">
        <p14:creationId xmlns:p14="http://schemas.microsoft.com/office/powerpoint/2010/main" val="3398946843"/>
      </p:ext>
    </p:extLst>
  </p:cSld>
  <p:clrMapOvr>
    <a:masterClrMapping/>
  </p:clrMapOvr>
  <mc:AlternateContent xmlns:mc="http://schemas.openxmlformats.org/markup-compatibility/2006" xmlns:p14="http://schemas.microsoft.com/office/powerpoint/2010/main">
    <mc:Choice Requires="p14">
      <p:transition spd="med" p14:dur="700" advTm="62673">
        <p:fade/>
      </p:transition>
    </mc:Choice>
    <mc:Fallback xmlns="">
      <p:transition spd="med" advTm="6267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0318" y="0"/>
            <a:ext cx="11046882" cy="1230923"/>
          </a:xfrm>
        </p:spPr>
        <p:txBody>
          <a:bodyPr/>
          <a:lstStyle/>
          <a:p>
            <a:pPr algn="r"/>
            <a:r>
              <a:rPr lang="en-US" b="1" dirty="0">
                <a:solidFill>
                  <a:srgbClr val="0B0AFD"/>
                </a:solidFill>
              </a:rPr>
              <a:t>Crowdfunding</a:t>
            </a:r>
            <a:endParaRPr lang="en-IE" sz="3200" b="1" dirty="0">
              <a:solidFill>
                <a:srgbClr val="0B0AFD"/>
              </a:solidFill>
            </a:endParaRPr>
          </a:p>
        </p:txBody>
      </p:sp>
      <p:sp>
        <p:nvSpPr>
          <p:cNvPr id="3" name="Content Placeholder 2"/>
          <p:cNvSpPr>
            <a:spLocks noGrp="1"/>
          </p:cNvSpPr>
          <p:nvPr>
            <p:ph idx="1"/>
          </p:nvPr>
        </p:nvSpPr>
        <p:spPr>
          <a:xfrm>
            <a:off x="1477108" y="2065215"/>
            <a:ext cx="9421609" cy="3668836"/>
          </a:xfrm>
        </p:spPr>
        <p:txBody>
          <a:bodyPr/>
          <a:lstStyle/>
          <a:p>
            <a:pPr marL="0" indent="0" algn="ctr">
              <a:buNone/>
            </a:pPr>
            <a:r>
              <a:rPr lang="en-GB" sz="3600" b="1" dirty="0" err="1"/>
              <a:t>En</a:t>
            </a:r>
            <a:r>
              <a:rPr lang="en-GB" sz="3600" b="1" dirty="0"/>
              <a:t> </a:t>
            </a:r>
            <a:r>
              <a:rPr lang="en-GB" sz="3600" b="1" dirty="0" err="1"/>
              <a:t>esta</a:t>
            </a:r>
            <a:r>
              <a:rPr lang="en-GB" sz="3600" b="1" dirty="0"/>
              <a:t> </a:t>
            </a:r>
            <a:r>
              <a:rPr lang="en-GB" sz="3600" b="1" dirty="0" err="1"/>
              <a:t>unidad</a:t>
            </a:r>
            <a:r>
              <a:rPr lang="en-GB" sz="3600" b="1" dirty="0"/>
              <a:t> </a:t>
            </a:r>
            <a:r>
              <a:rPr lang="en-GB" sz="3600" b="1" dirty="0" err="1"/>
              <a:t>descubriremos</a:t>
            </a:r>
            <a:r>
              <a:rPr lang="en-GB" sz="3600" b="1" dirty="0"/>
              <a:t> el crowdfunding, que </a:t>
            </a:r>
            <a:r>
              <a:rPr lang="en-GB" sz="3600" b="1" dirty="0" err="1"/>
              <a:t>es</a:t>
            </a:r>
            <a:r>
              <a:rPr lang="en-GB" sz="3600" b="1" dirty="0"/>
              <a:t> y </a:t>
            </a:r>
            <a:r>
              <a:rPr lang="en-GB" sz="3600" b="1" dirty="0" err="1"/>
              <a:t>como</a:t>
            </a:r>
            <a:r>
              <a:rPr lang="en-GB" sz="3600" b="1" dirty="0"/>
              <a:t> </a:t>
            </a:r>
            <a:r>
              <a:rPr lang="en-GB" sz="3600" b="1" dirty="0" err="1"/>
              <a:t>abordarlo</a:t>
            </a:r>
            <a:r>
              <a:rPr lang="en-GB" sz="3600" b="1" dirty="0"/>
              <a:t> y </a:t>
            </a:r>
            <a:r>
              <a:rPr lang="en-GB" sz="3600" b="1" dirty="0" err="1"/>
              <a:t>cuantos</a:t>
            </a:r>
            <a:r>
              <a:rPr lang="en-GB" sz="3600" b="1" dirty="0"/>
              <a:t> </a:t>
            </a:r>
            <a:r>
              <a:rPr lang="en-GB" sz="3600" b="1" dirty="0" err="1"/>
              <a:t>tipos</a:t>
            </a:r>
            <a:r>
              <a:rPr lang="en-GB" sz="3600" b="1" dirty="0"/>
              <a:t> de </a:t>
            </a:r>
            <a:r>
              <a:rPr lang="en-IE" sz="3600" b="1" dirty="0"/>
              <a:t>crowdfunding</a:t>
            </a:r>
            <a:r>
              <a:rPr lang="en-US" sz="3600" b="1" dirty="0"/>
              <a:t> </a:t>
            </a:r>
            <a:r>
              <a:rPr lang="en-US" sz="3600" b="1" dirty="0" err="1"/>
              <a:t>existen</a:t>
            </a:r>
            <a:r>
              <a:rPr lang="en-US" sz="3600" b="1" dirty="0"/>
              <a:t>.</a:t>
            </a:r>
            <a:endParaRPr lang="en-IE" sz="3600" b="1" dirty="0"/>
          </a:p>
        </p:txBody>
      </p:sp>
      <p:sp>
        <p:nvSpPr>
          <p:cNvPr id="6" name="Text Placeholder 5"/>
          <p:cNvSpPr>
            <a:spLocks noGrp="1"/>
          </p:cNvSpPr>
          <p:nvPr>
            <p:ph type="body" sz="half" idx="2"/>
          </p:nvPr>
        </p:nvSpPr>
        <p:spPr>
          <a:xfrm>
            <a:off x="594134" y="1271953"/>
            <a:ext cx="5284152" cy="861646"/>
          </a:xfrm>
        </p:spPr>
        <p:txBody>
          <a:bodyPr/>
          <a:lstStyle/>
          <a:p>
            <a:r>
              <a:rPr lang="en-IE" altLang="es-ES" sz="3200" b="1" dirty="0" err="1">
                <a:solidFill>
                  <a:srgbClr val="990000"/>
                </a:solidFill>
              </a:rPr>
              <a:t>Objetivo</a:t>
            </a:r>
            <a:r>
              <a:rPr lang="en-IE" altLang="es-ES" sz="3200" b="1" dirty="0">
                <a:solidFill>
                  <a:srgbClr val="990000"/>
                </a:solidFill>
              </a:rPr>
              <a:t> de la </a:t>
            </a:r>
            <a:r>
              <a:rPr lang="en-IE" altLang="es-ES" sz="3200" b="1" dirty="0" err="1">
                <a:solidFill>
                  <a:srgbClr val="990000"/>
                </a:solidFill>
              </a:rPr>
              <a:t>unidad</a:t>
            </a:r>
            <a:endParaRPr lang="el-GR" altLang="es-ES" sz="3200" b="1" dirty="0">
              <a:solidFill>
                <a:srgbClr val="990000"/>
              </a:solidFill>
            </a:endParaRPr>
          </a:p>
          <a:p>
            <a:endParaRPr lang="mk-MK"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3</a:t>
            </a:fld>
            <a:endParaRPr lang="es-ES" altLang="es-ES"/>
          </a:p>
        </p:txBody>
      </p:sp>
    </p:spTree>
    <p:extLst>
      <p:ext uri="{BB962C8B-B14F-4D97-AF65-F5344CB8AC3E}">
        <p14:creationId xmlns:p14="http://schemas.microsoft.com/office/powerpoint/2010/main" val="1131064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2709" y="1952869"/>
            <a:ext cx="11629292" cy="4489940"/>
          </a:xfrm>
        </p:spPr>
        <p:txBody>
          <a:bodyPr>
            <a:noAutofit/>
          </a:bodyPr>
          <a:lstStyle/>
          <a:p>
            <a:pPr marL="0" indent="0">
              <a:lnSpc>
                <a:spcPct val="150000"/>
              </a:lnSpc>
              <a:buNone/>
            </a:pPr>
            <a:r>
              <a:rPr lang="en-IE" sz="2800" b="1" dirty="0"/>
              <a:t>Al final del </a:t>
            </a:r>
            <a:r>
              <a:rPr lang="en-IE" sz="2800" b="1" dirty="0" err="1"/>
              <a:t>módulo</a:t>
            </a:r>
            <a:r>
              <a:rPr lang="en-IE" sz="2800" b="1" dirty="0"/>
              <a:t> </a:t>
            </a:r>
            <a:r>
              <a:rPr lang="en-IE" sz="2800" b="1" u="sng" dirty="0" err="1">
                <a:solidFill>
                  <a:srgbClr val="003366"/>
                </a:solidFill>
              </a:rPr>
              <a:t>seremos</a:t>
            </a:r>
            <a:r>
              <a:rPr lang="en-IE" sz="2800" b="1" u="sng" dirty="0">
                <a:solidFill>
                  <a:srgbClr val="003366"/>
                </a:solidFill>
              </a:rPr>
              <a:t> </a:t>
            </a:r>
            <a:r>
              <a:rPr lang="en-IE" sz="2800" b="1" u="sng" dirty="0" err="1">
                <a:solidFill>
                  <a:srgbClr val="003366"/>
                </a:solidFill>
              </a:rPr>
              <a:t>capaces</a:t>
            </a:r>
            <a:r>
              <a:rPr lang="en-IE" sz="2800" b="1" u="sng" dirty="0">
                <a:solidFill>
                  <a:srgbClr val="003366"/>
                </a:solidFill>
              </a:rPr>
              <a:t> de:</a:t>
            </a:r>
          </a:p>
          <a:p>
            <a:pPr marL="514350" indent="-514350">
              <a:lnSpc>
                <a:spcPct val="150000"/>
              </a:lnSpc>
              <a:buFont typeface="+mj-lt"/>
              <a:buAutoNum type="arabicPeriod"/>
            </a:pPr>
            <a:r>
              <a:rPr lang="en-IE" sz="2800" b="1" dirty="0" err="1"/>
              <a:t>Saber</a:t>
            </a:r>
            <a:r>
              <a:rPr lang="en-IE" sz="2800" b="1" dirty="0"/>
              <a:t> que </a:t>
            </a:r>
            <a:r>
              <a:rPr lang="en-IE" sz="2800" b="1" dirty="0" err="1"/>
              <a:t>es</a:t>
            </a:r>
            <a:r>
              <a:rPr lang="en-IE" sz="2800" b="1" dirty="0"/>
              <a:t> el crowdfunding</a:t>
            </a:r>
          </a:p>
          <a:p>
            <a:pPr marL="514350" indent="-514350">
              <a:lnSpc>
                <a:spcPct val="150000"/>
              </a:lnSpc>
              <a:buFont typeface="+mj-lt"/>
              <a:buAutoNum type="arabicPeriod"/>
            </a:pPr>
            <a:r>
              <a:rPr lang="en-IE" sz="2800" b="1" dirty="0" err="1"/>
              <a:t>Conocer</a:t>
            </a:r>
            <a:r>
              <a:rPr lang="en-IE" sz="2800" b="1" dirty="0"/>
              <a:t> </a:t>
            </a:r>
            <a:r>
              <a:rPr lang="en-IE" sz="2800" b="1" dirty="0" err="1"/>
              <a:t>los</a:t>
            </a:r>
            <a:r>
              <a:rPr lang="en-IE" sz="2800" b="1" dirty="0"/>
              <a:t> </a:t>
            </a:r>
            <a:r>
              <a:rPr lang="en-IE" sz="2800" b="1" dirty="0" err="1"/>
              <a:t>distintos</a:t>
            </a:r>
            <a:r>
              <a:rPr lang="en-IE" sz="2800" b="1" dirty="0"/>
              <a:t> </a:t>
            </a:r>
            <a:r>
              <a:rPr lang="en-IE" sz="2800" b="1" dirty="0" err="1"/>
              <a:t>tipos</a:t>
            </a:r>
            <a:r>
              <a:rPr lang="en-IE" sz="2800" b="1" dirty="0"/>
              <a:t> de crowdfunding</a:t>
            </a:r>
          </a:p>
        </p:txBody>
      </p:sp>
      <p:sp>
        <p:nvSpPr>
          <p:cNvPr id="5" name="Text Placeholder 4"/>
          <p:cNvSpPr>
            <a:spLocks noGrp="1"/>
          </p:cNvSpPr>
          <p:nvPr>
            <p:ph type="body" sz="half" idx="2"/>
          </p:nvPr>
        </p:nvSpPr>
        <p:spPr>
          <a:xfrm>
            <a:off x="500347" y="1201616"/>
            <a:ext cx="7812379" cy="662354"/>
          </a:xfrm>
        </p:spPr>
        <p:txBody>
          <a:bodyPr/>
          <a:lstStyle/>
          <a:p>
            <a:pPr>
              <a:lnSpc>
                <a:spcPct val="150000"/>
              </a:lnSpc>
            </a:pPr>
            <a:r>
              <a:rPr lang="es-ES" altLang="es-ES" sz="3200" b="1" dirty="0">
                <a:solidFill>
                  <a:srgbClr val="990000"/>
                </a:solidFill>
              </a:rPr>
              <a:t>Resultados esperados del aprendizaje</a:t>
            </a:r>
            <a:endParaRPr lang="el-GR" altLang="es-ES" sz="3200" dirty="0">
              <a:solidFill>
                <a:srgbClr val="990000"/>
              </a:solidFill>
            </a:endParaRPr>
          </a:p>
          <a:p>
            <a:endParaRPr lang="mk-MK"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4</a:t>
            </a:fld>
            <a:endParaRPr lang="es-ES" altLang="es-ES"/>
          </a:p>
        </p:txBody>
      </p:sp>
      <p:sp>
        <p:nvSpPr>
          <p:cNvPr id="8" name="Title 1"/>
          <p:cNvSpPr>
            <a:spLocks noGrp="1"/>
          </p:cNvSpPr>
          <p:nvPr>
            <p:ph type="title"/>
          </p:nvPr>
        </p:nvSpPr>
        <p:spPr>
          <a:xfrm>
            <a:off x="1041779" y="0"/>
            <a:ext cx="10972800" cy="1143000"/>
          </a:xfrm>
        </p:spPr>
        <p:txBody>
          <a:bodyPr anchor="ctr"/>
          <a:lstStyle/>
          <a:p>
            <a:pPr algn="r"/>
            <a:r>
              <a:rPr lang="en-US" sz="3200" b="1" dirty="0">
                <a:solidFill>
                  <a:srgbClr val="0B0AFD"/>
                </a:solidFill>
              </a:rPr>
              <a:t>Crowdfunding</a:t>
            </a:r>
          </a:p>
        </p:txBody>
      </p:sp>
    </p:spTree>
    <p:extLst>
      <p:ext uri="{BB962C8B-B14F-4D97-AF65-F5344CB8AC3E}">
        <p14:creationId xmlns:p14="http://schemas.microsoft.com/office/powerpoint/2010/main" val="3984177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Crowdfunding</a:t>
            </a:r>
          </a:p>
        </p:txBody>
      </p:sp>
      <p:sp>
        <p:nvSpPr>
          <p:cNvPr id="3" name="Content Placeholder 2"/>
          <p:cNvSpPr>
            <a:spLocks noGrp="1"/>
          </p:cNvSpPr>
          <p:nvPr>
            <p:ph idx="1"/>
          </p:nvPr>
        </p:nvSpPr>
        <p:spPr>
          <a:xfrm>
            <a:off x="588938" y="1370085"/>
            <a:ext cx="10807026" cy="4525963"/>
          </a:xfrm>
        </p:spPr>
        <p:txBody>
          <a:bodyPr/>
          <a:lstStyle/>
          <a:p>
            <a:pPr marL="0" lvl="0" indent="0">
              <a:buNone/>
            </a:pPr>
            <a:r>
              <a:rPr lang="en-US" b="1" dirty="0" err="1">
                <a:solidFill>
                  <a:srgbClr val="C00000"/>
                </a:solidFill>
              </a:rPr>
              <a:t>Qué</a:t>
            </a:r>
            <a:r>
              <a:rPr lang="en-US" b="1" dirty="0">
                <a:solidFill>
                  <a:srgbClr val="C00000"/>
                </a:solidFill>
              </a:rPr>
              <a:t> </a:t>
            </a:r>
            <a:r>
              <a:rPr lang="en-US" b="1" dirty="0" err="1">
                <a:solidFill>
                  <a:srgbClr val="C00000"/>
                </a:solidFill>
              </a:rPr>
              <a:t>es</a:t>
            </a:r>
            <a:r>
              <a:rPr lang="en-US" b="1" dirty="0">
                <a:solidFill>
                  <a:srgbClr val="C00000"/>
                </a:solidFill>
              </a:rPr>
              <a:t> (1 de 5)</a:t>
            </a:r>
          </a:p>
          <a:p>
            <a:pPr marL="0" lvl="0" indent="0">
              <a:buNone/>
            </a:pPr>
            <a:endParaRPr lang="en-US" sz="1800" dirty="0">
              <a:solidFill>
                <a:srgbClr val="000000"/>
              </a:solidFill>
            </a:endParaRPr>
          </a:p>
          <a:p>
            <a:pPr marL="0" lvl="0" indent="0" algn="just">
              <a:buNone/>
            </a:pPr>
            <a:r>
              <a:rPr lang="en-US" b="1" dirty="0">
                <a:solidFill>
                  <a:srgbClr val="000000"/>
                </a:solidFill>
              </a:rPr>
              <a:t>El Crowdfunding</a:t>
            </a:r>
            <a:r>
              <a:rPr lang="en-US" dirty="0">
                <a:solidFill>
                  <a:srgbClr val="000000"/>
                </a:solidFill>
              </a:rPr>
              <a:t> </a:t>
            </a:r>
            <a:r>
              <a:rPr lang="en-US" dirty="0" err="1">
                <a:solidFill>
                  <a:srgbClr val="000000"/>
                </a:solidFill>
              </a:rPr>
              <a:t>es</a:t>
            </a:r>
            <a:r>
              <a:rPr lang="en-US" dirty="0">
                <a:solidFill>
                  <a:srgbClr val="000000"/>
                </a:solidFill>
              </a:rPr>
              <a:t> </a:t>
            </a:r>
            <a:r>
              <a:rPr lang="en-US" dirty="0" err="1">
                <a:solidFill>
                  <a:srgbClr val="000000"/>
                </a:solidFill>
              </a:rPr>
              <a:t>una</a:t>
            </a:r>
            <a:r>
              <a:rPr lang="en-US" dirty="0">
                <a:solidFill>
                  <a:srgbClr val="000000"/>
                </a:solidFill>
              </a:rPr>
              <a:t> forma de crowdsourcing y </a:t>
            </a:r>
            <a:r>
              <a:rPr lang="en-US" dirty="0" err="1">
                <a:solidFill>
                  <a:srgbClr val="000000"/>
                </a:solidFill>
              </a:rPr>
              <a:t>una</a:t>
            </a:r>
            <a:r>
              <a:rPr lang="en-US" dirty="0">
                <a:solidFill>
                  <a:srgbClr val="000000"/>
                </a:solidFill>
              </a:rPr>
              <a:t> </a:t>
            </a:r>
            <a:r>
              <a:rPr lang="en-US" dirty="0" err="1">
                <a:solidFill>
                  <a:srgbClr val="000000"/>
                </a:solidFill>
              </a:rPr>
              <a:t>alternativa</a:t>
            </a:r>
            <a:r>
              <a:rPr lang="en-US" dirty="0">
                <a:solidFill>
                  <a:srgbClr val="000000"/>
                </a:solidFill>
              </a:rPr>
              <a:t> </a:t>
            </a:r>
            <a:r>
              <a:rPr lang="en-US" dirty="0" err="1">
                <a:solidFill>
                  <a:srgbClr val="000000"/>
                </a:solidFill>
              </a:rPr>
              <a:t>financiera</a:t>
            </a:r>
            <a:r>
              <a:rPr lang="en-US" dirty="0">
                <a:solidFill>
                  <a:srgbClr val="000000"/>
                </a:solidFill>
              </a:rPr>
              <a:t>. El Crowdfunding </a:t>
            </a:r>
            <a:r>
              <a:rPr lang="en-US" dirty="0" err="1">
                <a:solidFill>
                  <a:srgbClr val="000000"/>
                </a:solidFill>
              </a:rPr>
              <a:t>es</a:t>
            </a:r>
            <a:r>
              <a:rPr lang="en-US" dirty="0">
                <a:solidFill>
                  <a:srgbClr val="000000"/>
                </a:solidFill>
              </a:rPr>
              <a:t> la </a:t>
            </a:r>
            <a:r>
              <a:rPr lang="en-US" dirty="0" err="1">
                <a:solidFill>
                  <a:srgbClr val="000000"/>
                </a:solidFill>
              </a:rPr>
              <a:t>práctica</a:t>
            </a:r>
            <a:r>
              <a:rPr lang="en-US" dirty="0">
                <a:solidFill>
                  <a:srgbClr val="000000"/>
                </a:solidFill>
              </a:rPr>
              <a:t> de </a:t>
            </a:r>
            <a:r>
              <a:rPr lang="en-US" dirty="0" err="1">
                <a:solidFill>
                  <a:srgbClr val="000000"/>
                </a:solidFill>
              </a:rPr>
              <a:t>financiar</a:t>
            </a:r>
            <a:r>
              <a:rPr lang="en-US" dirty="0">
                <a:solidFill>
                  <a:srgbClr val="000000"/>
                </a:solidFill>
              </a:rPr>
              <a:t> un </a:t>
            </a:r>
            <a:r>
              <a:rPr lang="en-US" dirty="0" err="1">
                <a:solidFill>
                  <a:srgbClr val="000000"/>
                </a:solidFill>
              </a:rPr>
              <a:t>proyecto</a:t>
            </a:r>
            <a:r>
              <a:rPr lang="en-US" dirty="0">
                <a:solidFill>
                  <a:srgbClr val="000000"/>
                </a:solidFill>
              </a:rPr>
              <a:t> o </a:t>
            </a:r>
            <a:r>
              <a:rPr lang="en-US" dirty="0" err="1">
                <a:solidFill>
                  <a:srgbClr val="000000"/>
                </a:solidFill>
              </a:rPr>
              <a:t>negocio</a:t>
            </a:r>
            <a:r>
              <a:rPr lang="en-US" dirty="0">
                <a:solidFill>
                  <a:srgbClr val="000000"/>
                </a:solidFill>
              </a:rPr>
              <a:t> </a:t>
            </a:r>
            <a:r>
              <a:rPr lang="en-US" dirty="0" err="1">
                <a:solidFill>
                  <a:srgbClr val="000000"/>
                </a:solidFill>
              </a:rPr>
              <a:t>aportando</a:t>
            </a:r>
            <a:r>
              <a:rPr lang="en-US" dirty="0">
                <a:solidFill>
                  <a:srgbClr val="000000"/>
                </a:solidFill>
              </a:rPr>
              <a:t> </a:t>
            </a:r>
            <a:r>
              <a:rPr lang="en-US" dirty="0" err="1">
                <a:solidFill>
                  <a:srgbClr val="000000"/>
                </a:solidFill>
              </a:rPr>
              <a:t>contribuciones</a:t>
            </a:r>
            <a:r>
              <a:rPr lang="en-US" dirty="0">
                <a:solidFill>
                  <a:srgbClr val="000000"/>
                </a:solidFill>
              </a:rPr>
              <a:t> </a:t>
            </a:r>
            <a:r>
              <a:rPr lang="en-US" dirty="0" err="1">
                <a:solidFill>
                  <a:srgbClr val="000000"/>
                </a:solidFill>
              </a:rPr>
              <a:t>monetarias</a:t>
            </a:r>
            <a:r>
              <a:rPr lang="en-US" dirty="0">
                <a:solidFill>
                  <a:srgbClr val="000000"/>
                </a:solidFill>
              </a:rPr>
              <a:t> de un gran </a:t>
            </a:r>
            <a:r>
              <a:rPr lang="en-US" dirty="0" err="1">
                <a:solidFill>
                  <a:srgbClr val="000000"/>
                </a:solidFill>
              </a:rPr>
              <a:t>número</a:t>
            </a:r>
            <a:r>
              <a:rPr lang="en-US" dirty="0">
                <a:solidFill>
                  <a:srgbClr val="000000"/>
                </a:solidFill>
              </a:rPr>
              <a:t> de personas.</a:t>
            </a:r>
          </a:p>
          <a:p>
            <a:pPr marL="0" indent="0">
              <a:buNone/>
            </a:pPr>
            <a:r>
              <a:rPr lang="en-US" dirty="0" err="1">
                <a:solidFill>
                  <a:srgbClr val="000000"/>
                </a:solidFill>
              </a:rPr>
              <a:t>Normalmente</a:t>
            </a:r>
            <a:r>
              <a:rPr lang="en-US" dirty="0">
                <a:solidFill>
                  <a:srgbClr val="000000"/>
                </a:solidFill>
              </a:rPr>
              <a:t>, el crowdfunding </a:t>
            </a:r>
            <a:r>
              <a:rPr lang="en-US" dirty="0" err="1">
                <a:solidFill>
                  <a:srgbClr val="000000"/>
                </a:solidFill>
              </a:rPr>
              <a:t>está</a:t>
            </a:r>
            <a:r>
              <a:rPr lang="en-US" dirty="0">
                <a:solidFill>
                  <a:srgbClr val="000000"/>
                </a:solidFill>
              </a:rPr>
              <a:t> </a:t>
            </a:r>
            <a:r>
              <a:rPr lang="en-US" dirty="0" err="1">
                <a:solidFill>
                  <a:srgbClr val="000000"/>
                </a:solidFill>
              </a:rPr>
              <a:t>orientado</a:t>
            </a:r>
            <a:r>
              <a:rPr lang="en-US" dirty="0">
                <a:solidFill>
                  <a:srgbClr val="000000"/>
                </a:solidFill>
              </a:rPr>
              <a:t> para </a:t>
            </a:r>
            <a:r>
              <a:rPr lang="en-US" dirty="0" err="1">
                <a:solidFill>
                  <a:srgbClr val="000000"/>
                </a:solidFill>
              </a:rPr>
              <a:t>empresas</a:t>
            </a:r>
            <a:r>
              <a:rPr lang="en-US" dirty="0">
                <a:solidFill>
                  <a:srgbClr val="000000"/>
                </a:solidFill>
              </a:rPr>
              <a:t> que </a:t>
            </a:r>
            <a:r>
              <a:rPr lang="en-US" dirty="0" err="1">
                <a:solidFill>
                  <a:srgbClr val="000000"/>
                </a:solidFill>
              </a:rPr>
              <a:t>comienzan</a:t>
            </a:r>
            <a:r>
              <a:rPr lang="en-US" dirty="0">
                <a:solidFill>
                  <a:srgbClr val="000000"/>
                </a:solidFill>
              </a:rPr>
              <a:t> </a:t>
            </a:r>
            <a:r>
              <a:rPr lang="en-US" dirty="0" err="1">
                <a:solidFill>
                  <a:srgbClr val="000000"/>
                </a:solidFill>
              </a:rPr>
              <a:t>su</a:t>
            </a:r>
            <a:r>
              <a:rPr lang="en-US" dirty="0">
                <a:solidFill>
                  <a:srgbClr val="000000"/>
                </a:solidFill>
              </a:rPr>
              <a:t> </a:t>
            </a:r>
            <a:r>
              <a:rPr lang="en-US" dirty="0" err="1">
                <a:solidFill>
                  <a:srgbClr val="000000"/>
                </a:solidFill>
              </a:rPr>
              <a:t>andadura</a:t>
            </a:r>
            <a:r>
              <a:rPr lang="en-US" dirty="0">
                <a:solidFill>
                  <a:srgbClr val="000000"/>
                </a:solidFill>
              </a:rPr>
              <a:t> </a:t>
            </a:r>
            <a:r>
              <a:rPr lang="en-US" dirty="0" err="1">
                <a:solidFill>
                  <a:srgbClr val="000000"/>
                </a:solidFill>
              </a:rPr>
              <a:t>profesional</a:t>
            </a:r>
            <a:r>
              <a:rPr lang="en-US" dirty="0">
                <a:solidFill>
                  <a:srgbClr val="000000"/>
                </a:solidFill>
              </a:rPr>
              <a:t>. </a:t>
            </a:r>
          </a:p>
          <a:p>
            <a:pPr marL="0" lvl="0" indent="0">
              <a:buNone/>
            </a:pPr>
            <a:endParaRPr lang="en-US" sz="1800" dirty="0">
              <a:solidFill>
                <a:srgbClr val="0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5</a:t>
            </a:fld>
            <a:endParaRPr lang="es-ES" altLang="es-ES"/>
          </a:p>
        </p:txBody>
      </p:sp>
    </p:spTree>
    <p:extLst>
      <p:ext uri="{BB962C8B-B14F-4D97-AF65-F5344CB8AC3E}">
        <p14:creationId xmlns:p14="http://schemas.microsoft.com/office/powerpoint/2010/main" val="12210391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Crowdfunding</a:t>
            </a:r>
          </a:p>
        </p:txBody>
      </p:sp>
      <p:sp>
        <p:nvSpPr>
          <p:cNvPr id="3" name="Content Placeholder 2"/>
          <p:cNvSpPr>
            <a:spLocks noGrp="1"/>
          </p:cNvSpPr>
          <p:nvPr>
            <p:ph idx="1"/>
          </p:nvPr>
        </p:nvSpPr>
        <p:spPr>
          <a:xfrm>
            <a:off x="677838" y="1395485"/>
            <a:ext cx="10807026" cy="4525963"/>
          </a:xfrm>
        </p:spPr>
        <p:txBody>
          <a:bodyPr/>
          <a:lstStyle/>
          <a:p>
            <a:pPr marL="0" lvl="0" indent="0">
              <a:buNone/>
            </a:pPr>
            <a:r>
              <a:rPr lang="en-US" b="1" dirty="0" err="1">
                <a:solidFill>
                  <a:srgbClr val="C00000"/>
                </a:solidFill>
              </a:rPr>
              <a:t>Qué</a:t>
            </a:r>
            <a:r>
              <a:rPr lang="en-US" b="1" dirty="0">
                <a:solidFill>
                  <a:srgbClr val="C00000"/>
                </a:solidFill>
              </a:rPr>
              <a:t> </a:t>
            </a:r>
            <a:r>
              <a:rPr lang="en-US" b="1" dirty="0" err="1">
                <a:solidFill>
                  <a:srgbClr val="C00000"/>
                </a:solidFill>
              </a:rPr>
              <a:t>es</a:t>
            </a:r>
            <a:r>
              <a:rPr lang="en-US" b="1" dirty="0">
                <a:solidFill>
                  <a:srgbClr val="C00000"/>
                </a:solidFill>
              </a:rPr>
              <a:t> (2 de 5)</a:t>
            </a:r>
          </a:p>
          <a:p>
            <a:pPr marL="0" lvl="0" indent="0">
              <a:buNone/>
            </a:pPr>
            <a:endParaRPr lang="en-US" sz="1800" dirty="0">
              <a:solidFill>
                <a:srgbClr val="000000"/>
              </a:solidFill>
            </a:endParaRPr>
          </a:p>
          <a:p>
            <a:pPr marL="0" lvl="0" indent="0">
              <a:buNone/>
            </a:pPr>
            <a:endParaRPr lang="en-US" sz="1800" dirty="0">
              <a:solidFill>
                <a:srgbClr val="000000"/>
              </a:solidFill>
            </a:endParaRPr>
          </a:p>
          <a:p>
            <a:pPr marL="0" lvl="0" indent="0" algn="just">
              <a:buNone/>
            </a:pPr>
            <a:r>
              <a:rPr lang="en-US" dirty="0">
                <a:solidFill>
                  <a:srgbClr val="000000"/>
                </a:solidFill>
              </a:rPr>
              <a:t>La </a:t>
            </a:r>
            <a:r>
              <a:rPr lang="en-US" dirty="0" err="1">
                <a:solidFill>
                  <a:srgbClr val="000000"/>
                </a:solidFill>
              </a:rPr>
              <a:t>gente</a:t>
            </a:r>
            <a:r>
              <a:rPr lang="en-US" dirty="0">
                <a:solidFill>
                  <a:srgbClr val="000000"/>
                </a:solidFill>
              </a:rPr>
              <a:t> que </a:t>
            </a:r>
            <a:r>
              <a:rPr lang="en-US" dirty="0" err="1">
                <a:solidFill>
                  <a:srgbClr val="000000"/>
                </a:solidFill>
              </a:rPr>
              <a:t>apoya</a:t>
            </a:r>
            <a:r>
              <a:rPr lang="en-US" dirty="0">
                <a:solidFill>
                  <a:srgbClr val="000000"/>
                </a:solidFill>
              </a:rPr>
              <a:t> </a:t>
            </a:r>
            <a:r>
              <a:rPr lang="en-US" dirty="0" err="1">
                <a:solidFill>
                  <a:srgbClr val="000000"/>
                </a:solidFill>
              </a:rPr>
              <a:t>este</a:t>
            </a:r>
            <a:r>
              <a:rPr lang="en-US" dirty="0">
                <a:solidFill>
                  <a:srgbClr val="000000"/>
                </a:solidFill>
              </a:rPr>
              <a:t> </a:t>
            </a:r>
            <a:r>
              <a:rPr lang="en-US" dirty="0" err="1">
                <a:solidFill>
                  <a:srgbClr val="000000"/>
                </a:solidFill>
              </a:rPr>
              <a:t>método</a:t>
            </a:r>
            <a:r>
              <a:rPr lang="en-US" dirty="0">
                <a:solidFill>
                  <a:srgbClr val="000000"/>
                </a:solidFill>
              </a:rPr>
              <a:t> para </a:t>
            </a:r>
            <a:r>
              <a:rPr lang="en-US" dirty="0" err="1">
                <a:solidFill>
                  <a:srgbClr val="000000"/>
                </a:solidFill>
              </a:rPr>
              <a:t>financiar</a:t>
            </a:r>
            <a:r>
              <a:rPr lang="en-US" dirty="0">
                <a:solidFill>
                  <a:srgbClr val="000000"/>
                </a:solidFill>
              </a:rPr>
              <a:t> </a:t>
            </a:r>
            <a:r>
              <a:rPr lang="en-US" dirty="0" err="1">
                <a:solidFill>
                  <a:srgbClr val="000000"/>
                </a:solidFill>
              </a:rPr>
              <a:t>microempresas</a:t>
            </a:r>
            <a:r>
              <a:rPr lang="en-US" dirty="0">
                <a:solidFill>
                  <a:srgbClr val="000000"/>
                </a:solidFill>
              </a:rPr>
              <a:t> se </a:t>
            </a:r>
            <a:r>
              <a:rPr lang="en-US" dirty="0" err="1">
                <a:solidFill>
                  <a:srgbClr val="000000"/>
                </a:solidFill>
              </a:rPr>
              <a:t>organizan</a:t>
            </a:r>
            <a:r>
              <a:rPr lang="en-US" dirty="0">
                <a:solidFill>
                  <a:srgbClr val="000000"/>
                </a:solidFill>
              </a:rPr>
              <a:t> </a:t>
            </a:r>
            <a:r>
              <a:rPr lang="en-US" dirty="0" err="1">
                <a:solidFill>
                  <a:srgbClr val="000000"/>
                </a:solidFill>
              </a:rPr>
              <a:t>mediante</a:t>
            </a:r>
            <a:r>
              <a:rPr lang="en-US" dirty="0">
                <a:solidFill>
                  <a:srgbClr val="000000"/>
                </a:solidFill>
              </a:rPr>
              <a:t> </a:t>
            </a:r>
            <a:r>
              <a:rPr lang="en-US" dirty="0" err="1">
                <a:solidFill>
                  <a:srgbClr val="000000"/>
                </a:solidFill>
              </a:rPr>
              <a:t>distintos</a:t>
            </a:r>
            <a:r>
              <a:rPr lang="en-US" dirty="0">
                <a:solidFill>
                  <a:srgbClr val="000000"/>
                </a:solidFill>
              </a:rPr>
              <a:t> </a:t>
            </a:r>
            <a:r>
              <a:rPr lang="en-US" dirty="0" err="1">
                <a:solidFill>
                  <a:srgbClr val="000000"/>
                </a:solidFill>
              </a:rPr>
              <a:t>tipos</a:t>
            </a:r>
            <a:r>
              <a:rPr lang="en-US" dirty="0">
                <a:solidFill>
                  <a:srgbClr val="000000"/>
                </a:solidFill>
              </a:rPr>
              <a:t> de </a:t>
            </a:r>
            <a:r>
              <a:rPr lang="en-US" dirty="0" err="1">
                <a:solidFill>
                  <a:srgbClr val="000000"/>
                </a:solidFill>
              </a:rPr>
              <a:t>organizaciones</a:t>
            </a:r>
            <a:r>
              <a:rPr lang="en-US" dirty="0">
                <a:solidFill>
                  <a:srgbClr val="000000"/>
                </a:solidFill>
              </a:rPr>
              <a:t>, </a:t>
            </a:r>
            <a:r>
              <a:rPr lang="en-US" dirty="0" err="1">
                <a:solidFill>
                  <a:srgbClr val="000000"/>
                </a:solidFill>
              </a:rPr>
              <a:t>cooperativas</a:t>
            </a:r>
            <a:r>
              <a:rPr lang="en-US" dirty="0">
                <a:solidFill>
                  <a:srgbClr val="000000"/>
                </a:solidFill>
              </a:rPr>
              <a:t>, ONG, </a:t>
            </a:r>
            <a:r>
              <a:rPr lang="en-US" dirty="0" err="1">
                <a:solidFill>
                  <a:srgbClr val="000000"/>
                </a:solidFill>
              </a:rPr>
              <a:t>aceleradoras</a:t>
            </a:r>
            <a:r>
              <a:rPr lang="en-US" dirty="0">
                <a:solidFill>
                  <a:srgbClr val="000000"/>
                </a:solidFill>
              </a:rPr>
              <a:t> de </a:t>
            </a:r>
            <a:r>
              <a:rPr lang="en-US" dirty="0" err="1">
                <a:solidFill>
                  <a:srgbClr val="000000"/>
                </a:solidFill>
              </a:rPr>
              <a:t>empresas</a:t>
            </a:r>
            <a:r>
              <a:rPr lang="en-US" dirty="0">
                <a:solidFill>
                  <a:srgbClr val="000000"/>
                </a:solidFill>
              </a:rPr>
              <a:t>, </a:t>
            </a:r>
            <a:r>
              <a:rPr lang="en-US" dirty="0" err="1">
                <a:solidFill>
                  <a:srgbClr val="000000"/>
                </a:solidFill>
              </a:rPr>
              <a:t>incubadoras</a:t>
            </a:r>
            <a:r>
              <a:rPr lang="en-US" dirty="0">
                <a:solidFill>
                  <a:srgbClr val="000000"/>
                </a:solidFill>
              </a:rPr>
              <a:t> de </a:t>
            </a:r>
            <a:r>
              <a:rPr lang="en-US" dirty="0" err="1">
                <a:solidFill>
                  <a:srgbClr val="000000"/>
                </a:solidFill>
              </a:rPr>
              <a:t>empresas</a:t>
            </a:r>
            <a:r>
              <a:rPr lang="en-US" dirty="0">
                <a:solidFill>
                  <a:srgbClr val="000000"/>
                </a:solidFill>
              </a:rPr>
              <a:t> y </a:t>
            </a:r>
            <a:r>
              <a:rPr lang="en-US" dirty="0" err="1">
                <a:solidFill>
                  <a:srgbClr val="000000"/>
                </a:solidFill>
              </a:rPr>
              <a:t>en</a:t>
            </a:r>
            <a:r>
              <a:rPr lang="en-US" dirty="0">
                <a:solidFill>
                  <a:srgbClr val="000000"/>
                </a:solidFill>
              </a:rPr>
              <a:t> </a:t>
            </a:r>
            <a:r>
              <a:rPr lang="en-US" dirty="0" err="1">
                <a:solidFill>
                  <a:srgbClr val="000000"/>
                </a:solidFill>
              </a:rPr>
              <a:t>los</a:t>
            </a:r>
            <a:r>
              <a:rPr lang="en-US" dirty="0">
                <a:solidFill>
                  <a:srgbClr val="000000"/>
                </a:solidFill>
              </a:rPr>
              <a:t> </a:t>
            </a:r>
            <a:r>
              <a:rPr lang="en-US" dirty="0" err="1">
                <a:solidFill>
                  <a:srgbClr val="000000"/>
                </a:solidFill>
              </a:rPr>
              <a:t>últimos</a:t>
            </a:r>
            <a:r>
              <a:rPr lang="en-US" dirty="0">
                <a:solidFill>
                  <a:srgbClr val="000000"/>
                </a:solidFill>
              </a:rPr>
              <a:t> </a:t>
            </a:r>
            <a:r>
              <a:rPr lang="en-US" dirty="0" err="1">
                <a:solidFill>
                  <a:srgbClr val="000000"/>
                </a:solidFill>
              </a:rPr>
              <a:t>tiempos</a:t>
            </a:r>
            <a:r>
              <a:rPr lang="en-US" dirty="0">
                <a:solidFill>
                  <a:srgbClr val="000000"/>
                </a:solidFill>
              </a:rPr>
              <a:t>, </a:t>
            </a:r>
            <a:r>
              <a:rPr lang="en-US" dirty="0" err="1">
                <a:solidFill>
                  <a:srgbClr val="000000"/>
                </a:solidFill>
              </a:rPr>
              <a:t>incluso</a:t>
            </a:r>
            <a:r>
              <a:rPr lang="en-US" dirty="0">
                <a:solidFill>
                  <a:srgbClr val="000000"/>
                </a:solidFill>
              </a:rPr>
              <a:t> a </a:t>
            </a:r>
            <a:r>
              <a:rPr lang="en-US" dirty="0" err="1">
                <a:solidFill>
                  <a:srgbClr val="000000"/>
                </a:solidFill>
              </a:rPr>
              <a:t>través</a:t>
            </a:r>
            <a:r>
              <a:rPr lang="en-US" dirty="0">
                <a:solidFill>
                  <a:srgbClr val="000000"/>
                </a:solidFill>
              </a:rPr>
              <a:t> de internet. </a:t>
            </a: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6</a:t>
            </a:fld>
            <a:endParaRPr lang="es-ES" altLang="es-ES"/>
          </a:p>
        </p:txBody>
      </p:sp>
    </p:spTree>
    <p:extLst>
      <p:ext uri="{BB962C8B-B14F-4D97-AF65-F5344CB8AC3E}">
        <p14:creationId xmlns:p14="http://schemas.microsoft.com/office/powerpoint/2010/main" val="44648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Crowdfunding</a:t>
            </a:r>
            <a:endParaRPr lang="en-IE" sz="3200" b="1" dirty="0">
              <a:solidFill>
                <a:srgbClr val="0B0AFD"/>
              </a:solidFill>
            </a:endParaRPr>
          </a:p>
        </p:txBody>
      </p:sp>
      <p:sp>
        <p:nvSpPr>
          <p:cNvPr id="3" name="Content Placeholder 2"/>
          <p:cNvSpPr>
            <a:spLocks noGrp="1"/>
          </p:cNvSpPr>
          <p:nvPr>
            <p:ph idx="1"/>
          </p:nvPr>
        </p:nvSpPr>
        <p:spPr>
          <a:xfrm>
            <a:off x="630945" y="1383762"/>
            <a:ext cx="10807026" cy="4525963"/>
          </a:xfrm>
        </p:spPr>
        <p:txBody>
          <a:bodyPr/>
          <a:lstStyle/>
          <a:p>
            <a:pPr marL="0" lvl="0" indent="0">
              <a:buNone/>
            </a:pPr>
            <a:r>
              <a:rPr lang="en-US" b="1" dirty="0" err="1">
                <a:solidFill>
                  <a:srgbClr val="C00000"/>
                </a:solidFill>
              </a:rPr>
              <a:t>Qué</a:t>
            </a:r>
            <a:r>
              <a:rPr lang="en-US" b="1" dirty="0">
                <a:solidFill>
                  <a:srgbClr val="C00000"/>
                </a:solidFill>
              </a:rPr>
              <a:t> </a:t>
            </a:r>
            <a:r>
              <a:rPr lang="en-US" b="1" dirty="0" err="1">
                <a:solidFill>
                  <a:srgbClr val="C00000"/>
                </a:solidFill>
              </a:rPr>
              <a:t>es</a:t>
            </a:r>
            <a:r>
              <a:rPr lang="en-US" b="1" dirty="0">
                <a:solidFill>
                  <a:srgbClr val="C00000"/>
                </a:solidFill>
              </a:rPr>
              <a:t> (3 de 5)</a:t>
            </a:r>
          </a:p>
          <a:p>
            <a:pPr marL="0" lvl="0" indent="0">
              <a:buNone/>
            </a:pPr>
            <a:endParaRPr lang="en-US" sz="1800" dirty="0">
              <a:solidFill>
                <a:srgbClr val="000000"/>
              </a:solidFill>
            </a:endParaRPr>
          </a:p>
          <a:p>
            <a:pPr marL="0" lvl="0" indent="0">
              <a:buNone/>
            </a:pPr>
            <a:endParaRPr lang="en-US" sz="1800" dirty="0">
              <a:solidFill>
                <a:srgbClr val="000000"/>
              </a:solidFill>
            </a:endParaRPr>
          </a:p>
          <a:p>
            <a:pPr marL="0" lvl="0" indent="0" algn="just">
              <a:buNone/>
            </a:pPr>
            <a:r>
              <a:rPr lang="en-US" dirty="0" err="1">
                <a:solidFill>
                  <a:srgbClr val="000000"/>
                </a:solidFill>
              </a:rPr>
              <a:t>Aunque</a:t>
            </a:r>
            <a:r>
              <a:rPr lang="en-US" dirty="0">
                <a:solidFill>
                  <a:srgbClr val="000000"/>
                </a:solidFill>
              </a:rPr>
              <a:t> el </a:t>
            </a:r>
            <a:r>
              <a:rPr lang="en-US" dirty="0" err="1">
                <a:solidFill>
                  <a:srgbClr val="000000"/>
                </a:solidFill>
              </a:rPr>
              <a:t>concepto</a:t>
            </a:r>
            <a:r>
              <a:rPr lang="en-US" dirty="0">
                <a:solidFill>
                  <a:srgbClr val="000000"/>
                </a:solidFill>
              </a:rPr>
              <a:t> se </a:t>
            </a:r>
            <a:r>
              <a:rPr lang="en-US" dirty="0" err="1">
                <a:solidFill>
                  <a:srgbClr val="000000"/>
                </a:solidFill>
              </a:rPr>
              <a:t>puede</a:t>
            </a:r>
            <a:r>
              <a:rPr lang="en-US" dirty="0">
                <a:solidFill>
                  <a:srgbClr val="000000"/>
                </a:solidFill>
              </a:rPr>
              <a:t> </a:t>
            </a:r>
            <a:r>
              <a:rPr lang="en-US" dirty="0" err="1">
                <a:solidFill>
                  <a:srgbClr val="000000"/>
                </a:solidFill>
              </a:rPr>
              <a:t>realizar</a:t>
            </a:r>
            <a:r>
              <a:rPr lang="en-US" dirty="0">
                <a:solidFill>
                  <a:srgbClr val="000000"/>
                </a:solidFill>
              </a:rPr>
              <a:t> </a:t>
            </a:r>
            <a:r>
              <a:rPr lang="en-US" dirty="0" err="1">
                <a:solidFill>
                  <a:srgbClr val="000000"/>
                </a:solidFill>
              </a:rPr>
              <a:t>mediante</a:t>
            </a:r>
            <a:r>
              <a:rPr lang="en-US" dirty="0">
                <a:solidFill>
                  <a:srgbClr val="000000"/>
                </a:solidFill>
              </a:rPr>
              <a:t> </a:t>
            </a:r>
            <a:r>
              <a:rPr lang="en-US" dirty="0" err="1">
                <a:solidFill>
                  <a:srgbClr val="000000"/>
                </a:solidFill>
              </a:rPr>
              <a:t>suscripciones</a:t>
            </a:r>
            <a:r>
              <a:rPr lang="en-US" dirty="0">
                <a:solidFill>
                  <a:srgbClr val="000000"/>
                </a:solidFill>
              </a:rPr>
              <a:t> de </a:t>
            </a:r>
            <a:r>
              <a:rPr lang="en-US" dirty="0" err="1">
                <a:solidFill>
                  <a:srgbClr val="000000"/>
                </a:solidFill>
              </a:rPr>
              <a:t>pedidos</a:t>
            </a:r>
            <a:r>
              <a:rPr lang="en-US" dirty="0">
                <a:solidFill>
                  <a:srgbClr val="000000"/>
                </a:solidFill>
              </a:rPr>
              <a:t> </a:t>
            </a:r>
            <a:r>
              <a:rPr lang="en-US" dirty="0" err="1">
                <a:solidFill>
                  <a:srgbClr val="000000"/>
                </a:solidFill>
              </a:rPr>
              <a:t>por</a:t>
            </a:r>
            <a:r>
              <a:rPr lang="en-US" dirty="0">
                <a:solidFill>
                  <a:srgbClr val="000000"/>
                </a:solidFill>
              </a:rPr>
              <a:t> </a:t>
            </a:r>
            <a:r>
              <a:rPr lang="en-US" dirty="0" err="1">
                <a:solidFill>
                  <a:srgbClr val="000000"/>
                </a:solidFill>
              </a:rPr>
              <a:t>correo</a:t>
            </a:r>
            <a:r>
              <a:rPr lang="en-US" dirty="0">
                <a:solidFill>
                  <a:srgbClr val="000000"/>
                </a:solidFill>
              </a:rPr>
              <a:t>, </a:t>
            </a:r>
            <a:r>
              <a:rPr lang="en-US" dirty="0" err="1">
                <a:solidFill>
                  <a:srgbClr val="000000"/>
                </a:solidFill>
              </a:rPr>
              <a:t>actos</a:t>
            </a:r>
            <a:r>
              <a:rPr lang="en-US" dirty="0">
                <a:solidFill>
                  <a:srgbClr val="000000"/>
                </a:solidFill>
              </a:rPr>
              <a:t> </a:t>
            </a:r>
            <a:r>
              <a:rPr lang="en-US" dirty="0" err="1">
                <a:solidFill>
                  <a:srgbClr val="000000"/>
                </a:solidFill>
              </a:rPr>
              <a:t>benéficos</a:t>
            </a:r>
            <a:r>
              <a:rPr lang="en-US" dirty="0">
                <a:solidFill>
                  <a:srgbClr val="000000"/>
                </a:solidFill>
              </a:rPr>
              <a:t>, y </a:t>
            </a:r>
            <a:r>
              <a:rPr lang="en-US" dirty="0" err="1">
                <a:solidFill>
                  <a:srgbClr val="000000"/>
                </a:solidFill>
              </a:rPr>
              <a:t>otros</a:t>
            </a:r>
            <a:r>
              <a:rPr lang="en-US" dirty="0">
                <a:solidFill>
                  <a:srgbClr val="000000"/>
                </a:solidFill>
              </a:rPr>
              <a:t> </a:t>
            </a:r>
            <a:r>
              <a:rPr lang="en-US" dirty="0" err="1">
                <a:solidFill>
                  <a:srgbClr val="000000"/>
                </a:solidFill>
              </a:rPr>
              <a:t>métodos</a:t>
            </a:r>
            <a:r>
              <a:rPr lang="en-US" dirty="0">
                <a:solidFill>
                  <a:srgbClr val="000000"/>
                </a:solidFill>
              </a:rPr>
              <a:t>, </a:t>
            </a:r>
            <a:r>
              <a:rPr lang="en-US" dirty="0" err="1">
                <a:solidFill>
                  <a:srgbClr val="000000"/>
                </a:solidFill>
              </a:rPr>
              <a:t>ahora</a:t>
            </a:r>
            <a:r>
              <a:rPr lang="en-US" dirty="0">
                <a:solidFill>
                  <a:srgbClr val="000000"/>
                </a:solidFill>
              </a:rPr>
              <a:t> a menudo se </a:t>
            </a:r>
            <a:r>
              <a:rPr lang="en-US" dirty="0" err="1">
                <a:solidFill>
                  <a:srgbClr val="000000"/>
                </a:solidFill>
              </a:rPr>
              <a:t>realiza</a:t>
            </a:r>
            <a:r>
              <a:rPr lang="en-US" dirty="0">
                <a:solidFill>
                  <a:srgbClr val="000000"/>
                </a:solidFill>
              </a:rPr>
              <a:t> </a:t>
            </a:r>
            <a:r>
              <a:rPr lang="en-US" dirty="0" err="1">
                <a:solidFill>
                  <a:srgbClr val="000000"/>
                </a:solidFill>
              </a:rPr>
              <a:t>mediante</a:t>
            </a:r>
            <a:r>
              <a:rPr lang="en-US" dirty="0">
                <a:solidFill>
                  <a:srgbClr val="000000"/>
                </a:solidFill>
              </a:rPr>
              <a:t> </a:t>
            </a:r>
            <a:r>
              <a:rPr lang="en-US" dirty="0" err="1">
                <a:solidFill>
                  <a:srgbClr val="000000"/>
                </a:solidFill>
              </a:rPr>
              <a:t>registros</a:t>
            </a:r>
            <a:r>
              <a:rPr lang="en-US" dirty="0">
                <a:solidFill>
                  <a:srgbClr val="000000"/>
                </a:solidFill>
              </a:rPr>
              <a:t> </a:t>
            </a:r>
            <a:r>
              <a:rPr lang="en-US" dirty="0" err="1">
                <a:solidFill>
                  <a:srgbClr val="000000"/>
                </a:solidFill>
              </a:rPr>
              <a:t>vía</a:t>
            </a:r>
            <a:r>
              <a:rPr lang="en-US" dirty="0">
                <a:solidFill>
                  <a:srgbClr val="000000"/>
                </a:solidFill>
              </a:rPr>
              <a:t> internet. </a:t>
            </a: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7</a:t>
            </a:fld>
            <a:endParaRPr lang="es-ES" altLang="es-ES"/>
          </a:p>
        </p:txBody>
      </p:sp>
    </p:spTree>
    <p:extLst>
      <p:ext uri="{BB962C8B-B14F-4D97-AF65-F5344CB8AC3E}">
        <p14:creationId xmlns:p14="http://schemas.microsoft.com/office/powerpoint/2010/main" val="37666629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Crowdfunding</a:t>
            </a:r>
            <a:endParaRPr lang="en-IE" sz="3200" b="1" dirty="0">
              <a:solidFill>
                <a:srgbClr val="0B0AFD"/>
              </a:solidFill>
            </a:endParaRPr>
          </a:p>
        </p:txBody>
      </p:sp>
      <p:sp>
        <p:nvSpPr>
          <p:cNvPr id="3" name="Content Placeholder 2"/>
          <p:cNvSpPr>
            <a:spLocks noGrp="1"/>
          </p:cNvSpPr>
          <p:nvPr>
            <p:ph idx="1"/>
          </p:nvPr>
        </p:nvSpPr>
        <p:spPr>
          <a:xfrm>
            <a:off x="630945" y="1383762"/>
            <a:ext cx="10807026" cy="4525963"/>
          </a:xfrm>
        </p:spPr>
        <p:txBody>
          <a:bodyPr/>
          <a:lstStyle/>
          <a:p>
            <a:pPr marL="0" lvl="0" indent="0">
              <a:buNone/>
            </a:pPr>
            <a:r>
              <a:rPr lang="en-US" b="1" dirty="0" err="1">
                <a:solidFill>
                  <a:srgbClr val="C00000"/>
                </a:solidFill>
              </a:rPr>
              <a:t>Qué</a:t>
            </a:r>
            <a:r>
              <a:rPr lang="en-US" b="1" dirty="0">
                <a:solidFill>
                  <a:srgbClr val="C00000"/>
                </a:solidFill>
              </a:rPr>
              <a:t> </a:t>
            </a:r>
            <a:r>
              <a:rPr lang="en-US" b="1" dirty="0" err="1">
                <a:solidFill>
                  <a:srgbClr val="C00000"/>
                </a:solidFill>
              </a:rPr>
              <a:t>es</a:t>
            </a:r>
            <a:r>
              <a:rPr lang="en-US" b="1" dirty="0">
                <a:solidFill>
                  <a:srgbClr val="C00000"/>
                </a:solidFill>
              </a:rPr>
              <a:t> (4 de 5)</a:t>
            </a:r>
          </a:p>
          <a:p>
            <a:pPr marL="0" lvl="0" indent="0">
              <a:buNone/>
            </a:pPr>
            <a:endParaRPr lang="en-US" sz="1800" dirty="0">
              <a:solidFill>
                <a:srgbClr val="000000"/>
              </a:solidFill>
            </a:endParaRPr>
          </a:p>
          <a:p>
            <a:pPr marL="0" lvl="0" indent="0" algn="just">
              <a:buNone/>
            </a:pPr>
            <a:r>
              <a:rPr lang="en-US" dirty="0">
                <a:solidFill>
                  <a:srgbClr val="000000"/>
                </a:solidFill>
              </a:rPr>
              <a:t>Este </a:t>
            </a:r>
            <a:r>
              <a:rPr lang="en-US" dirty="0" err="1">
                <a:solidFill>
                  <a:srgbClr val="000000"/>
                </a:solidFill>
              </a:rPr>
              <a:t>modelo</a:t>
            </a:r>
            <a:r>
              <a:rPr lang="en-US" dirty="0">
                <a:solidFill>
                  <a:srgbClr val="000000"/>
                </a:solidFill>
              </a:rPr>
              <a:t> </a:t>
            </a:r>
            <a:r>
              <a:rPr lang="en-US" dirty="0" err="1">
                <a:solidFill>
                  <a:srgbClr val="000000"/>
                </a:solidFill>
              </a:rPr>
              <a:t>moderno</a:t>
            </a:r>
            <a:r>
              <a:rPr lang="en-US" dirty="0">
                <a:solidFill>
                  <a:srgbClr val="000000"/>
                </a:solidFill>
              </a:rPr>
              <a:t> que </a:t>
            </a:r>
            <a:r>
              <a:rPr lang="en-US" dirty="0" err="1">
                <a:solidFill>
                  <a:srgbClr val="000000"/>
                </a:solidFill>
              </a:rPr>
              <a:t>es</a:t>
            </a:r>
            <a:r>
              <a:rPr lang="en-US" dirty="0">
                <a:solidFill>
                  <a:srgbClr val="000000"/>
                </a:solidFill>
              </a:rPr>
              <a:t> el crowdfunding se </a:t>
            </a:r>
            <a:r>
              <a:rPr lang="en-US" dirty="0" err="1">
                <a:solidFill>
                  <a:srgbClr val="000000"/>
                </a:solidFill>
              </a:rPr>
              <a:t>basa</a:t>
            </a:r>
            <a:r>
              <a:rPr lang="en-US" dirty="0">
                <a:solidFill>
                  <a:srgbClr val="000000"/>
                </a:solidFill>
              </a:rPr>
              <a:t> </a:t>
            </a:r>
            <a:r>
              <a:rPr lang="en-US" dirty="0" err="1">
                <a:solidFill>
                  <a:srgbClr val="000000"/>
                </a:solidFill>
              </a:rPr>
              <a:t>fundamentalmente</a:t>
            </a:r>
            <a:r>
              <a:rPr lang="en-US" dirty="0">
                <a:solidFill>
                  <a:srgbClr val="000000"/>
                </a:solidFill>
              </a:rPr>
              <a:t> </a:t>
            </a:r>
            <a:r>
              <a:rPr lang="en-US" dirty="0" err="1">
                <a:solidFill>
                  <a:srgbClr val="000000"/>
                </a:solidFill>
              </a:rPr>
              <a:t>en</a:t>
            </a:r>
            <a:r>
              <a:rPr lang="en-US" dirty="0">
                <a:solidFill>
                  <a:srgbClr val="000000"/>
                </a:solidFill>
              </a:rPr>
              <a:t> </a:t>
            </a:r>
            <a:r>
              <a:rPr lang="en-US" dirty="0" err="1">
                <a:solidFill>
                  <a:srgbClr val="000000"/>
                </a:solidFill>
              </a:rPr>
              <a:t>tres</a:t>
            </a:r>
            <a:r>
              <a:rPr lang="en-US" dirty="0">
                <a:solidFill>
                  <a:srgbClr val="000000"/>
                </a:solidFill>
              </a:rPr>
              <a:t> </a:t>
            </a:r>
            <a:r>
              <a:rPr lang="en-US" dirty="0" err="1">
                <a:solidFill>
                  <a:srgbClr val="000000"/>
                </a:solidFill>
              </a:rPr>
              <a:t>tipos</a:t>
            </a:r>
            <a:r>
              <a:rPr lang="en-US" dirty="0">
                <a:solidFill>
                  <a:srgbClr val="000000"/>
                </a:solidFill>
              </a:rPr>
              <a:t> de </a:t>
            </a:r>
            <a:r>
              <a:rPr lang="en-US" dirty="0" err="1">
                <a:solidFill>
                  <a:srgbClr val="000000"/>
                </a:solidFill>
              </a:rPr>
              <a:t>actores</a:t>
            </a:r>
            <a:r>
              <a:rPr lang="en-US" dirty="0">
                <a:solidFill>
                  <a:srgbClr val="000000"/>
                </a:solidFill>
              </a:rPr>
              <a:t>: el </a:t>
            </a:r>
            <a:r>
              <a:rPr lang="en-US" dirty="0" err="1">
                <a:solidFill>
                  <a:srgbClr val="000000"/>
                </a:solidFill>
              </a:rPr>
              <a:t>iniciador</a:t>
            </a:r>
            <a:r>
              <a:rPr lang="en-US" dirty="0">
                <a:solidFill>
                  <a:srgbClr val="000000"/>
                </a:solidFill>
              </a:rPr>
              <a:t> del </a:t>
            </a:r>
            <a:r>
              <a:rPr lang="en-US" dirty="0" err="1">
                <a:solidFill>
                  <a:srgbClr val="000000"/>
                </a:solidFill>
              </a:rPr>
              <a:t>proyecto</a:t>
            </a:r>
            <a:r>
              <a:rPr lang="en-US" dirty="0">
                <a:solidFill>
                  <a:srgbClr val="000000"/>
                </a:solidFill>
              </a:rPr>
              <a:t> que propone la idea y/o el </a:t>
            </a:r>
            <a:r>
              <a:rPr lang="en-US" dirty="0" err="1">
                <a:solidFill>
                  <a:srgbClr val="000000"/>
                </a:solidFill>
              </a:rPr>
              <a:t>proyecto</a:t>
            </a:r>
            <a:r>
              <a:rPr lang="en-US" dirty="0">
                <a:solidFill>
                  <a:srgbClr val="000000"/>
                </a:solidFill>
              </a:rPr>
              <a:t> a </a:t>
            </a:r>
            <a:r>
              <a:rPr lang="en-US" dirty="0" err="1">
                <a:solidFill>
                  <a:srgbClr val="000000"/>
                </a:solidFill>
              </a:rPr>
              <a:t>financiar</a:t>
            </a:r>
            <a:r>
              <a:rPr lang="en-US" dirty="0">
                <a:solidFill>
                  <a:srgbClr val="000000"/>
                </a:solidFill>
              </a:rPr>
              <a:t>, personas o </a:t>
            </a:r>
            <a:r>
              <a:rPr lang="en-US" dirty="0" err="1">
                <a:solidFill>
                  <a:srgbClr val="000000"/>
                </a:solidFill>
              </a:rPr>
              <a:t>grupos</a:t>
            </a:r>
            <a:r>
              <a:rPr lang="en-US" dirty="0">
                <a:solidFill>
                  <a:srgbClr val="000000"/>
                </a:solidFill>
              </a:rPr>
              <a:t> que </a:t>
            </a:r>
            <a:r>
              <a:rPr lang="en-US" dirty="0" err="1">
                <a:solidFill>
                  <a:srgbClr val="000000"/>
                </a:solidFill>
              </a:rPr>
              <a:t>apoyan</a:t>
            </a:r>
            <a:r>
              <a:rPr lang="en-US" dirty="0">
                <a:solidFill>
                  <a:srgbClr val="000000"/>
                </a:solidFill>
              </a:rPr>
              <a:t> la idea, y </a:t>
            </a:r>
            <a:r>
              <a:rPr lang="en-US" dirty="0" err="1">
                <a:solidFill>
                  <a:srgbClr val="000000"/>
                </a:solidFill>
              </a:rPr>
              <a:t>una</a:t>
            </a:r>
            <a:r>
              <a:rPr lang="en-US" dirty="0">
                <a:solidFill>
                  <a:srgbClr val="000000"/>
                </a:solidFill>
              </a:rPr>
              <a:t> </a:t>
            </a:r>
            <a:r>
              <a:rPr lang="en-US" dirty="0" err="1">
                <a:solidFill>
                  <a:srgbClr val="000000"/>
                </a:solidFill>
              </a:rPr>
              <a:t>organización</a:t>
            </a:r>
            <a:r>
              <a:rPr lang="en-US" dirty="0">
                <a:solidFill>
                  <a:srgbClr val="000000"/>
                </a:solidFill>
              </a:rPr>
              <a:t> </a:t>
            </a:r>
            <a:r>
              <a:rPr lang="en-US" dirty="0" err="1">
                <a:solidFill>
                  <a:srgbClr val="000000"/>
                </a:solidFill>
              </a:rPr>
              <a:t>moderadora</a:t>
            </a:r>
            <a:r>
              <a:rPr lang="en-US" dirty="0">
                <a:solidFill>
                  <a:srgbClr val="000000"/>
                </a:solidFill>
              </a:rPr>
              <a:t> (la "</a:t>
            </a:r>
            <a:r>
              <a:rPr lang="en-US" dirty="0" err="1">
                <a:solidFill>
                  <a:srgbClr val="000000"/>
                </a:solidFill>
              </a:rPr>
              <a:t>plataforma</a:t>
            </a:r>
            <a:r>
              <a:rPr lang="en-US" dirty="0">
                <a:solidFill>
                  <a:srgbClr val="000000"/>
                </a:solidFill>
              </a:rPr>
              <a:t>") que junta a </a:t>
            </a:r>
            <a:r>
              <a:rPr lang="en-US" dirty="0" err="1">
                <a:solidFill>
                  <a:srgbClr val="000000"/>
                </a:solidFill>
              </a:rPr>
              <a:t>todas</a:t>
            </a:r>
            <a:r>
              <a:rPr lang="en-US" dirty="0">
                <a:solidFill>
                  <a:srgbClr val="000000"/>
                </a:solidFill>
              </a:rPr>
              <a:t> las </a:t>
            </a:r>
            <a:r>
              <a:rPr lang="en-US" dirty="0" err="1">
                <a:solidFill>
                  <a:srgbClr val="000000"/>
                </a:solidFill>
              </a:rPr>
              <a:t>partes</a:t>
            </a:r>
            <a:r>
              <a:rPr lang="en-US" dirty="0">
                <a:solidFill>
                  <a:srgbClr val="000000"/>
                </a:solidFill>
              </a:rPr>
              <a:t> para </a:t>
            </a:r>
            <a:r>
              <a:rPr lang="en-US" dirty="0" err="1">
                <a:solidFill>
                  <a:srgbClr val="000000"/>
                </a:solidFill>
              </a:rPr>
              <a:t>lanzar</a:t>
            </a:r>
            <a:r>
              <a:rPr lang="en-US" dirty="0">
                <a:solidFill>
                  <a:srgbClr val="000000"/>
                </a:solidFill>
              </a:rPr>
              <a:t> la idea.</a:t>
            </a: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8</a:t>
            </a:fld>
            <a:endParaRPr lang="es-ES" altLang="es-ES"/>
          </a:p>
        </p:txBody>
      </p:sp>
    </p:spTree>
    <p:extLst>
      <p:ext uri="{BB962C8B-B14F-4D97-AF65-F5344CB8AC3E}">
        <p14:creationId xmlns:p14="http://schemas.microsoft.com/office/powerpoint/2010/main" val="990828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Crowdfunding</a:t>
            </a:r>
            <a:endParaRPr lang="en-IE" sz="3200" b="1" dirty="0">
              <a:solidFill>
                <a:srgbClr val="0B0AFD"/>
              </a:solidFill>
            </a:endParaRPr>
          </a:p>
        </p:txBody>
      </p:sp>
      <p:sp>
        <p:nvSpPr>
          <p:cNvPr id="3" name="Content Placeholder 2"/>
          <p:cNvSpPr>
            <a:spLocks noGrp="1"/>
          </p:cNvSpPr>
          <p:nvPr>
            <p:ph idx="1"/>
          </p:nvPr>
        </p:nvSpPr>
        <p:spPr>
          <a:xfrm>
            <a:off x="469753" y="1110343"/>
            <a:ext cx="10807026" cy="4983823"/>
          </a:xfrm>
        </p:spPr>
        <p:txBody>
          <a:bodyPr/>
          <a:lstStyle/>
          <a:p>
            <a:pPr marL="0" lvl="0" indent="0">
              <a:buNone/>
            </a:pPr>
            <a:r>
              <a:rPr lang="en-US" b="1" dirty="0" err="1">
                <a:solidFill>
                  <a:srgbClr val="C00000"/>
                </a:solidFill>
              </a:rPr>
              <a:t>Qué</a:t>
            </a:r>
            <a:r>
              <a:rPr lang="en-US" b="1" dirty="0">
                <a:solidFill>
                  <a:srgbClr val="C00000"/>
                </a:solidFill>
              </a:rPr>
              <a:t> </a:t>
            </a:r>
            <a:r>
              <a:rPr lang="en-US" b="1" dirty="0" err="1">
                <a:solidFill>
                  <a:srgbClr val="C00000"/>
                </a:solidFill>
              </a:rPr>
              <a:t>es</a:t>
            </a:r>
            <a:r>
              <a:rPr lang="en-US" b="1" dirty="0">
                <a:solidFill>
                  <a:srgbClr val="C00000"/>
                </a:solidFill>
              </a:rPr>
              <a:t> (5 de 5)</a:t>
            </a:r>
          </a:p>
          <a:p>
            <a:pPr marL="0" lvl="0" indent="0">
              <a:buNone/>
            </a:pPr>
            <a:endParaRPr lang="en-US" sz="1800" dirty="0">
              <a:solidFill>
                <a:srgbClr val="000000"/>
              </a:solidFill>
            </a:endParaRPr>
          </a:p>
          <a:p>
            <a:pPr marL="0" lvl="0" indent="0" algn="just">
              <a:buNone/>
            </a:pPr>
            <a:r>
              <a:rPr lang="en-US" sz="2800" dirty="0">
                <a:solidFill>
                  <a:srgbClr val="000000"/>
                </a:solidFill>
              </a:rPr>
              <a:t>El crowdfunding se ha </a:t>
            </a:r>
            <a:r>
              <a:rPr lang="en-US" sz="2800" dirty="0" err="1">
                <a:solidFill>
                  <a:srgbClr val="000000"/>
                </a:solidFill>
              </a:rPr>
              <a:t>usado</a:t>
            </a:r>
            <a:r>
              <a:rPr lang="en-US" sz="2800" dirty="0">
                <a:solidFill>
                  <a:srgbClr val="000000"/>
                </a:solidFill>
              </a:rPr>
              <a:t> para </a:t>
            </a:r>
            <a:r>
              <a:rPr lang="en-US" sz="2800" dirty="0" err="1">
                <a:solidFill>
                  <a:srgbClr val="000000"/>
                </a:solidFill>
              </a:rPr>
              <a:t>financiar</a:t>
            </a:r>
            <a:r>
              <a:rPr lang="en-US" sz="2800" dirty="0">
                <a:solidFill>
                  <a:srgbClr val="000000"/>
                </a:solidFill>
              </a:rPr>
              <a:t> </a:t>
            </a:r>
            <a:r>
              <a:rPr lang="en-US" sz="2800" dirty="0" err="1">
                <a:solidFill>
                  <a:srgbClr val="000000"/>
                </a:solidFill>
              </a:rPr>
              <a:t>una</a:t>
            </a:r>
            <a:r>
              <a:rPr lang="en-US" sz="2800" dirty="0">
                <a:solidFill>
                  <a:srgbClr val="000000"/>
                </a:solidFill>
              </a:rPr>
              <a:t> </a:t>
            </a:r>
            <a:r>
              <a:rPr lang="en-US" sz="2800" dirty="0" err="1">
                <a:solidFill>
                  <a:srgbClr val="000000"/>
                </a:solidFill>
              </a:rPr>
              <a:t>amplia</a:t>
            </a:r>
            <a:r>
              <a:rPr lang="en-US" sz="2800" dirty="0">
                <a:solidFill>
                  <a:srgbClr val="000000"/>
                </a:solidFill>
              </a:rPr>
              <a:t> </a:t>
            </a:r>
            <a:r>
              <a:rPr lang="en-US" sz="2800" dirty="0" err="1">
                <a:solidFill>
                  <a:srgbClr val="000000"/>
                </a:solidFill>
              </a:rPr>
              <a:t>variedad</a:t>
            </a:r>
            <a:r>
              <a:rPr lang="en-US" sz="2800" dirty="0">
                <a:solidFill>
                  <a:srgbClr val="000000"/>
                </a:solidFill>
              </a:rPr>
              <a:t> de </a:t>
            </a:r>
            <a:r>
              <a:rPr lang="en-US" sz="2800" dirty="0" err="1">
                <a:solidFill>
                  <a:srgbClr val="000000"/>
                </a:solidFill>
              </a:rPr>
              <a:t>aventuras</a:t>
            </a:r>
            <a:r>
              <a:rPr lang="en-US" sz="2800" dirty="0">
                <a:solidFill>
                  <a:srgbClr val="000000"/>
                </a:solidFill>
              </a:rPr>
              <a:t> </a:t>
            </a:r>
            <a:r>
              <a:rPr lang="en-US" sz="2800" dirty="0" err="1">
                <a:solidFill>
                  <a:srgbClr val="000000"/>
                </a:solidFill>
              </a:rPr>
              <a:t>empresariales</a:t>
            </a:r>
            <a:r>
              <a:rPr lang="en-US" sz="2800" dirty="0">
                <a:solidFill>
                  <a:srgbClr val="000000"/>
                </a:solidFill>
              </a:rPr>
              <a:t> “con </a:t>
            </a:r>
            <a:r>
              <a:rPr lang="en-US" sz="2800" dirty="0" err="1">
                <a:solidFill>
                  <a:srgbClr val="000000"/>
                </a:solidFill>
              </a:rPr>
              <a:t>ánimo</a:t>
            </a:r>
            <a:r>
              <a:rPr lang="en-US" sz="2800" dirty="0">
                <a:solidFill>
                  <a:srgbClr val="000000"/>
                </a:solidFill>
              </a:rPr>
              <a:t> de </a:t>
            </a:r>
            <a:r>
              <a:rPr lang="en-US" sz="2800" dirty="0" err="1">
                <a:solidFill>
                  <a:srgbClr val="000000"/>
                </a:solidFill>
              </a:rPr>
              <a:t>lucro</a:t>
            </a:r>
            <a:r>
              <a:rPr lang="en-US" sz="2800" dirty="0">
                <a:solidFill>
                  <a:srgbClr val="000000"/>
                </a:solidFill>
              </a:rPr>
              <a:t>”, </a:t>
            </a:r>
            <a:r>
              <a:rPr lang="en-US" sz="2800" dirty="0" err="1">
                <a:solidFill>
                  <a:srgbClr val="000000"/>
                </a:solidFill>
              </a:rPr>
              <a:t>así</a:t>
            </a:r>
            <a:r>
              <a:rPr lang="en-US" sz="2800" dirty="0">
                <a:solidFill>
                  <a:srgbClr val="000000"/>
                </a:solidFill>
              </a:rPr>
              <a:t> </a:t>
            </a:r>
            <a:r>
              <a:rPr lang="en-US" sz="2800" dirty="0" err="1">
                <a:solidFill>
                  <a:srgbClr val="000000"/>
                </a:solidFill>
              </a:rPr>
              <a:t>como</a:t>
            </a:r>
            <a:r>
              <a:rPr lang="en-US" sz="2800" dirty="0">
                <a:solidFill>
                  <a:srgbClr val="000000"/>
                </a:solidFill>
              </a:rPr>
              <a:t> </a:t>
            </a:r>
            <a:r>
              <a:rPr lang="en-US" sz="2800" dirty="0" err="1">
                <a:solidFill>
                  <a:srgbClr val="000000"/>
                </a:solidFill>
              </a:rPr>
              <a:t>proyectos</a:t>
            </a:r>
            <a:r>
              <a:rPr lang="en-US" sz="2800" dirty="0">
                <a:solidFill>
                  <a:srgbClr val="000000"/>
                </a:solidFill>
              </a:rPr>
              <a:t> </a:t>
            </a:r>
            <a:r>
              <a:rPr lang="en-US" sz="2800" dirty="0" err="1">
                <a:solidFill>
                  <a:srgbClr val="000000"/>
                </a:solidFill>
              </a:rPr>
              <a:t>creativos</a:t>
            </a:r>
            <a:r>
              <a:rPr lang="en-US" sz="2800" dirty="0">
                <a:solidFill>
                  <a:srgbClr val="000000"/>
                </a:solidFill>
              </a:rPr>
              <a:t> y </a:t>
            </a:r>
            <a:r>
              <a:rPr lang="en-US" sz="2800" dirty="0" err="1">
                <a:solidFill>
                  <a:srgbClr val="000000"/>
                </a:solidFill>
              </a:rPr>
              <a:t>artísticos</a:t>
            </a:r>
            <a:r>
              <a:rPr lang="en-US" sz="2800" dirty="0">
                <a:solidFill>
                  <a:srgbClr val="000000"/>
                </a:solidFill>
              </a:rPr>
              <a:t>, </a:t>
            </a:r>
            <a:r>
              <a:rPr lang="en-US" sz="2800" dirty="0" err="1">
                <a:solidFill>
                  <a:srgbClr val="000000"/>
                </a:solidFill>
              </a:rPr>
              <a:t>gastos</a:t>
            </a:r>
            <a:r>
              <a:rPr lang="en-US" sz="2800" dirty="0">
                <a:solidFill>
                  <a:srgbClr val="000000"/>
                </a:solidFill>
              </a:rPr>
              <a:t> </a:t>
            </a:r>
            <a:r>
              <a:rPr lang="en-US" sz="2800" dirty="0" err="1">
                <a:solidFill>
                  <a:srgbClr val="000000"/>
                </a:solidFill>
              </a:rPr>
              <a:t>médicos</a:t>
            </a:r>
            <a:r>
              <a:rPr lang="en-US" sz="2800" dirty="0">
                <a:solidFill>
                  <a:srgbClr val="000000"/>
                </a:solidFill>
              </a:rPr>
              <a:t>, </a:t>
            </a:r>
            <a:r>
              <a:rPr lang="en-US" sz="2800" dirty="0" err="1">
                <a:solidFill>
                  <a:srgbClr val="000000"/>
                </a:solidFill>
              </a:rPr>
              <a:t>viajes</a:t>
            </a:r>
            <a:r>
              <a:rPr lang="en-US" sz="2800" dirty="0">
                <a:solidFill>
                  <a:srgbClr val="000000"/>
                </a:solidFill>
              </a:rPr>
              <a:t>, o </a:t>
            </a:r>
            <a:r>
              <a:rPr lang="en-US" sz="2800" dirty="0" err="1">
                <a:solidFill>
                  <a:srgbClr val="000000"/>
                </a:solidFill>
              </a:rPr>
              <a:t>proyectos</a:t>
            </a:r>
            <a:r>
              <a:rPr lang="en-US" sz="2800" dirty="0">
                <a:solidFill>
                  <a:srgbClr val="000000"/>
                </a:solidFill>
              </a:rPr>
              <a:t> </a:t>
            </a:r>
            <a:r>
              <a:rPr lang="en-US" sz="2800" dirty="0" err="1">
                <a:solidFill>
                  <a:srgbClr val="000000"/>
                </a:solidFill>
              </a:rPr>
              <a:t>empresariales</a:t>
            </a:r>
            <a:r>
              <a:rPr lang="en-US" sz="2800" dirty="0">
                <a:solidFill>
                  <a:srgbClr val="000000"/>
                </a:solidFill>
              </a:rPr>
              <a:t> </a:t>
            </a:r>
            <a:r>
              <a:rPr lang="en-US" sz="2800" dirty="0" err="1">
                <a:solidFill>
                  <a:srgbClr val="000000"/>
                </a:solidFill>
              </a:rPr>
              <a:t>sociales</a:t>
            </a:r>
            <a:r>
              <a:rPr lang="en-US" sz="2800" dirty="0">
                <a:solidFill>
                  <a:srgbClr val="000000"/>
                </a:solidFill>
              </a:rPr>
              <a:t> </a:t>
            </a:r>
            <a:r>
              <a:rPr lang="en-US" sz="2800" dirty="0" err="1">
                <a:solidFill>
                  <a:srgbClr val="000000"/>
                </a:solidFill>
              </a:rPr>
              <a:t>orientados</a:t>
            </a:r>
            <a:r>
              <a:rPr lang="en-US" sz="2800" dirty="0">
                <a:solidFill>
                  <a:srgbClr val="000000"/>
                </a:solidFill>
              </a:rPr>
              <a:t> a la </a:t>
            </a:r>
            <a:r>
              <a:rPr lang="en-US" sz="2800" dirty="0" err="1">
                <a:solidFill>
                  <a:srgbClr val="000000"/>
                </a:solidFill>
              </a:rPr>
              <a:t>comunidad</a:t>
            </a:r>
            <a:r>
              <a:rPr lang="en-US" sz="2800" dirty="0">
                <a:solidFill>
                  <a:srgbClr val="000000"/>
                </a:solidFill>
              </a:rPr>
              <a:t>.</a:t>
            </a:r>
          </a:p>
          <a:p>
            <a:pPr marL="0" lvl="0" indent="0" algn="just">
              <a:buNone/>
            </a:pPr>
            <a:r>
              <a:rPr lang="en-US" sz="2800" dirty="0">
                <a:solidFill>
                  <a:srgbClr val="000000"/>
                </a:solidFill>
              </a:rPr>
              <a:t>Ha </a:t>
            </a:r>
            <a:r>
              <a:rPr lang="en-US" sz="2800" dirty="0" err="1">
                <a:solidFill>
                  <a:srgbClr val="000000"/>
                </a:solidFill>
              </a:rPr>
              <a:t>generado</a:t>
            </a:r>
            <a:r>
              <a:rPr lang="en-US" sz="2800" dirty="0">
                <a:solidFill>
                  <a:srgbClr val="000000"/>
                </a:solidFill>
              </a:rPr>
              <a:t> </a:t>
            </a:r>
            <a:r>
              <a:rPr lang="en-US" sz="2800" dirty="0" err="1">
                <a:solidFill>
                  <a:srgbClr val="000000"/>
                </a:solidFill>
              </a:rPr>
              <a:t>grupos</a:t>
            </a:r>
            <a:r>
              <a:rPr lang="en-US" sz="2800" dirty="0">
                <a:solidFill>
                  <a:srgbClr val="000000"/>
                </a:solidFill>
              </a:rPr>
              <a:t> </a:t>
            </a:r>
            <a:r>
              <a:rPr lang="en-US" sz="2800" dirty="0" err="1">
                <a:solidFill>
                  <a:srgbClr val="000000"/>
                </a:solidFill>
              </a:rPr>
              <a:t>colectivos</a:t>
            </a:r>
            <a:r>
              <a:rPr lang="en-US" sz="2800" dirty="0">
                <a:solidFill>
                  <a:srgbClr val="000000"/>
                </a:solidFill>
              </a:rPr>
              <a:t>, </a:t>
            </a:r>
            <a:r>
              <a:rPr lang="en-US" sz="2800" dirty="0" err="1">
                <a:solidFill>
                  <a:srgbClr val="000000"/>
                </a:solidFill>
              </a:rPr>
              <a:t>como</a:t>
            </a:r>
            <a:r>
              <a:rPr lang="en-US" sz="2800" dirty="0">
                <a:solidFill>
                  <a:srgbClr val="000000"/>
                </a:solidFill>
              </a:rPr>
              <a:t> </a:t>
            </a:r>
            <a:r>
              <a:rPr lang="en-US" sz="2800" dirty="0" err="1">
                <a:solidFill>
                  <a:srgbClr val="000000"/>
                </a:solidFill>
              </a:rPr>
              <a:t>comunidades</a:t>
            </a:r>
            <a:r>
              <a:rPr lang="en-US" sz="2800" dirty="0">
                <a:solidFill>
                  <a:srgbClr val="000000"/>
                </a:solidFill>
              </a:rPr>
              <a:t> o </a:t>
            </a:r>
            <a:r>
              <a:rPr lang="en-US" sz="2800" dirty="0" err="1">
                <a:solidFill>
                  <a:srgbClr val="000000"/>
                </a:solidFill>
              </a:rPr>
              <a:t>grupos</a:t>
            </a:r>
            <a:r>
              <a:rPr lang="en-US" sz="2800" dirty="0">
                <a:solidFill>
                  <a:srgbClr val="000000"/>
                </a:solidFill>
              </a:rPr>
              <a:t> </a:t>
            </a:r>
            <a:r>
              <a:rPr lang="en-US" sz="2800" dirty="0" err="1">
                <a:solidFill>
                  <a:srgbClr val="000000"/>
                </a:solidFill>
              </a:rPr>
              <a:t>basados</a:t>
            </a:r>
            <a:r>
              <a:rPr lang="en-US" sz="2800" dirty="0">
                <a:solidFill>
                  <a:srgbClr val="000000"/>
                </a:solidFill>
              </a:rPr>
              <a:t> </a:t>
            </a:r>
            <a:r>
              <a:rPr lang="en-US" sz="2800" dirty="0" err="1">
                <a:solidFill>
                  <a:srgbClr val="000000"/>
                </a:solidFill>
              </a:rPr>
              <a:t>en</a:t>
            </a:r>
            <a:r>
              <a:rPr lang="en-US" sz="2800" dirty="0">
                <a:solidFill>
                  <a:srgbClr val="000000"/>
                </a:solidFill>
              </a:rPr>
              <a:t> </a:t>
            </a:r>
            <a:r>
              <a:rPr lang="en-US" sz="2800" dirty="0" err="1">
                <a:solidFill>
                  <a:srgbClr val="000000"/>
                </a:solidFill>
              </a:rPr>
              <a:t>intereses</a:t>
            </a:r>
            <a:r>
              <a:rPr lang="en-US" sz="2800" dirty="0">
                <a:solidFill>
                  <a:srgbClr val="000000"/>
                </a:solidFill>
              </a:rPr>
              <a:t> </a:t>
            </a:r>
            <a:r>
              <a:rPr lang="en-US" sz="2800" dirty="0" err="1">
                <a:solidFill>
                  <a:srgbClr val="000000"/>
                </a:solidFill>
              </a:rPr>
              <a:t>comunes</a:t>
            </a:r>
            <a:r>
              <a:rPr lang="en-US" sz="2800" dirty="0">
                <a:solidFill>
                  <a:srgbClr val="000000"/>
                </a:solidFill>
              </a:rPr>
              <a:t>, que </a:t>
            </a:r>
            <a:r>
              <a:rPr lang="en-US" sz="2800" dirty="0" err="1">
                <a:solidFill>
                  <a:srgbClr val="000000"/>
                </a:solidFill>
              </a:rPr>
              <a:t>reúnen</a:t>
            </a:r>
            <a:r>
              <a:rPr lang="en-US" sz="2800" dirty="0">
                <a:solidFill>
                  <a:srgbClr val="000000"/>
                </a:solidFill>
              </a:rPr>
              <a:t> </a:t>
            </a:r>
            <a:r>
              <a:rPr lang="en-US" sz="2800" dirty="0" err="1">
                <a:solidFill>
                  <a:srgbClr val="000000"/>
                </a:solidFill>
              </a:rPr>
              <a:t>fondos</a:t>
            </a:r>
            <a:r>
              <a:rPr lang="en-US" sz="2800" dirty="0">
                <a:solidFill>
                  <a:srgbClr val="000000"/>
                </a:solidFill>
              </a:rPr>
              <a:t> </a:t>
            </a:r>
            <a:r>
              <a:rPr lang="en-US" sz="2800" dirty="0" err="1">
                <a:solidFill>
                  <a:srgbClr val="000000"/>
                </a:solidFill>
              </a:rPr>
              <a:t>suscritos</a:t>
            </a:r>
            <a:r>
              <a:rPr lang="en-US" sz="2800" dirty="0">
                <a:solidFill>
                  <a:srgbClr val="000000"/>
                </a:solidFill>
              </a:rPr>
              <a:t> para </a:t>
            </a:r>
            <a:r>
              <a:rPr lang="en-US" sz="2800" dirty="0" err="1">
                <a:solidFill>
                  <a:srgbClr val="000000"/>
                </a:solidFill>
              </a:rPr>
              <a:t>desarrollar</a:t>
            </a:r>
            <a:r>
              <a:rPr lang="en-US" sz="2800" dirty="0">
                <a:solidFill>
                  <a:srgbClr val="000000"/>
                </a:solidFill>
              </a:rPr>
              <a:t> </a:t>
            </a:r>
            <a:r>
              <a:rPr lang="en-US" sz="2800" dirty="0" err="1">
                <a:solidFill>
                  <a:srgbClr val="000000"/>
                </a:solidFill>
              </a:rPr>
              <a:t>nuevos</a:t>
            </a:r>
            <a:r>
              <a:rPr lang="en-US" sz="2800" dirty="0">
                <a:solidFill>
                  <a:srgbClr val="000000"/>
                </a:solidFill>
              </a:rPr>
              <a:t> </a:t>
            </a:r>
            <a:r>
              <a:rPr lang="en-US" sz="2800" dirty="0" err="1">
                <a:solidFill>
                  <a:srgbClr val="000000"/>
                </a:solidFill>
              </a:rPr>
              <a:t>conceptos</a:t>
            </a:r>
            <a:r>
              <a:rPr lang="en-US" sz="2800" dirty="0">
                <a:solidFill>
                  <a:srgbClr val="000000"/>
                </a:solidFill>
              </a:rPr>
              <a:t>, </a:t>
            </a:r>
            <a:r>
              <a:rPr lang="en-US" sz="2800" dirty="0" err="1">
                <a:solidFill>
                  <a:srgbClr val="000000"/>
                </a:solidFill>
              </a:rPr>
              <a:t>productos</a:t>
            </a:r>
            <a:r>
              <a:rPr lang="en-US" sz="2800" dirty="0">
                <a:solidFill>
                  <a:srgbClr val="000000"/>
                </a:solidFill>
              </a:rPr>
              <a:t>, y </a:t>
            </a:r>
            <a:r>
              <a:rPr lang="en-US" sz="2800" dirty="0" err="1">
                <a:solidFill>
                  <a:srgbClr val="000000"/>
                </a:solidFill>
              </a:rPr>
              <a:t>medios</a:t>
            </a:r>
            <a:r>
              <a:rPr lang="en-US" sz="2800" dirty="0">
                <a:solidFill>
                  <a:srgbClr val="000000"/>
                </a:solidFill>
              </a:rPr>
              <a:t> de </a:t>
            </a:r>
            <a:r>
              <a:rPr lang="en-US" sz="2800" dirty="0" err="1">
                <a:solidFill>
                  <a:srgbClr val="000000"/>
                </a:solidFill>
              </a:rPr>
              <a:t>distribución</a:t>
            </a:r>
            <a:r>
              <a:rPr lang="en-US" sz="2800" dirty="0">
                <a:solidFill>
                  <a:srgbClr val="000000"/>
                </a:solidFill>
              </a:rPr>
              <a:t> y </a:t>
            </a:r>
            <a:r>
              <a:rPr lang="en-US" sz="2800" dirty="0" err="1">
                <a:solidFill>
                  <a:srgbClr val="000000"/>
                </a:solidFill>
              </a:rPr>
              <a:t>producción</a:t>
            </a:r>
            <a:r>
              <a:rPr lang="en-US" sz="2800" dirty="0">
                <a:solidFill>
                  <a:srgbClr val="000000"/>
                </a:solidFill>
              </a:rPr>
              <a:t>, </a:t>
            </a:r>
            <a:r>
              <a:rPr lang="en-US" sz="2800" dirty="0" err="1">
                <a:solidFill>
                  <a:srgbClr val="000000"/>
                </a:solidFill>
              </a:rPr>
              <a:t>sobre</a:t>
            </a:r>
            <a:r>
              <a:rPr lang="en-US" sz="2800" dirty="0">
                <a:solidFill>
                  <a:srgbClr val="000000"/>
                </a:solidFill>
              </a:rPr>
              <a:t> </a:t>
            </a:r>
            <a:r>
              <a:rPr lang="en-US" sz="2800" dirty="0" err="1">
                <a:solidFill>
                  <a:srgbClr val="000000"/>
                </a:solidFill>
              </a:rPr>
              <a:t>todo</a:t>
            </a:r>
            <a:r>
              <a:rPr lang="en-US" sz="2800" dirty="0">
                <a:solidFill>
                  <a:srgbClr val="000000"/>
                </a:solidFill>
              </a:rPr>
              <a:t> </a:t>
            </a:r>
            <a:r>
              <a:rPr lang="en-US" sz="2800" dirty="0" err="1">
                <a:solidFill>
                  <a:srgbClr val="000000"/>
                </a:solidFill>
              </a:rPr>
              <a:t>en</a:t>
            </a:r>
            <a:r>
              <a:rPr lang="en-US" sz="2800" dirty="0">
                <a:solidFill>
                  <a:srgbClr val="000000"/>
                </a:solidFill>
              </a:rPr>
              <a:t> </a:t>
            </a:r>
            <a:r>
              <a:rPr lang="en-US" sz="2800" dirty="0" err="1">
                <a:solidFill>
                  <a:srgbClr val="000000"/>
                </a:solidFill>
              </a:rPr>
              <a:t>áreas</a:t>
            </a:r>
            <a:r>
              <a:rPr lang="en-US" sz="2800" dirty="0">
                <a:solidFill>
                  <a:srgbClr val="000000"/>
                </a:solidFill>
              </a:rPr>
              <a:t> </a:t>
            </a:r>
            <a:r>
              <a:rPr lang="en-US" sz="2800" dirty="0" err="1">
                <a:solidFill>
                  <a:srgbClr val="000000"/>
                </a:solidFill>
              </a:rPr>
              <a:t>rurales</a:t>
            </a:r>
            <a:r>
              <a:rPr lang="en-US" sz="2800" dirty="0">
                <a:solidFill>
                  <a:srgbClr val="000000"/>
                </a:solidFill>
              </a:rPr>
              <a:t>.</a:t>
            </a: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9</a:t>
            </a:fld>
            <a:endParaRPr lang="es-ES" altLang="es-ES"/>
          </a:p>
        </p:txBody>
      </p:sp>
    </p:spTree>
    <p:extLst>
      <p:ext uri="{BB962C8B-B14F-4D97-AF65-F5344CB8AC3E}">
        <p14:creationId xmlns:p14="http://schemas.microsoft.com/office/powerpoint/2010/main" val="618099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56|3.6"/>
</p:tagLst>
</file>

<file path=ppt/theme/theme1.xml><?xml version="1.0" encoding="utf-8"?>
<a:theme xmlns:a="http://schemas.openxmlformats.org/drawingml/2006/main" name="1557">
  <a:themeElements>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1557</Template>
  <TotalTime>5060</TotalTime>
  <Words>697</Words>
  <Application>Microsoft Office PowerPoint</Application>
  <PresentationFormat>Panorámica</PresentationFormat>
  <Paragraphs>80</Paragraphs>
  <Slides>13</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13</vt:i4>
      </vt:variant>
    </vt:vector>
  </HeadingPairs>
  <TitlesOfParts>
    <vt:vector size="19" baseType="lpstr">
      <vt:lpstr>Arial</vt:lpstr>
      <vt:lpstr>Calibri</vt:lpstr>
      <vt:lpstr>Century Gothic</vt:lpstr>
      <vt:lpstr>Verdana</vt:lpstr>
      <vt:lpstr>Wingdings</vt:lpstr>
      <vt:lpstr>1557</vt:lpstr>
      <vt:lpstr>Módulo 5: Acceso a financiación no subvencionada para microempresas en áreas rurales</vt:lpstr>
      <vt:lpstr>Crowdfunding</vt:lpstr>
      <vt:lpstr>Crowdfunding</vt:lpstr>
      <vt:lpstr>Crowdfunding</vt:lpstr>
      <vt:lpstr>Crowdfunding</vt:lpstr>
      <vt:lpstr>Crowdfunding</vt:lpstr>
      <vt:lpstr>Crowdfunding</vt:lpstr>
      <vt:lpstr>Crowdfunding</vt:lpstr>
      <vt:lpstr>Crowdfunding</vt:lpstr>
      <vt:lpstr>Crowdfunding</vt:lpstr>
      <vt:lpstr>Crowdfunding</vt:lpstr>
      <vt:lpstr>Crowdfunding</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plan, Budgeting and Management skils</dc:title>
  <dc:creator>IRZ</dc:creator>
  <cp:lastModifiedBy>User IWS</cp:lastModifiedBy>
  <cp:revision>84</cp:revision>
  <cp:lastPrinted>2017-05-04T12:44:09Z</cp:lastPrinted>
  <dcterms:created xsi:type="dcterms:W3CDTF">2016-01-12T16:45:47Z</dcterms:created>
  <dcterms:modified xsi:type="dcterms:W3CDTF">2017-12-14T11:58:56Z</dcterms:modified>
</cp:coreProperties>
</file>