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15"/>
  </p:notesMasterIdLst>
  <p:handoutMasterIdLst>
    <p:handoutMasterId r:id="rId16"/>
  </p:handoutMasterIdLst>
  <p:sldIdLst>
    <p:sldId id="378" r:id="rId2"/>
    <p:sldId id="448" r:id="rId3"/>
    <p:sldId id="407" r:id="rId4"/>
    <p:sldId id="380" r:id="rId5"/>
    <p:sldId id="444" r:id="rId6"/>
    <p:sldId id="449" r:id="rId7"/>
    <p:sldId id="445" r:id="rId8"/>
    <p:sldId id="453" r:id="rId9"/>
    <p:sldId id="452" r:id="rId10"/>
    <p:sldId id="446" r:id="rId11"/>
    <p:sldId id="462" r:id="rId12"/>
    <p:sldId id="461" r:id="rId13"/>
    <p:sldId id="394" r:id="rId14"/>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B0AFD"/>
    <a:srgbClr val="7EA732"/>
    <a:srgbClr val="FB8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974" autoAdjust="0"/>
  </p:normalViewPr>
  <p:slideViewPr>
    <p:cSldViewPr snapToGrid="0">
      <p:cViewPr>
        <p:scale>
          <a:sx n="75" d="100"/>
          <a:sy n="75" d="100"/>
        </p:scale>
        <p:origin x="-450" y="-72"/>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01/11/2017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01/11/2017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xmlns=""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954" y="2117785"/>
            <a:ext cx="9144000" cy="1435643"/>
          </a:xfrm>
        </p:spPr>
        <p:txBody>
          <a:bodyPr/>
          <a:lstStyle/>
          <a:p>
            <a:r>
              <a:rPr lang="en-US" sz="2800" b="1" dirty="0" smtClean="0"/>
              <a:t>Module No.5: </a:t>
            </a:r>
            <a:r>
              <a:rPr lang="en-US" sz="2800" b="1" dirty="0" smtClean="0">
                <a:solidFill>
                  <a:srgbClr val="336600"/>
                </a:solidFill>
              </a:rPr>
              <a:t>Access </a:t>
            </a:r>
            <a:r>
              <a:rPr lang="en-US" sz="2800" b="1" dirty="0">
                <a:solidFill>
                  <a:srgbClr val="336600"/>
                </a:solidFill>
              </a:rPr>
              <a:t>to non-grant finance for </a:t>
            </a:r>
            <a:r>
              <a:rPr lang="en-US" sz="2800" b="1" dirty="0" smtClean="0">
                <a:solidFill>
                  <a:srgbClr val="336600"/>
                </a:solidFill>
              </a:rPr>
              <a:t>micro-enterprises </a:t>
            </a:r>
            <a:r>
              <a:rPr lang="en-US" sz="2800" b="1" dirty="0">
                <a:solidFill>
                  <a:srgbClr val="336600"/>
                </a:solidFill>
              </a:rPr>
              <a:t>in rural areas </a:t>
            </a:r>
            <a:endParaRPr lang="en-IE" sz="2800" b="1" dirty="0">
              <a:solidFill>
                <a:srgbClr val="336600"/>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180045" y="5745248"/>
            <a:ext cx="9757955" cy="615553"/>
          </a:xfrm>
          <a:prstGeom prst="rect">
            <a:avLst/>
          </a:prstGeom>
          <a:noFill/>
        </p:spPr>
        <p:txBody>
          <a:bodyPr wrap="square" rtlCol="0">
            <a:spAutoFit/>
          </a:bodyPr>
          <a:lstStyle/>
          <a:p>
            <a:r>
              <a:rPr lang="en-IE" dirty="0" smtClean="0"/>
              <a:t>Prepared by the </a:t>
            </a:r>
            <a:r>
              <a:rPr lang="en-US" dirty="0" smtClean="0"/>
              <a:t>Consortium for the project: </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i="1" dirty="0"/>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smtClean="0">
                <a:solidFill>
                  <a:srgbClr val="0B0AFD"/>
                </a:solidFill>
              </a:rPr>
              <a:t>Crowdfunding</a:t>
            </a:r>
            <a:endParaRPr lang="en-IE" sz="3200" b="1" dirty="0">
              <a:solidFill>
                <a:srgbClr val="0B0AFD"/>
              </a:solidFill>
            </a:endParaRPr>
          </a:p>
        </p:txBody>
      </p:sp>
      <p:sp>
        <p:nvSpPr>
          <p:cNvPr id="3" name="Content Placeholder 2"/>
          <p:cNvSpPr>
            <a:spLocks noGrp="1"/>
          </p:cNvSpPr>
          <p:nvPr>
            <p:ph idx="1"/>
          </p:nvPr>
        </p:nvSpPr>
        <p:spPr>
          <a:xfrm>
            <a:off x="361314" y="1336869"/>
            <a:ext cx="10807026" cy="4525963"/>
          </a:xfrm>
        </p:spPr>
        <p:txBody>
          <a:bodyPr/>
          <a:lstStyle/>
          <a:p>
            <a:pPr marL="0" lvl="0" indent="0">
              <a:buNone/>
            </a:pPr>
            <a:r>
              <a:rPr lang="en-US" b="1" dirty="0" smtClean="0">
                <a:solidFill>
                  <a:srgbClr val="C00000"/>
                </a:solidFill>
              </a:rPr>
              <a:t>Types of Crowdfunding</a:t>
            </a:r>
            <a:r>
              <a:rPr lang="en-US" b="1" dirty="0">
                <a:solidFill>
                  <a:srgbClr val="000000"/>
                </a:solidFill>
              </a:rPr>
              <a:t> </a:t>
            </a:r>
            <a:r>
              <a:rPr lang="en-US" b="1" dirty="0" smtClean="0">
                <a:solidFill>
                  <a:srgbClr val="C00000"/>
                </a:solidFill>
              </a:rPr>
              <a:t>(1 of 3)</a:t>
            </a:r>
            <a:endParaRPr lang="en-US" b="1" dirty="0">
              <a:solidFill>
                <a:srgbClr val="C00000"/>
              </a:solidFill>
            </a:endParaRPr>
          </a:p>
          <a:p>
            <a:pPr marL="0" lvl="0" indent="0">
              <a:buNone/>
            </a:pPr>
            <a:r>
              <a:rPr lang="en-US" dirty="0" smtClean="0">
                <a:solidFill>
                  <a:srgbClr val="000000"/>
                </a:solidFill>
              </a:rPr>
              <a:t>There </a:t>
            </a:r>
            <a:r>
              <a:rPr lang="en-US" dirty="0">
                <a:solidFill>
                  <a:srgbClr val="000000"/>
                </a:solidFill>
              </a:rPr>
              <a:t>are different types of </a:t>
            </a:r>
            <a:r>
              <a:rPr lang="en-US" dirty="0" err="1">
                <a:solidFill>
                  <a:srgbClr val="000000"/>
                </a:solidFill>
              </a:rPr>
              <a:t>crowdfunding</a:t>
            </a:r>
            <a:r>
              <a:rPr lang="en-US" dirty="0">
                <a:solidFill>
                  <a:srgbClr val="000000"/>
                </a:solidFill>
              </a:rPr>
              <a:t> </a:t>
            </a:r>
            <a:r>
              <a:rPr lang="en-US" dirty="0" smtClean="0">
                <a:solidFill>
                  <a:srgbClr val="000000"/>
                </a:solidFill>
              </a:rPr>
              <a:t>such as: </a:t>
            </a:r>
            <a:endParaRPr lang="en-US" dirty="0" smtClean="0">
              <a:solidFill>
                <a:srgbClr val="000000"/>
              </a:solidFill>
            </a:endParaRPr>
          </a:p>
          <a:p>
            <a:pPr marL="0" lvl="0" indent="0">
              <a:buNone/>
            </a:pPr>
            <a:endParaRPr lang="en-US" sz="1800"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5" name="4 - Ορθογώνιο"/>
          <p:cNvSpPr/>
          <p:nvPr/>
        </p:nvSpPr>
        <p:spPr>
          <a:xfrm>
            <a:off x="457200" y="2726035"/>
            <a:ext cx="10401300" cy="3896451"/>
          </a:xfrm>
          <a:prstGeom prst="rect">
            <a:avLst/>
          </a:prstGeom>
        </p:spPr>
        <p:txBody>
          <a:bodyPr wrap="square">
            <a:spAutoFit/>
          </a:bodyPr>
          <a:lstStyle/>
          <a:p>
            <a:pPr marL="342900" indent="-342900" algn="just" fontAlgn="base">
              <a:spcBef>
                <a:spcPct val="20000"/>
              </a:spcBef>
              <a:spcAft>
                <a:spcPct val="0"/>
              </a:spcAft>
              <a:buFont typeface="Arial" pitchFamily="34" charset="0"/>
              <a:buChar char="•"/>
            </a:pPr>
            <a:r>
              <a:rPr lang="en-US" sz="2800" b="1" dirty="0" smtClean="0">
                <a:solidFill>
                  <a:srgbClr val="000000"/>
                </a:solidFill>
              </a:rPr>
              <a:t>Reward-based: </a:t>
            </a:r>
            <a:r>
              <a:rPr lang="en-US" sz="2800" dirty="0" smtClean="0">
                <a:solidFill>
                  <a:srgbClr val="000000"/>
                </a:solidFill>
              </a:rPr>
              <a:t>mostly</a:t>
            </a:r>
            <a:r>
              <a:rPr lang="en-US" sz="2800" b="1" dirty="0" smtClean="0">
                <a:solidFill>
                  <a:srgbClr val="000000"/>
                </a:solidFill>
              </a:rPr>
              <a:t> </a:t>
            </a:r>
            <a:r>
              <a:rPr lang="en-US" sz="2800" dirty="0" smtClean="0">
                <a:solidFill>
                  <a:srgbClr val="000000"/>
                </a:solidFill>
              </a:rPr>
              <a:t>used for  motion picture promotion, free software development, inventions development, scientific research and civic projects.</a:t>
            </a:r>
          </a:p>
          <a:p>
            <a:pPr marL="342900" indent="-342900" algn="just" fontAlgn="base">
              <a:spcBef>
                <a:spcPct val="20000"/>
              </a:spcBef>
              <a:spcAft>
                <a:spcPct val="0"/>
              </a:spcAft>
            </a:pPr>
            <a:endParaRPr lang="en-US" sz="2800" dirty="0" smtClean="0">
              <a:solidFill>
                <a:srgbClr val="000000"/>
              </a:solidFill>
            </a:endParaRPr>
          </a:p>
          <a:p>
            <a:pPr marL="342900" indent="-342900" algn="just" fontAlgn="base">
              <a:spcBef>
                <a:spcPct val="20000"/>
              </a:spcBef>
              <a:spcAft>
                <a:spcPct val="0"/>
              </a:spcAft>
              <a:buFont typeface="Arial" pitchFamily="34" charset="0"/>
              <a:buChar char="•"/>
            </a:pPr>
            <a:r>
              <a:rPr lang="en-US" sz="2800" b="1" dirty="0" smtClean="0">
                <a:solidFill>
                  <a:srgbClr val="000000"/>
                </a:solidFill>
              </a:rPr>
              <a:t>Equity based: </a:t>
            </a:r>
            <a:r>
              <a:rPr lang="en-US" sz="2800" dirty="0" smtClean="0">
                <a:solidFill>
                  <a:srgbClr val="000000"/>
                </a:solidFill>
              </a:rPr>
              <a:t>to support efforts initiated by other people or organizations through the provision of finance in the form of equity.</a:t>
            </a:r>
          </a:p>
          <a:p>
            <a:pPr algn="just">
              <a:buFont typeface="Arial" pitchFamily="34" charset="0"/>
              <a:buChar char="•"/>
            </a:pPr>
            <a:endParaRPr lang="en-US" sz="2000" dirty="0" smtClean="0">
              <a:solidFill>
                <a:srgbClr val="000000"/>
              </a:solidFill>
            </a:endParaRPr>
          </a:p>
          <a:p>
            <a:pPr algn="just">
              <a:buFont typeface="Arial" pitchFamily="34" charset="0"/>
              <a:buChar char="•"/>
            </a:pPr>
            <a:endParaRPr lang="en-US" sz="2000" dirty="0" smtClean="0">
              <a:solidFill>
                <a:srgbClr val="000000"/>
              </a:solidFill>
            </a:endParaRPr>
          </a:p>
        </p:txBody>
      </p:sp>
    </p:spTree>
    <p:extLst>
      <p:ext uri="{BB962C8B-B14F-4D97-AF65-F5344CB8AC3E}">
        <p14:creationId xmlns:p14="http://schemas.microsoft.com/office/powerpoint/2010/main" xmlns="" val="35133898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smtClean="0">
                <a:solidFill>
                  <a:srgbClr val="0B0AFD"/>
                </a:solidFill>
              </a:rPr>
              <a:t>Crowdfunding</a:t>
            </a:r>
            <a:endParaRPr lang="en-IE" sz="3200" b="1" dirty="0">
              <a:solidFill>
                <a:srgbClr val="0B0AFD"/>
              </a:solidFill>
            </a:endParaRPr>
          </a:p>
        </p:txBody>
      </p:sp>
      <p:sp>
        <p:nvSpPr>
          <p:cNvPr id="3" name="Content Placeholder 2"/>
          <p:cNvSpPr>
            <a:spLocks noGrp="1"/>
          </p:cNvSpPr>
          <p:nvPr>
            <p:ph idx="1"/>
          </p:nvPr>
        </p:nvSpPr>
        <p:spPr>
          <a:xfrm>
            <a:off x="361314" y="1336869"/>
            <a:ext cx="10807026" cy="4525963"/>
          </a:xfrm>
        </p:spPr>
        <p:txBody>
          <a:bodyPr/>
          <a:lstStyle/>
          <a:p>
            <a:pPr marL="0" lvl="0" indent="0">
              <a:buNone/>
            </a:pPr>
            <a:r>
              <a:rPr lang="en-US" b="1" dirty="0" smtClean="0">
                <a:solidFill>
                  <a:srgbClr val="C00000"/>
                </a:solidFill>
              </a:rPr>
              <a:t>Types of </a:t>
            </a:r>
            <a:r>
              <a:rPr lang="en-US" b="1" dirty="0" err="1" smtClean="0">
                <a:solidFill>
                  <a:srgbClr val="C00000"/>
                </a:solidFill>
              </a:rPr>
              <a:t>Crowdfunding</a:t>
            </a:r>
            <a:r>
              <a:rPr lang="en-US" b="1" dirty="0">
                <a:solidFill>
                  <a:srgbClr val="000000"/>
                </a:solidFill>
              </a:rPr>
              <a:t> </a:t>
            </a:r>
            <a:r>
              <a:rPr lang="en-US" b="1" dirty="0" smtClean="0">
                <a:solidFill>
                  <a:srgbClr val="C00000"/>
                </a:solidFill>
              </a:rPr>
              <a:t>(2 of 3)</a:t>
            </a:r>
            <a:endParaRPr lang="en-US" b="1" dirty="0">
              <a:solidFill>
                <a:srgbClr val="C00000"/>
              </a:solidFill>
            </a:endParaRPr>
          </a:p>
          <a:p>
            <a:pPr marL="0" lvl="0" indent="0">
              <a:buNone/>
            </a:pPr>
            <a:r>
              <a:rPr lang="en-US" dirty="0" smtClean="0">
                <a:solidFill>
                  <a:srgbClr val="000000"/>
                </a:solidFill>
              </a:rPr>
              <a:t>There </a:t>
            </a:r>
            <a:r>
              <a:rPr lang="en-US" dirty="0">
                <a:solidFill>
                  <a:srgbClr val="000000"/>
                </a:solidFill>
              </a:rPr>
              <a:t>are different types of </a:t>
            </a:r>
            <a:r>
              <a:rPr lang="en-US" dirty="0" err="1">
                <a:solidFill>
                  <a:srgbClr val="000000"/>
                </a:solidFill>
              </a:rPr>
              <a:t>crowdfunding</a:t>
            </a:r>
            <a:r>
              <a:rPr lang="en-US" dirty="0">
                <a:solidFill>
                  <a:srgbClr val="000000"/>
                </a:solidFill>
              </a:rPr>
              <a:t> </a:t>
            </a:r>
            <a:r>
              <a:rPr lang="en-US" dirty="0" smtClean="0">
                <a:solidFill>
                  <a:srgbClr val="000000"/>
                </a:solidFill>
              </a:rPr>
              <a:t>such as: </a:t>
            </a:r>
            <a:endParaRPr lang="en-US" dirty="0" smtClean="0">
              <a:solidFill>
                <a:srgbClr val="000000"/>
              </a:solidFill>
            </a:endParaRPr>
          </a:p>
          <a:p>
            <a:pPr marL="0" lvl="0" indent="0">
              <a:buNone/>
            </a:pPr>
            <a:endParaRPr lang="en-US" sz="1800"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5" name="4 - Ορθογώνιο"/>
          <p:cNvSpPr/>
          <p:nvPr/>
        </p:nvSpPr>
        <p:spPr>
          <a:xfrm>
            <a:off x="457200" y="2726035"/>
            <a:ext cx="10401300" cy="4339650"/>
          </a:xfrm>
          <a:prstGeom prst="rect">
            <a:avLst/>
          </a:prstGeom>
        </p:spPr>
        <p:txBody>
          <a:bodyPr wrap="square">
            <a:spAutoFit/>
          </a:bodyPr>
          <a:lstStyle/>
          <a:p>
            <a:pPr marL="342900" indent="-342900" algn="just" fontAlgn="base">
              <a:spcBef>
                <a:spcPct val="20000"/>
              </a:spcBef>
              <a:spcAft>
                <a:spcPct val="0"/>
              </a:spcAft>
              <a:buFont typeface="Arial" pitchFamily="34" charset="0"/>
              <a:buChar char="•"/>
            </a:pPr>
            <a:r>
              <a:rPr lang="en-US" sz="2800" b="1" dirty="0" smtClean="0">
                <a:solidFill>
                  <a:srgbClr val="000000"/>
                </a:solidFill>
              </a:rPr>
              <a:t>Debt-based:</a:t>
            </a:r>
            <a:r>
              <a:rPr lang="en-US" sz="2800" dirty="0" smtClean="0">
                <a:solidFill>
                  <a:srgbClr val="000000"/>
                </a:solidFill>
              </a:rPr>
              <a:t> the application is reviewed and verified by an automated system, which also determines the borrower's credit risk and interest rate</a:t>
            </a:r>
          </a:p>
          <a:p>
            <a:pPr marL="342900" indent="-342900" algn="just" fontAlgn="base">
              <a:spcBef>
                <a:spcPct val="20000"/>
              </a:spcBef>
              <a:spcAft>
                <a:spcPct val="0"/>
              </a:spcAft>
            </a:pPr>
            <a:endParaRPr lang="en-US" sz="2800" dirty="0" smtClean="0">
              <a:solidFill>
                <a:srgbClr val="000000"/>
              </a:solidFill>
            </a:endParaRPr>
          </a:p>
          <a:p>
            <a:pPr marL="342900" lvl="0" indent="-342900" algn="just" fontAlgn="base">
              <a:spcBef>
                <a:spcPct val="20000"/>
              </a:spcBef>
              <a:spcAft>
                <a:spcPct val="0"/>
              </a:spcAft>
              <a:buFont typeface="Arial" pitchFamily="34" charset="0"/>
              <a:buChar char="•"/>
            </a:pPr>
            <a:r>
              <a:rPr lang="en-US" sz="2800" b="1" dirty="0" smtClean="0">
                <a:solidFill>
                  <a:srgbClr val="000000"/>
                </a:solidFill>
              </a:rPr>
              <a:t>Software value token:</a:t>
            </a:r>
            <a:r>
              <a:rPr lang="en-US" sz="2800" dirty="0" smtClean="0">
                <a:solidFill>
                  <a:srgbClr val="000000"/>
                </a:solidFill>
              </a:rPr>
              <a:t> is to raise funds for a project where a digital or software-based value token is offered as a reward to funders</a:t>
            </a:r>
          </a:p>
          <a:p>
            <a:pPr marL="342900" indent="-342900" algn="just" fontAlgn="base">
              <a:spcBef>
                <a:spcPct val="20000"/>
              </a:spcBef>
              <a:spcAft>
                <a:spcPct val="0"/>
              </a:spcAft>
              <a:buFont typeface="Arial" pitchFamily="34" charset="0"/>
              <a:buChar char="•"/>
            </a:pPr>
            <a:endParaRPr lang="en-US" sz="2400" dirty="0" smtClean="0">
              <a:solidFill>
                <a:srgbClr val="000000"/>
              </a:solidFill>
            </a:endParaRPr>
          </a:p>
          <a:p>
            <a:pPr algn="just">
              <a:buFont typeface="Arial" pitchFamily="34" charset="0"/>
              <a:buChar char="•"/>
            </a:pPr>
            <a:endParaRPr lang="en-US" sz="2000" dirty="0" smtClean="0">
              <a:solidFill>
                <a:srgbClr val="000000"/>
              </a:solidFill>
            </a:endParaRPr>
          </a:p>
          <a:p>
            <a:pPr algn="just">
              <a:buFont typeface="Arial" pitchFamily="34" charset="0"/>
              <a:buChar char="•"/>
            </a:pPr>
            <a:endParaRPr lang="en-US" sz="2000" dirty="0" smtClean="0">
              <a:solidFill>
                <a:srgbClr val="000000"/>
              </a:solidFill>
            </a:endParaRPr>
          </a:p>
        </p:txBody>
      </p:sp>
    </p:spTree>
    <p:extLst>
      <p:ext uri="{BB962C8B-B14F-4D97-AF65-F5344CB8AC3E}">
        <p14:creationId xmlns:p14="http://schemas.microsoft.com/office/powerpoint/2010/main" xmlns="" val="35133898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smtClean="0">
                <a:solidFill>
                  <a:srgbClr val="0B0AFD"/>
                </a:solidFill>
              </a:rPr>
              <a:t>Crowdfunding</a:t>
            </a:r>
            <a:endParaRPr lang="en-IE" sz="3200" b="1" dirty="0">
              <a:solidFill>
                <a:srgbClr val="0B0AFD"/>
              </a:solidFill>
            </a:endParaRPr>
          </a:p>
        </p:txBody>
      </p:sp>
      <p:sp>
        <p:nvSpPr>
          <p:cNvPr id="3" name="Content Placeholder 2"/>
          <p:cNvSpPr>
            <a:spLocks noGrp="1"/>
          </p:cNvSpPr>
          <p:nvPr>
            <p:ph idx="1"/>
          </p:nvPr>
        </p:nvSpPr>
        <p:spPr>
          <a:xfrm>
            <a:off x="361314" y="1336869"/>
            <a:ext cx="10807026" cy="4525963"/>
          </a:xfrm>
        </p:spPr>
        <p:txBody>
          <a:bodyPr/>
          <a:lstStyle/>
          <a:p>
            <a:pPr marL="0" lvl="0" indent="0">
              <a:buNone/>
            </a:pPr>
            <a:r>
              <a:rPr lang="en-US" b="1" dirty="0" smtClean="0">
                <a:solidFill>
                  <a:srgbClr val="C00000"/>
                </a:solidFill>
              </a:rPr>
              <a:t>Types of </a:t>
            </a:r>
            <a:r>
              <a:rPr lang="en-US" b="1" dirty="0" err="1" smtClean="0">
                <a:solidFill>
                  <a:srgbClr val="C00000"/>
                </a:solidFill>
              </a:rPr>
              <a:t>Crowdfunding</a:t>
            </a:r>
            <a:r>
              <a:rPr lang="en-US" b="1" dirty="0">
                <a:solidFill>
                  <a:srgbClr val="000000"/>
                </a:solidFill>
              </a:rPr>
              <a:t> </a:t>
            </a:r>
            <a:r>
              <a:rPr lang="en-US" b="1" dirty="0" smtClean="0">
                <a:solidFill>
                  <a:srgbClr val="C00000"/>
                </a:solidFill>
              </a:rPr>
              <a:t>(3 of 3)</a:t>
            </a:r>
            <a:endParaRPr lang="en-US" b="1" dirty="0">
              <a:solidFill>
                <a:srgbClr val="C00000"/>
              </a:solidFill>
            </a:endParaRPr>
          </a:p>
          <a:p>
            <a:pPr marL="0" lvl="0" indent="0">
              <a:buNone/>
            </a:pPr>
            <a:r>
              <a:rPr lang="en-US" dirty="0" smtClean="0">
                <a:solidFill>
                  <a:srgbClr val="000000"/>
                </a:solidFill>
              </a:rPr>
              <a:t>There </a:t>
            </a:r>
            <a:r>
              <a:rPr lang="en-US" dirty="0">
                <a:solidFill>
                  <a:srgbClr val="000000"/>
                </a:solidFill>
              </a:rPr>
              <a:t>are different types of </a:t>
            </a:r>
            <a:r>
              <a:rPr lang="en-US" dirty="0" err="1">
                <a:solidFill>
                  <a:srgbClr val="000000"/>
                </a:solidFill>
              </a:rPr>
              <a:t>crowdfunding</a:t>
            </a:r>
            <a:r>
              <a:rPr lang="en-US" dirty="0">
                <a:solidFill>
                  <a:srgbClr val="000000"/>
                </a:solidFill>
              </a:rPr>
              <a:t> </a:t>
            </a:r>
            <a:r>
              <a:rPr lang="en-US" dirty="0" smtClean="0">
                <a:solidFill>
                  <a:srgbClr val="000000"/>
                </a:solidFill>
              </a:rPr>
              <a:t>such as: </a:t>
            </a:r>
            <a:endParaRPr lang="en-US" dirty="0" smtClean="0">
              <a:solidFill>
                <a:srgbClr val="000000"/>
              </a:solidFill>
            </a:endParaRPr>
          </a:p>
          <a:p>
            <a:pPr marL="0" lvl="0" indent="0">
              <a:buNone/>
            </a:pPr>
            <a:endParaRPr lang="en-US" sz="1800"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5" name="4 - Ορθογώνιο"/>
          <p:cNvSpPr/>
          <p:nvPr/>
        </p:nvSpPr>
        <p:spPr>
          <a:xfrm>
            <a:off x="457200" y="2726035"/>
            <a:ext cx="10401300" cy="3625608"/>
          </a:xfrm>
          <a:prstGeom prst="rect">
            <a:avLst/>
          </a:prstGeom>
        </p:spPr>
        <p:txBody>
          <a:bodyPr wrap="square">
            <a:spAutoFit/>
          </a:bodyPr>
          <a:lstStyle/>
          <a:p>
            <a:pPr marL="342900" indent="-342900" algn="just" fontAlgn="base">
              <a:spcBef>
                <a:spcPct val="20000"/>
              </a:spcBef>
              <a:spcAft>
                <a:spcPct val="0"/>
              </a:spcAft>
              <a:buFont typeface="Arial" pitchFamily="34" charset="0"/>
              <a:buChar char="•"/>
            </a:pPr>
            <a:r>
              <a:rPr lang="en-US" sz="2800" b="1" dirty="0" smtClean="0">
                <a:solidFill>
                  <a:srgbClr val="000000"/>
                </a:solidFill>
              </a:rPr>
              <a:t>Donation-based: </a:t>
            </a:r>
            <a:r>
              <a:rPr lang="en-US" sz="2800" dirty="0" smtClean="0">
                <a:solidFill>
                  <a:srgbClr val="000000"/>
                </a:solidFill>
              </a:rPr>
              <a:t>is the collective effort of individuals to help charitable causes. In charity </a:t>
            </a:r>
            <a:r>
              <a:rPr lang="en-US" sz="2800" dirty="0" err="1" smtClean="0">
                <a:solidFill>
                  <a:srgbClr val="000000"/>
                </a:solidFill>
              </a:rPr>
              <a:t>crowdfunding</a:t>
            </a:r>
            <a:r>
              <a:rPr lang="en-US" sz="2800" dirty="0" smtClean="0">
                <a:solidFill>
                  <a:srgbClr val="000000"/>
                </a:solidFill>
              </a:rPr>
              <a:t>, funds are raised for pro-social or pro-environmental purposes</a:t>
            </a:r>
          </a:p>
          <a:p>
            <a:pPr marL="342900" indent="-342900" algn="just" fontAlgn="base">
              <a:spcBef>
                <a:spcPct val="20000"/>
              </a:spcBef>
              <a:spcAft>
                <a:spcPct val="0"/>
              </a:spcAft>
              <a:buFont typeface="Arial" pitchFamily="34" charset="0"/>
              <a:buChar char="•"/>
            </a:pPr>
            <a:r>
              <a:rPr lang="en-US" sz="2800" b="1" dirty="0" smtClean="0">
                <a:solidFill>
                  <a:srgbClr val="000000"/>
                </a:solidFill>
              </a:rPr>
              <a:t>Litigation</a:t>
            </a:r>
            <a:r>
              <a:rPr lang="en-US" sz="2800" dirty="0" smtClean="0">
                <a:solidFill>
                  <a:srgbClr val="000000"/>
                </a:solidFill>
              </a:rPr>
              <a:t>: allows plaintiffs or defendants to reach out to hundreds of their peers simultaneously in a </a:t>
            </a:r>
            <a:r>
              <a:rPr lang="en-US" sz="2800" dirty="0" smtClean="0">
                <a:solidFill>
                  <a:srgbClr val="000000"/>
                </a:solidFill>
              </a:rPr>
              <a:t>semi-private </a:t>
            </a:r>
            <a:r>
              <a:rPr lang="en-US" sz="2800" dirty="0" smtClean="0">
                <a:solidFill>
                  <a:srgbClr val="000000"/>
                </a:solidFill>
              </a:rPr>
              <a:t>and confidential manner to obtain funding, either seeking donations or providing a reward in return for funding</a:t>
            </a:r>
          </a:p>
        </p:txBody>
      </p:sp>
    </p:spTree>
    <p:extLst>
      <p:ext uri="{BB962C8B-B14F-4D97-AF65-F5344CB8AC3E}">
        <p14:creationId xmlns:p14="http://schemas.microsoft.com/office/powerpoint/2010/main" xmlns="" val="35133898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Thank you for your attention </a:t>
            </a:r>
            <a:r>
              <a:rPr lang="en-US" altLang="es-ES" sz="4800" b="1" dirty="0">
                <a:solidFill>
                  <a:srgbClr val="990000"/>
                </a:solidFill>
                <a:sym typeface="Wingdings" panose="05000000000000000000" pitchFamily="2" charset="2"/>
              </a:rPr>
              <a:t></a:t>
            </a:r>
            <a:endParaRPr lang="en-US" altLang="es-ES" sz="4800" b="1"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End of Module</a:t>
            </a:r>
          </a:p>
        </p:txBody>
      </p:sp>
      <p:sp>
        <p:nvSpPr>
          <p:cNvPr id="2" name="Slide Number Placeholder 1"/>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xmlns="" val="22685724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779" y="0"/>
            <a:ext cx="10972800" cy="1143000"/>
          </a:xfrm>
        </p:spPr>
        <p:txBody>
          <a:bodyPr/>
          <a:lstStyle/>
          <a:p>
            <a:pPr algn="r"/>
            <a:r>
              <a:rPr lang="en-US" sz="3200" b="1" dirty="0">
                <a:solidFill>
                  <a:srgbClr val="0B0AFD"/>
                </a:solidFill>
              </a:rPr>
              <a:t>Crowdfunding</a:t>
            </a:r>
            <a:endParaRPr lang="en-IE" sz="1800" b="1" dirty="0">
              <a:solidFill>
                <a:srgbClr val="CC6600"/>
              </a:solidFill>
            </a:endParaRPr>
          </a:p>
        </p:txBody>
      </p:sp>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xmlns="" val="4220927619"/>
              </p:ext>
            </p:extLst>
          </p:nvPr>
        </p:nvGraphicFramePr>
        <p:xfrm>
          <a:off x="780288" y="2356207"/>
          <a:ext cx="10338816" cy="3379121"/>
        </p:xfrm>
        <a:graphic>
          <a:graphicData uri="http://schemas.openxmlformats.org/drawingml/2006/table">
            <a:tbl>
              <a:tblPr firstRow="1" bandRow="1">
                <a:tableStyleId>{5C22544A-7EE6-4342-B048-85BDC9FD1C3A}</a:tableStyleId>
              </a:tblPr>
              <a:tblGrid>
                <a:gridCol w="4930621">
                  <a:extLst>
                    <a:ext uri="{9D8B030D-6E8A-4147-A177-3AD203B41FA5}">
                      <a16:colId xmlns:a16="http://schemas.microsoft.com/office/drawing/2014/main" xmlns="" val="2387490912"/>
                    </a:ext>
                  </a:extLst>
                </a:gridCol>
                <a:gridCol w="5408195">
                  <a:extLst>
                    <a:ext uri="{9D8B030D-6E8A-4147-A177-3AD203B41FA5}">
                      <a16:colId xmlns:a16="http://schemas.microsoft.com/office/drawing/2014/main" xmlns="" val="3462008685"/>
                    </a:ext>
                  </a:extLst>
                </a:gridCol>
              </a:tblGrid>
              <a:tr h="744036">
                <a:tc>
                  <a:txBody>
                    <a:bodyPr/>
                    <a:lstStyle/>
                    <a:p>
                      <a:pPr algn="ctr"/>
                      <a:r>
                        <a:rPr lang="en-IE" sz="2400" b="1" dirty="0">
                          <a:solidFill>
                            <a:schemeClr val="tx1"/>
                          </a:solidFill>
                        </a:rPr>
                        <a:t>How many slides?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13 </a:t>
                      </a:r>
                      <a:r>
                        <a:rPr lang="en-IE" sz="2400" b="1" dirty="0" smtClean="0">
                          <a:solidFill>
                            <a:srgbClr val="336600"/>
                          </a:solidFill>
                        </a:rPr>
                        <a:t> </a:t>
                      </a:r>
                      <a:r>
                        <a:rPr lang="en-IE" sz="2400" b="1" dirty="0">
                          <a:solidFill>
                            <a:schemeClr val="tx1"/>
                          </a:solidFill>
                        </a:rPr>
                        <a:t>slides in total</a:t>
                      </a:r>
                    </a:p>
                  </a:txBody>
                  <a:tcPr>
                    <a:solidFill>
                      <a:schemeClr val="bg1">
                        <a:lumMod val="75000"/>
                      </a:schemeClr>
                    </a:solidFill>
                  </a:tcPr>
                </a:tc>
                <a:extLst>
                  <a:ext uri="{0D108BD9-81ED-4DB2-BD59-A6C34878D82A}">
                    <a16:rowId xmlns:a16="http://schemas.microsoft.com/office/drawing/2014/main" xmlns="" val="611053301"/>
                  </a:ext>
                </a:extLst>
              </a:tr>
              <a:tr h="1264493">
                <a:tc>
                  <a:txBody>
                    <a:bodyPr/>
                    <a:lstStyle/>
                    <a:p>
                      <a:pPr algn="ctr"/>
                      <a:r>
                        <a:rPr lang="en-IE" sz="2400" b="1" dirty="0">
                          <a:solidFill>
                            <a:schemeClr val="tx1"/>
                          </a:solidFill>
                        </a:rPr>
                        <a:t>How long to read and listen?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dk1"/>
                          </a:solidFill>
                          <a:latin typeface="+mn-lt"/>
                          <a:ea typeface="+mn-ea"/>
                          <a:cs typeface="+mn-cs"/>
                        </a:rPr>
                        <a:t>15 </a:t>
                      </a:r>
                      <a:r>
                        <a:rPr lang="en-IE" sz="2400" b="1" dirty="0" smtClean="0"/>
                        <a:t>minutes (not including exploring the links provided within slides)</a:t>
                      </a:r>
                      <a:endParaRPr lang="en-IE" sz="2400" b="1" dirty="0"/>
                    </a:p>
                  </a:txBody>
                  <a:tcPr>
                    <a:solidFill>
                      <a:schemeClr val="bg1">
                        <a:lumMod val="75000"/>
                      </a:schemeClr>
                    </a:solidFill>
                  </a:tcPr>
                </a:tc>
                <a:extLst>
                  <a:ext uri="{0D108BD9-81ED-4DB2-BD59-A6C34878D82A}">
                    <a16:rowId xmlns:a16="http://schemas.microsoft.com/office/drawing/2014/main" xmlns="" val="3479317360"/>
                  </a:ext>
                </a:extLst>
              </a:tr>
              <a:tr h="1370592">
                <a:tc>
                  <a:txBody>
                    <a:bodyPr/>
                    <a:lstStyle/>
                    <a:p>
                      <a:pPr algn="ctr"/>
                      <a:r>
                        <a:rPr lang="en-IE" sz="2400" b="1" dirty="0">
                          <a:solidFill>
                            <a:schemeClr val="tx1"/>
                          </a:solidFill>
                        </a:rPr>
                        <a:t>What is the benefit? </a:t>
                      </a:r>
                      <a:endParaRPr lang="en-IE" sz="2400" dirty="0">
                        <a:solidFill>
                          <a:schemeClr val="tx1"/>
                        </a:solidFill>
                      </a:endParaRPr>
                    </a:p>
                  </a:txBody>
                  <a:tcPr>
                    <a:solidFill>
                      <a:schemeClr val="bg1">
                        <a:lumMod val="75000"/>
                      </a:schemeClr>
                    </a:solidFill>
                  </a:tcPr>
                </a:tc>
                <a:tc>
                  <a:txBody>
                    <a:bodyPr/>
                    <a:lstStyle/>
                    <a:p>
                      <a:r>
                        <a:rPr lang="en-IE" sz="2400" b="1" dirty="0">
                          <a:solidFill>
                            <a:schemeClr val="tx1"/>
                          </a:solidFill>
                        </a:rPr>
                        <a:t>See </a:t>
                      </a:r>
                      <a:r>
                        <a:rPr lang="en-IE" sz="2400" b="1" dirty="0" smtClean="0">
                          <a:solidFill>
                            <a:schemeClr val="tx1"/>
                          </a:solidFill>
                        </a:rPr>
                        <a:t>aim and expected </a:t>
                      </a:r>
                      <a:r>
                        <a:rPr lang="en-IE" sz="2400" b="1" dirty="0">
                          <a:solidFill>
                            <a:schemeClr val="tx1"/>
                          </a:solidFill>
                        </a:rPr>
                        <a:t>learning in following </a:t>
                      </a:r>
                      <a:r>
                        <a:rPr lang="en-IE" sz="2400" b="1" dirty="0" smtClean="0">
                          <a:solidFill>
                            <a:schemeClr val="tx1"/>
                          </a:solidFill>
                        </a:rPr>
                        <a:t>slides</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xmlns=""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smtClean="0">
                <a:solidFill>
                  <a:srgbClr val="990000"/>
                </a:solidFill>
              </a:rPr>
              <a:t>Overview</a:t>
            </a:r>
            <a:endParaRPr lang="el-GR" sz="3200" b="1" dirty="0">
              <a:solidFill>
                <a:srgbClr val="990000"/>
              </a:solidFill>
            </a:endParaRPr>
          </a:p>
        </p:txBody>
      </p:sp>
    </p:spTree>
    <p:custDataLst>
      <p:tags r:id="rId1"/>
    </p:custDataLst>
    <p:extLst>
      <p:ext uri="{BB962C8B-B14F-4D97-AF65-F5344CB8AC3E}">
        <p14:creationId xmlns:p14="http://schemas.microsoft.com/office/powerpoint/2010/main" xmlns="" val="3398946843"/>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8" y="0"/>
            <a:ext cx="11046882" cy="1230923"/>
          </a:xfrm>
        </p:spPr>
        <p:txBody>
          <a:bodyPr/>
          <a:lstStyle/>
          <a:p>
            <a:pPr algn="r"/>
            <a:r>
              <a:rPr lang="en-US" b="1" dirty="0">
                <a:solidFill>
                  <a:srgbClr val="0B0AFD"/>
                </a:solidFill>
              </a:rPr>
              <a:t>Crowdfunding</a:t>
            </a:r>
            <a:endParaRPr lang="en-IE" sz="3200" b="1" dirty="0">
              <a:solidFill>
                <a:srgbClr val="0B0AFD"/>
              </a:solidFill>
            </a:endParaRPr>
          </a:p>
        </p:txBody>
      </p:sp>
      <p:sp>
        <p:nvSpPr>
          <p:cNvPr id="3" name="Content Placeholder 2"/>
          <p:cNvSpPr>
            <a:spLocks noGrp="1"/>
          </p:cNvSpPr>
          <p:nvPr>
            <p:ph idx="1"/>
          </p:nvPr>
        </p:nvSpPr>
        <p:spPr>
          <a:xfrm>
            <a:off x="1477108" y="2065215"/>
            <a:ext cx="9421609" cy="3668836"/>
          </a:xfrm>
        </p:spPr>
        <p:txBody>
          <a:bodyPr/>
          <a:lstStyle/>
          <a:p>
            <a:pPr marL="0" indent="0" algn="ctr">
              <a:buNone/>
            </a:pPr>
            <a:r>
              <a:rPr lang="en-GB" sz="3600" b="1" dirty="0"/>
              <a:t>In this </a:t>
            </a:r>
            <a:r>
              <a:rPr lang="en-GB" sz="3600" b="1" dirty="0" smtClean="0"/>
              <a:t>unit, </a:t>
            </a:r>
            <a:r>
              <a:rPr lang="en-GB" sz="3600" b="1" dirty="0"/>
              <a:t>we will </a:t>
            </a:r>
            <a:r>
              <a:rPr lang="en-GB" sz="3600" b="1" dirty="0" smtClean="0"/>
              <a:t>learn about crowdfunding, </a:t>
            </a:r>
            <a:r>
              <a:rPr lang="en-US" sz="3600" b="1" dirty="0"/>
              <a:t>what </a:t>
            </a:r>
            <a:r>
              <a:rPr lang="en-US" sz="3600" b="1" dirty="0" smtClean="0"/>
              <a:t>it is </a:t>
            </a:r>
            <a:r>
              <a:rPr lang="en-US" sz="3600" b="1" dirty="0"/>
              <a:t>and how to approach </a:t>
            </a:r>
            <a:r>
              <a:rPr lang="en-US" sz="3600" b="1" dirty="0" smtClean="0"/>
              <a:t>it</a:t>
            </a:r>
            <a:r>
              <a:rPr lang="en-US" sz="3600" b="1" dirty="0"/>
              <a:t> </a:t>
            </a:r>
            <a:r>
              <a:rPr lang="en-US" sz="3600" b="1" dirty="0" smtClean="0"/>
              <a:t>and what types of </a:t>
            </a:r>
            <a:r>
              <a:rPr lang="en-IE" sz="3600" b="1" dirty="0" err="1" smtClean="0"/>
              <a:t>crowdfunding</a:t>
            </a:r>
            <a:r>
              <a:rPr lang="en-US" sz="3600" b="1" dirty="0" smtClean="0"/>
              <a:t> exists.</a:t>
            </a:r>
            <a:endParaRPr lang="en-IE" sz="3600" b="1" dirty="0"/>
          </a:p>
        </p:txBody>
      </p:sp>
      <p:sp>
        <p:nvSpPr>
          <p:cNvPr id="6" name="Text Placeholder 5"/>
          <p:cNvSpPr>
            <a:spLocks noGrp="1"/>
          </p:cNvSpPr>
          <p:nvPr>
            <p:ph type="body" sz="half" idx="2"/>
          </p:nvPr>
        </p:nvSpPr>
        <p:spPr>
          <a:xfrm>
            <a:off x="594134" y="1271953"/>
            <a:ext cx="2993128" cy="861646"/>
          </a:xfrm>
        </p:spPr>
        <p:txBody>
          <a:bodyPr/>
          <a:lstStyle/>
          <a:p>
            <a:pPr lvl="0" defTabSz="457200" fontAlgn="auto">
              <a:spcBef>
                <a:spcPts val="0"/>
              </a:spcBef>
              <a:spcAft>
                <a:spcPts val="0"/>
              </a:spcAft>
            </a:pPr>
            <a:r>
              <a:rPr lang="en-IE" sz="3200" b="1" dirty="0">
                <a:solidFill>
                  <a:srgbClr val="990000"/>
                </a:solidFill>
              </a:rPr>
              <a:t>Unit Aim</a:t>
            </a:r>
            <a:endParaRPr lang="el-GR" sz="3200" b="1"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Tree>
    <p:extLst>
      <p:ext uri="{BB962C8B-B14F-4D97-AF65-F5344CB8AC3E}">
        <p14:creationId xmlns:p14="http://schemas.microsoft.com/office/powerpoint/2010/main" xmlns="" val="11310642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2709" y="1952869"/>
            <a:ext cx="11629292" cy="4489940"/>
          </a:xfrm>
        </p:spPr>
        <p:txBody>
          <a:bodyPr>
            <a:noAutofit/>
          </a:bodyPr>
          <a:lstStyle/>
          <a:p>
            <a:pPr marL="0" indent="0">
              <a:lnSpc>
                <a:spcPct val="150000"/>
              </a:lnSpc>
              <a:buNone/>
            </a:pPr>
            <a:r>
              <a:rPr lang="en-IE" sz="2800" b="1" dirty="0"/>
              <a:t>At the end of this module </a:t>
            </a:r>
            <a:r>
              <a:rPr lang="en-IE" sz="2800" b="1" u="sng" dirty="0">
                <a:solidFill>
                  <a:srgbClr val="003366"/>
                </a:solidFill>
              </a:rPr>
              <a:t>you will be able to</a:t>
            </a:r>
            <a:r>
              <a:rPr lang="en-IE" sz="2800" b="1" u="sng" dirty="0" smtClean="0">
                <a:solidFill>
                  <a:srgbClr val="003366"/>
                </a:solidFill>
              </a:rPr>
              <a:t>:</a:t>
            </a:r>
            <a:endParaRPr lang="en-IE" sz="2800" b="1" u="sng" dirty="0">
              <a:solidFill>
                <a:srgbClr val="003366"/>
              </a:solidFill>
            </a:endParaRPr>
          </a:p>
          <a:p>
            <a:pPr marL="514350" indent="-514350">
              <a:lnSpc>
                <a:spcPct val="150000"/>
              </a:lnSpc>
              <a:buFont typeface="+mj-lt"/>
              <a:buAutoNum type="arabicPeriod"/>
            </a:pPr>
            <a:r>
              <a:rPr lang="en-IE" sz="2800" b="1" dirty="0" smtClean="0"/>
              <a:t>Know </a:t>
            </a:r>
            <a:r>
              <a:rPr lang="en-IE" sz="2800" b="1" dirty="0" smtClean="0"/>
              <a:t>what </a:t>
            </a:r>
            <a:r>
              <a:rPr lang="en-IE" sz="2800" b="1" dirty="0" err="1" smtClean="0"/>
              <a:t>crowdfunding</a:t>
            </a:r>
            <a:r>
              <a:rPr lang="en-IE" sz="2800" b="1" dirty="0" smtClean="0"/>
              <a:t> is</a:t>
            </a:r>
            <a:endParaRPr lang="en-IE" sz="2800" b="1" dirty="0"/>
          </a:p>
          <a:p>
            <a:pPr marL="514350" indent="-514350">
              <a:lnSpc>
                <a:spcPct val="150000"/>
              </a:lnSpc>
              <a:buFont typeface="+mj-lt"/>
              <a:buAutoNum type="arabicPeriod"/>
            </a:pPr>
            <a:r>
              <a:rPr lang="en-IE" sz="2800" b="1" dirty="0"/>
              <a:t>Know </a:t>
            </a:r>
            <a:r>
              <a:rPr lang="en-IE" sz="2800" b="1" dirty="0" smtClean="0"/>
              <a:t>about </a:t>
            </a:r>
            <a:r>
              <a:rPr lang="en-IE" sz="2800" b="1" dirty="0" smtClean="0"/>
              <a:t>the different </a:t>
            </a:r>
            <a:r>
              <a:rPr lang="en-IE" sz="2800" b="1" dirty="0" smtClean="0"/>
              <a:t>types of </a:t>
            </a:r>
            <a:r>
              <a:rPr lang="en-IE" sz="2800" b="1" dirty="0" err="1" smtClean="0"/>
              <a:t>crowdfunding</a:t>
            </a:r>
            <a:endParaRPr lang="en-IE" sz="2800" b="1" dirty="0"/>
          </a:p>
        </p:txBody>
      </p:sp>
      <p:sp>
        <p:nvSpPr>
          <p:cNvPr id="5" name="Text Placeholder 4"/>
          <p:cNvSpPr>
            <a:spLocks noGrp="1"/>
          </p:cNvSpPr>
          <p:nvPr>
            <p:ph type="body" sz="half" idx="2"/>
          </p:nvPr>
        </p:nvSpPr>
        <p:spPr>
          <a:xfrm>
            <a:off x="500348" y="1201616"/>
            <a:ext cx="6287314" cy="662354"/>
          </a:xfrm>
        </p:spPr>
        <p:txBody>
          <a:bodyPr/>
          <a:lstStyle/>
          <a:p>
            <a:pPr lvl="0" defTabSz="457200" fontAlgn="auto">
              <a:spcBef>
                <a:spcPts val="0"/>
              </a:spcBef>
              <a:spcAft>
                <a:spcPts val="0"/>
              </a:spcAft>
            </a:pPr>
            <a:r>
              <a:rPr lang="es-ES" altLang="es-ES" sz="3200" b="1" dirty="0" err="1">
                <a:solidFill>
                  <a:srgbClr val="990000"/>
                </a:solidFill>
              </a:rPr>
              <a:t>Expected</a:t>
            </a:r>
            <a:r>
              <a:rPr lang="es-ES" altLang="es-ES" sz="3200" b="1" dirty="0">
                <a:solidFill>
                  <a:srgbClr val="990000"/>
                </a:solidFill>
              </a:rPr>
              <a:t> </a:t>
            </a:r>
            <a:r>
              <a:rPr lang="es-ES" altLang="es-ES" sz="3200" b="1" dirty="0" err="1">
                <a:solidFill>
                  <a:srgbClr val="990000"/>
                </a:solidFill>
              </a:rPr>
              <a:t>Learning</a:t>
            </a:r>
            <a:r>
              <a:rPr lang="es-ES" altLang="es-ES" sz="3200" b="1" dirty="0">
                <a:solidFill>
                  <a:srgbClr val="990000"/>
                </a:solidFill>
              </a:rPr>
              <a:t> </a:t>
            </a:r>
            <a:r>
              <a:rPr lang="es-ES" altLang="es-ES" sz="3200" b="1" dirty="0" err="1">
                <a:solidFill>
                  <a:srgbClr val="990000"/>
                </a:solidFill>
              </a:rPr>
              <a:t>Outcomes</a:t>
            </a:r>
            <a:endParaRPr lang="el-GR" altLang="es-ES" sz="3200" b="1"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8" name="Title 1"/>
          <p:cNvSpPr>
            <a:spLocks noGrp="1"/>
          </p:cNvSpPr>
          <p:nvPr>
            <p:ph type="title"/>
          </p:nvPr>
        </p:nvSpPr>
        <p:spPr>
          <a:xfrm>
            <a:off x="1041779" y="0"/>
            <a:ext cx="10972800" cy="1143000"/>
          </a:xfrm>
        </p:spPr>
        <p:txBody>
          <a:bodyPr anchor="ctr"/>
          <a:lstStyle/>
          <a:p>
            <a:pPr algn="r"/>
            <a:r>
              <a:rPr lang="en-US" sz="3200" b="1" dirty="0">
                <a:solidFill>
                  <a:srgbClr val="0B0AFD"/>
                </a:solidFill>
              </a:rPr>
              <a:t>Crowdfunding</a:t>
            </a:r>
          </a:p>
        </p:txBody>
      </p:sp>
    </p:spTree>
    <p:extLst>
      <p:ext uri="{BB962C8B-B14F-4D97-AF65-F5344CB8AC3E}">
        <p14:creationId xmlns:p14="http://schemas.microsoft.com/office/powerpoint/2010/main" xmlns="" val="39841778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Crowdfunding</a:t>
            </a:r>
          </a:p>
        </p:txBody>
      </p:sp>
      <p:sp>
        <p:nvSpPr>
          <p:cNvPr id="3" name="Content Placeholder 2"/>
          <p:cNvSpPr>
            <a:spLocks noGrp="1"/>
          </p:cNvSpPr>
          <p:nvPr>
            <p:ph idx="1"/>
          </p:nvPr>
        </p:nvSpPr>
        <p:spPr>
          <a:xfrm>
            <a:off x="588938" y="1370085"/>
            <a:ext cx="10807026" cy="4525963"/>
          </a:xfrm>
        </p:spPr>
        <p:txBody>
          <a:bodyPr/>
          <a:lstStyle/>
          <a:p>
            <a:pPr marL="0" lvl="0" indent="0">
              <a:buNone/>
            </a:pPr>
            <a:r>
              <a:rPr lang="en-US" b="1" dirty="0" smtClean="0">
                <a:solidFill>
                  <a:srgbClr val="C00000"/>
                </a:solidFill>
              </a:rPr>
              <a:t>What is it (1 of 5)</a:t>
            </a:r>
            <a:endParaRPr lang="en-US" b="1" dirty="0">
              <a:solidFill>
                <a:srgbClr val="C00000"/>
              </a:solidFill>
            </a:endParaRPr>
          </a:p>
          <a:p>
            <a:pPr marL="0" lvl="0" indent="0">
              <a:buNone/>
            </a:pPr>
            <a:endParaRPr lang="en-US" sz="1800" dirty="0" smtClean="0">
              <a:solidFill>
                <a:srgbClr val="000000"/>
              </a:solidFill>
            </a:endParaRPr>
          </a:p>
          <a:p>
            <a:pPr marL="0" lvl="0" indent="0" algn="just">
              <a:buNone/>
            </a:pPr>
            <a:r>
              <a:rPr lang="en-US" b="1" dirty="0" err="1" smtClean="0">
                <a:solidFill>
                  <a:srgbClr val="000000"/>
                </a:solidFill>
              </a:rPr>
              <a:t>Crowdfunding</a:t>
            </a:r>
            <a:r>
              <a:rPr lang="en-US" dirty="0" smtClean="0">
                <a:solidFill>
                  <a:srgbClr val="000000"/>
                </a:solidFill>
              </a:rPr>
              <a:t> </a:t>
            </a:r>
            <a:r>
              <a:rPr lang="en-US" dirty="0">
                <a:solidFill>
                  <a:srgbClr val="000000"/>
                </a:solidFill>
              </a:rPr>
              <a:t>is a form of crowdsourcing and of alternative finance. Crowdfunding is the practice of funding a project or venture by raising monetary contributions from a large number of people</a:t>
            </a:r>
            <a:r>
              <a:rPr lang="en-US" dirty="0" smtClean="0">
                <a:solidFill>
                  <a:srgbClr val="000000"/>
                </a:solidFill>
              </a:rPr>
              <a:t>.</a:t>
            </a:r>
          </a:p>
          <a:p>
            <a:pPr marL="0" indent="0">
              <a:buNone/>
            </a:pPr>
            <a:r>
              <a:rPr lang="en-US" dirty="0" smtClean="0">
                <a:solidFill>
                  <a:srgbClr val="000000"/>
                </a:solidFill>
              </a:rPr>
              <a:t>Mostly </a:t>
            </a:r>
            <a:r>
              <a:rPr lang="en-US" dirty="0" err="1" smtClean="0">
                <a:solidFill>
                  <a:srgbClr val="000000"/>
                </a:solidFill>
              </a:rPr>
              <a:t>crowdfunding</a:t>
            </a:r>
            <a:r>
              <a:rPr lang="en-US" dirty="0" smtClean="0">
                <a:solidFill>
                  <a:srgbClr val="000000"/>
                </a:solidFill>
              </a:rPr>
              <a:t> is oriented </a:t>
            </a:r>
            <a:r>
              <a:rPr lang="en-US" dirty="0" smtClean="0">
                <a:solidFill>
                  <a:srgbClr val="000000"/>
                </a:solidFill>
              </a:rPr>
              <a:t>towards </a:t>
            </a:r>
            <a:r>
              <a:rPr lang="en-US" dirty="0" smtClean="0">
                <a:solidFill>
                  <a:srgbClr val="000000"/>
                </a:solidFill>
              </a:rPr>
              <a:t>start up </a:t>
            </a:r>
            <a:r>
              <a:rPr lang="en-US" dirty="0" smtClean="0">
                <a:solidFill>
                  <a:srgbClr val="000000"/>
                </a:solidFill>
              </a:rPr>
              <a:t>businesses. </a:t>
            </a:r>
            <a:endParaRPr lang="en-US" dirty="0" smtClean="0">
              <a:solidFill>
                <a:srgbClr val="000000"/>
              </a:solidFill>
            </a:endParaRPr>
          </a:p>
          <a:p>
            <a:pPr marL="0" lvl="0" indent="0">
              <a:buNone/>
            </a:pPr>
            <a:endParaRPr lang="en-US" sz="1800" dirty="0" smtClean="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Tree>
    <p:extLst>
      <p:ext uri="{BB962C8B-B14F-4D97-AF65-F5344CB8AC3E}">
        <p14:creationId xmlns:p14="http://schemas.microsoft.com/office/powerpoint/2010/main" xmlns="" val="122103912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Crowdfunding</a:t>
            </a:r>
          </a:p>
        </p:txBody>
      </p:sp>
      <p:sp>
        <p:nvSpPr>
          <p:cNvPr id="3" name="Content Placeholder 2"/>
          <p:cNvSpPr>
            <a:spLocks noGrp="1"/>
          </p:cNvSpPr>
          <p:nvPr>
            <p:ph idx="1"/>
          </p:nvPr>
        </p:nvSpPr>
        <p:spPr>
          <a:xfrm>
            <a:off x="677838" y="1395485"/>
            <a:ext cx="10807026" cy="4525963"/>
          </a:xfrm>
        </p:spPr>
        <p:txBody>
          <a:bodyPr/>
          <a:lstStyle/>
          <a:p>
            <a:pPr marL="0" lvl="0" indent="0">
              <a:buNone/>
            </a:pPr>
            <a:r>
              <a:rPr lang="en-US" b="1" dirty="0" smtClean="0">
                <a:solidFill>
                  <a:srgbClr val="C00000"/>
                </a:solidFill>
              </a:rPr>
              <a:t>What is it (2 of 5)</a:t>
            </a:r>
            <a:endParaRPr lang="en-US" b="1" dirty="0">
              <a:solidFill>
                <a:srgbClr val="C00000"/>
              </a:solidFill>
            </a:endParaRPr>
          </a:p>
          <a:p>
            <a:pPr marL="0" lvl="0" indent="0">
              <a:buNone/>
            </a:pPr>
            <a:endParaRPr lang="en-US" sz="1800" dirty="0" smtClean="0">
              <a:solidFill>
                <a:srgbClr val="000000"/>
              </a:solidFill>
            </a:endParaRPr>
          </a:p>
          <a:p>
            <a:pPr marL="0" lvl="0" indent="0">
              <a:buNone/>
            </a:pPr>
            <a:endParaRPr lang="en-US" sz="1800" dirty="0">
              <a:solidFill>
                <a:srgbClr val="000000"/>
              </a:solidFill>
            </a:endParaRPr>
          </a:p>
          <a:p>
            <a:pPr marL="0" lvl="0" indent="0" algn="just">
              <a:buNone/>
            </a:pPr>
            <a:r>
              <a:rPr lang="en-US" dirty="0" smtClean="0">
                <a:solidFill>
                  <a:srgbClr val="000000"/>
                </a:solidFill>
              </a:rPr>
              <a:t>People </a:t>
            </a:r>
            <a:r>
              <a:rPr lang="en-US" dirty="0" smtClean="0">
                <a:solidFill>
                  <a:srgbClr val="000000"/>
                </a:solidFill>
              </a:rPr>
              <a:t>who support </a:t>
            </a:r>
            <a:r>
              <a:rPr lang="en-US" dirty="0">
                <a:solidFill>
                  <a:srgbClr val="000000"/>
                </a:solidFill>
              </a:rPr>
              <a:t>this </a:t>
            </a:r>
            <a:r>
              <a:rPr lang="en-US" dirty="0" smtClean="0">
                <a:solidFill>
                  <a:srgbClr val="000000"/>
                </a:solidFill>
              </a:rPr>
              <a:t>method </a:t>
            </a:r>
            <a:r>
              <a:rPr lang="en-US" dirty="0">
                <a:solidFill>
                  <a:srgbClr val="000000"/>
                </a:solidFill>
              </a:rPr>
              <a:t>of financing </a:t>
            </a:r>
            <a:r>
              <a:rPr lang="en-US" dirty="0" smtClean="0">
                <a:solidFill>
                  <a:srgbClr val="000000"/>
                </a:solidFill>
              </a:rPr>
              <a:t>micro-enterprises </a:t>
            </a:r>
            <a:r>
              <a:rPr lang="en-US" dirty="0">
                <a:solidFill>
                  <a:srgbClr val="000000"/>
                </a:solidFill>
              </a:rPr>
              <a:t>are organized </a:t>
            </a:r>
            <a:r>
              <a:rPr lang="en-US" dirty="0" smtClean="0">
                <a:solidFill>
                  <a:srgbClr val="000000"/>
                </a:solidFill>
              </a:rPr>
              <a:t>through </a:t>
            </a:r>
            <a:r>
              <a:rPr lang="en-US" dirty="0">
                <a:solidFill>
                  <a:srgbClr val="000000"/>
                </a:solidFill>
              </a:rPr>
              <a:t>different organizations, cooperatives, NGO’s, Business accelerators, business incubators and in </a:t>
            </a:r>
            <a:r>
              <a:rPr lang="en-US" dirty="0" smtClean="0">
                <a:solidFill>
                  <a:srgbClr val="000000"/>
                </a:solidFill>
              </a:rPr>
              <a:t>recent times even through the </a:t>
            </a:r>
            <a:r>
              <a:rPr lang="en-US" dirty="0">
                <a:solidFill>
                  <a:srgbClr val="000000"/>
                </a:solidFill>
              </a:rPr>
              <a:t>internet. </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Tree>
    <p:extLst>
      <p:ext uri="{BB962C8B-B14F-4D97-AF65-F5344CB8AC3E}">
        <p14:creationId xmlns:p14="http://schemas.microsoft.com/office/powerpoint/2010/main" xmlns="" val="446481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Crowdfunding</a:t>
            </a:r>
            <a:endParaRPr lang="en-IE" sz="3200" b="1" dirty="0">
              <a:solidFill>
                <a:srgbClr val="0B0AFD"/>
              </a:solidFill>
            </a:endParaRPr>
          </a:p>
        </p:txBody>
      </p:sp>
      <p:sp>
        <p:nvSpPr>
          <p:cNvPr id="3" name="Content Placeholder 2"/>
          <p:cNvSpPr>
            <a:spLocks noGrp="1"/>
          </p:cNvSpPr>
          <p:nvPr>
            <p:ph idx="1"/>
          </p:nvPr>
        </p:nvSpPr>
        <p:spPr>
          <a:xfrm>
            <a:off x="630945" y="1383762"/>
            <a:ext cx="10807026" cy="4525963"/>
          </a:xfrm>
        </p:spPr>
        <p:txBody>
          <a:bodyPr/>
          <a:lstStyle/>
          <a:p>
            <a:pPr marL="0" lvl="0" indent="0">
              <a:buNone/>
            </a:pPr>
            <a:r>
              <a:rPr lang="en-US" b="1" dirty="0" smtClean="0">
                <a:solidFill>
                  <a:srgbClr val="C00000"/>
                </a:solidFill>
              </a:rPr>
              <a:t>What is it (3 of 5)</a:t>
            </a:r>
            <a:endParaRPr lang="en-US" b="1" dirty="0">
              <a:solidFill>
                <a:srgbClr val="C00000"/>
              </a:solidFill>
            </a:endParaRPr>
          </a:p>
          <a:p>
            <a:pPr marL="0" lvl="0" indent="0">
              <a:buNone/>
            </a:pPr>
            <a:endParaRPr lang="en-US" sz="1800" dirty="0" smtClean="0">
              <a:solidFill>
                <a:srgbClr val="000000"/>
              </a:solidFill>
            </a:endParaRPr>
          </a:p>
          <a:p>
            <a:pPr marL="0" lvl="0" indent="0">
              <a:buNone/>
            </a:pPr>
            <a:endParaRPr lang="en-US" sz="1800" dirty="0" smtClean="0">
              <a:solidFill>
                <a:srgbClr val="000000"/>
              </a:solidFill>
            </a:endParaRPr>
          </a:p>
          <a:p>
            <a:pPr marL="0" lvl="0" indent="0" algn="just">
              <a:buNone/>
            </a:pPr>
            <a:r>
              <a:rPr lang="en-US" dirty="0" smtClean="0">
                <a:solidFill>
                  <a:srgbClr val="000000"/>
                </a:solidFill>
              </a:rPr>
              <a:t>Although </a:t>
            </a:r>
            <a:r>
              <a:rPr lang="en-US" dirty="0">
                <a:solidFill>
                  <a:srgbClr val="000000"/>
                </a:solidFill>
              </a:rPr>
              <a:t>the concept can also be executed through mail-order subscriptions, benefit events, and other methods, it is now </a:t>
            </a:r>
            <a:r>
              <a:rPr lang="en-US" dirty="0" smtClean="0">
                <a:solidFill>
                  <a:srgbClr val="000000"/>
                </a:solidFill>
              </a:rPr>
              <a:t>often </a:t>
            </a:r>
            <a:r>
              <a:rPr lang="en-US" dirty="0">
                <a:solidFill>
                  <a:srgbClr val="000000"/>
                </a:solidFill>
              </a:rPr>
              <a:t>performed via Internet-mediated registries. </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Tree>
    <p:extLst>
      <p:ext uri="{BB962C8B-B14F-4D97-AF65-F5344CB8AC3E}">
        <p14:creationId xmlns:p14="http://schemas.microsoft.com/office/powerpoint/2010/main" xmlns="" val="376666297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Crowdfunding</a:t>
            </a:r>
            <a:endParaRPr lang="en-IE" sz="3200" b="1" dirty="0">
              <a:solidFill>
                <a:srgbClr val="0B0AFD"/>
              </a:solidFill>
            </a:endParaRPr>
          </a:p>
        </p:txBody>
      </p:sp>
      <p:sp>
        <p:nvSpPr>
          <p:cNvPr id="3" name="Content Placeholder 2"/>
          <p:cNvSpPr>
            <a:spLocks noGrp="1"/>
          </p:cNvSpPr>
          <p:nvPr>
            <p:ph idx="1"/>
          </p:nvPr>
        </p:nvSpPr>
        <p:spPr>
          <a:xfrm>
            <a:off x="630945" y="1383762"/>
            <a:ext cx="10807026" cy="4525963"/>
          </a:xfrm>
        </p:spPr>
        <p:txBody>
          <a:bodyPr/>
          <a:lstStyle/>
          <a:p>
            <a:pPr marL="0" lvl="0" indent="0">
              <a:buNone/>
            </a:pPr>
            <a:r>
              <a:rPr lang="en-US" b="1" dirty="0" smtClean="0">
                <a:solidFill>
                  <a:srgbClr val="C00000"/>
                </a:solidFill>
              </a:rPr>
              <a:t>What is it (4 of 5)</a:t>
            </a:r>
            <a:endParaRPr lang="en-US" b="1" dirty="0">
              <a:solidFill>
                <a:srgbClr val="C00000"/>
              </a:solidFill>
            </a:endParaRPr>
          </a:p>
          <a:p>
            <a:pPr marL="0" lvl="0" indent="0">
              <a:buNone/>
            </a:pPr>
            <a:endParaRPr lang="en-US" sz="1800" dirty="0" smtClean="0">
              <a:solidFill>
                <a:srgbClr val="000000"/>
              </a:solidFill>
            </a:endParaRPr>
          </a:p>
          <a:p>
            <a:pPr marL="0" lvl="0" indent="0" algn="just">
              <a:buNone/>
            </a:pPr>
            <a:r>
              <a:rPr lang="en-US" dirty="0" smtClean="0">
                <a:solidFill>
                  <a:srgbClr val="000000"/>
                </a:solidFill>
              </a:rPr>
              <a:t>This </a:t>
            </a:r>
            <a:r>
              <a:rPr lang="en-US" dirty="0">
                <a:solidFill>
                  <a:srgbClr val="000000"/>
                </a:solidFill>
              </a:rPr>
              <a:t>modern crowdfunding model is generally based on three types of actors: the project initiator who proposes the idea and/or project to be funded, individuals or groups who support the idea, and a moderating organization (the "platform") that brings the parties together to launch the idea</a:t>
            </a:r>
            <a:r>
              <a:rPr lang="en-US" dirty="0" smtClean="0">
                <a:solidFill>
                  <a:srgbClr val="000000"/>
                </a:solidFill>
              </a:rPr>
              <a:t>.</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Tree>
    <p:extLst>
      <p:ext uri="{BB962C8B-B14F-4D97-AF65-F5344CB8AC3E}">
        <p14:creationId xmlns:p14="http://schemas.microsoft.com/office/powerpoint/2010/main" xmlns="" val="99082815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smtClean="0">
                <a:solidFill>
                  <a:srgbClr val="0B0AFD"/>
                </a:solidFill>
              </a:rPr>
              <a:t>Crowdfunding</a:t>
            </a:r>
            <a:endParaRPr lang="en-IE" sz="3200" b="1" dirty="0">
              <a:solidFill>
                <a:srgbClr val="0B0AFD"/>
              </a:solidFill>
            </a:endParaRPr>
          </a:p>
        </p:txBody>
      </p:sp>
      <p:sp>
        <p:nvSpPr>
          <p:cNvPr id="3" name="Content Placeholder 2"/>
          <p:cNvSpPr>
            <a:spLocks noGrp="1"/>
          </p:cNvSpPr>
          <p:nvPr>
            <p:ph idx="1"/>
          </p:nvPr>
        </p:nvSpPr>
        <p:spPr>
          <a:xfrm>
            <a:off x="469753" y="1213777"/>
            <a:ext cx="10807026" cy="4983823"/>
          </a:xfrm>
        </p:spPr>
        <p:txBody>
          <a:bodyPr/>
          <a:lstStyle/>
          <a:p>
            <a:pPr marL="0" lvl="0" indent="0">
              <a:buNone/>
            </a:pPr>
            <a:r>
              <a:rPr lang="en-US" b="1" dirty="0" smtClean="0">
                <a:solidFill>
                  <a:srgbClr val="C00000"/>
                </a:solidFill>
              </a:rPr>
              <a:t>What is it (5 of 5)</a:t>
            </a:r>
            <a:endParaRPr lang="en-US" b="1" dirty="0">
              <a:solidFill>
                <a:srgbClr val="C00000"/>
              </a:solidFill>
            </a:endParaRPr>
          </a:p>
          <a:p>
            <a:pPr marL="0" lvl="0" indent="0">
              <a:buNone/>
            </a:pPr>
            <a:endParaRPr lang="en-US" sz="1800" dirty="0" smtClean="0">
              <a:solidFill>
                <a:srgbClr val="000000"/>
              </a:solidFill>
            </a:endParaRPr>
          </a:p>
          <a:p>
            <a:pPr marL="0" lvl="0" indent="0" algn="just">
              <a:buNone/>
            </a:pPr>
            <a:r>
              <a:rPr lang="en-US" sz="2800" dirty="0" smtClean="0">
                <a:solidFill>
                  <a:srgbClr val="000000"/>
                </a:solidFill>
              </a:rPr>
              <a:t>Crowdfunding </a:t>
            </a:r>
            <a:r>
              <a:rPr lang="en-US" sz="2800" dirty="0">
                <a:solidFill>
                  <a:srgbClr val="000000"/>
                </a:solidFill>
              </a:rPr>
              <a:t>has been used to fund a wide range </a:t>
            </a:r>
            <a:r>
              <a:rPr lang="en-US" sz="2800" dirty="0" smtClean="0">
                <a:solidFill>
                  <a:srgbClr val="000000"/>
                </a:solidFill>
              </a:rPr>
              <a:t>of “for-profit” </a:t>
            </a:r>
            <a:r>
              <a:rPr lang="en-US" sz="2800" dirty="0">
                <a:solidFill>
                  <a:srgbClr val="000000"/>
                </a:solidFill>
              </a:rPr>
              <a:t>entrepreneurial </a:t>
            </a:r>
            <a:r>
              <a:rPr lang="en-US" sz="2800" dirty="0" smtClean="0">
                <a:solidFill>
                  <a:srgbClr val="000000"/>
                </a:solidFill>
              </a:rPr>
              <a:t>ventures as well </a:t>
            </a:r>
            <a:r>
              <a:rPr lang="en-US" sz="2800" dirty="0">
                <a:solidFill>
                  <a:srgbClr val="000000"/>
                </a:solidFill>
              </a:rPr>
              <a:t>as artistic and creative projects, medical expenses, travel, or community-oriented social entrepreneurship </a:t>
            </a:r>
            <a:r>
              <a:rPr lang="en-US" sz="2800" dirty="0" smtClean="0">
                <a:solidFill>
                  <a:srgbClr val="000000"/>
                </a:solidFill>
              </a:rPr>
              <a:t>projects.</a:t>
            </a:r>
          </a:p>
          <a:p>
            <a:pPr marL="0" lvl="0" indent="0" algn="just">
              <a:buNone/>
            </a:pPr>
            <a:r>
              <a:rPr lang="en-US" sz="2800" dirty="0" smtClean="0">
                <a:solidFill>
                  <a:srgbClr val="000000"/>
                </a:solidFill>
              </a:rPr>
              <a:t>It has </a:t>
            </a:r>
            <a:r>
              <a:rPr lang="en-US" sz="2800" dirty="0" smtClean="0">
                <a:solidFill>
                  <a:srgbClr val="000000"/>
                </a:solidFill>
              </a:rPr>
              <a:t>generated collective groups, such as community or interest-based groups, pooling subscribed funds to develop new concepts, products, and means of distribution and production, particularly in rural areas.</a:t>
            </a:r>
            <a:endParaRPr lang="en-US" sz="2800"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Tree>
    <p:extLst>
      <p:ext uri="{BB962C8B-B14F-4D97-AF65-F5344CB8AC3E}">
        <p14:creationId xmlns:p14="http://schemas.microsoft.com/office/powerpoint/2010/main" xmlns="" val="61809952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4994</TotalTime>
  <Words>647</Words>
  <Application>Microsoft Office PowerPoint</Application>
  <PresentationFormat>Custom</PresentationFormat>
  <Paragraphs>79</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1557</vt:lpstr>
      <vt:lpstr>Module No.5: Access to non-grant finance for micro-enterprises in rural areas </vt:lpstr>
      <vt:lpstr>Crowdfunding</vt:lpstr>
      <vt:lpstr>Crowdfunding</vt:lpstr>
      <vt:lpstr>Crowdfunding</vt:lpstr>
      <vt:lpstr>Crowdfunding</vt:lpstr>
      <vt:lpstr>Crowdfunding</vt:lpstr>
      <vt:lpstr>Crowdfunding</vt:lpstr>
      <vt:lpstr>Crowdfunding</vt:lpstr>
      <vt:lpstr>Crowdfunding</vt:lpstr>
      <vt:lpstr>Crowdfunding</vt:lpstr>
      <vt:lpstr>Crowdfunding</vt:lpstr>
      <vt:lpstr>Crowdfunding</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plan, Budgeting and Management skils</dc:title>
  <dc:creator>IRZ</dc:creator>
  <cp:lastModifiedBy>irl</cp:lastModifiedBy>
  <cp:revision>74</cp:revision>
  <cp:lastPrinted>2017-05-04T12:44:09Z</cp:lastPrinted>
  <dcterms:created xsi:type="dcterms:W3CDTF">2016-01-12T16:45:47Z</dcterms:created>
  <dcterms:modified xsi:type="dcterms:W3CDTF">2017-11-01T16:28:12Z</dcterms:modified>
</cp:coreProperties>
</file>