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25"/>
  </p:notesMasterIdLst>
  <p:handoutMasterIdLst>
    <p:handoutMasterId r:id="rId26"/>
  </p:handoutMasterIdLst>
  <p:sldIdLst>
    <p:sldId id="378" r:id="rId2"/>
    <p:sldId id="448" r:id="rId3"/>
    <p:sldId id="407" r:id="rId4"/>
    <p:sldId id="380" r:id="rId5"/>
    <p:sldId id="439" r:id="rId6"/>
    <p:sldId id="451" r:id="rId7"/>
    <p:sldId id="450" r:id="rId8"/>
    <p:sldId id="449" r:id="rId9"/>
    <p:sldId id="452" r:id="rId10"/>
    <p:sldId id="440" r:id="rId11"/>
    <p:sldId id="453" r:id="rId12"/>
    <p:sldId id="454" r:id="rId13"/>
    <p:sldId id="431" r:id="rId14"/>
    <p:sldId id="441" r:id="rId15"/>
    <p:sldId id="455" r:id="rId16"/>
    <p:sldId id="456" r:id="rId17"/>
    <p:sldId id="442" r:id="rId18"/>
    <p:sldId id="459" r:id="rId19"/>
    <p:sldId id="460" r:id="rId20"/>
    <p:sldId id="458" r:id="rId21"/>
    <p:sldId id="443" r:id="rId22"/>
    <p:sldId id="461" r:id="rId23"/>
    <p:sldId id="394" r:id="rId24"/>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0AFD"/>
    <a:srgbClr val="7EA732"/>
    <a:srgbClr val="FB8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47" autoAdjust="0"/>
    <p:restoredTop sz="94974" autoAdjust="0"/>
  </p:normalViewPr>
  <p:slideViewPr>
    <p:cSldViewPr snapToGrid="0">
      <p:cViewPr varScale="1">
        <p:scale>
          <a:sx n="77" d="100"/>
          <a:sy n="77" d="100"/>
        </p:scale>
        <p:origin x="132" y="534"/>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19/12/2017</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‹N›</a:t>
            </a:fld>
            <a:endParaRPr lang="es-ES"/>
          </a:p>
        </p:txBody>
      </p:sp>
    </p:spTree>
    <p:extLst>
      <p:ext uri="{BB962C8B-B14F-4D97-AF65-F5344CB8AC3E}">
        <p14:creationId xmlns:p14="http://schemas.microsoft.com/office/powerpoint/2010/main"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19/12/2017</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‹N›</a:t>
            </a:fld>
            <a:endParaRPr lang="es-ES"/>
          </a:p>
        </p:txBody>
      </p:sp>
    </p:spTree>
    <p:extLst>
      <p:ext uri="{BB962C8B-B14F-4D97-AF65-F5344CB8AC3E}">
        <p14:creationId xmlns:p14="http://schemas.microsoft.com/office/powerpoint/2010/main"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p14="http://schemas.microsoft.com/office/powerpoint/2010/main"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pic>
        <p:nvPicPr>
          <p:cNvPr id="7"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8825" y="68046"/>
            <a:ext cx="4055476" cy="1578976"/>
          </a:xfrm>
          <a:prstGeom prst="rect">
            <a:avLst/>
          </a:prstGeom>
        </p:spPr>
      </p:pic>
    </p:spTree>
    <p:extLst>
      <p:ext uri="{BB962C8B-B14F-4D97-AF65-F5344CB8AC3E}">
        <p14:creationId xmlns:p14="http://schemas.microsoft.com/office/powerpoint/2010/main" val="2922834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‹N›</a:t>
            </a:fld>
            <a:endParaRPr lang="en-US" dirty="0"/>
          </a:p>
        </p:txBody>
      </p:sp>
    </p:spTree>
    <p:extLst>
      <p:ext uri="{BB962C8B-B14F-4D97-AF65-F5344CB8AC3E}">
        <p14:creationId xmlns:p14="http://schemas.microsoft.com/office/powerpoint/2010/main" val="2124757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108951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‹N›</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8635" y="6378302"/>
            <a:ext cx="1094595" cy="244634"/>
          </a:xfrm>
          <a:prstGeom prst="rect">
            <a:avLst/>
          </a:prstGeom>
        </p:spPr>
      </p:pic>
    </p:spTree>
    <p:extLst>
      <p:ext uri="{BB962C8B-B14F-4D97-AF65-F5344CB8AC3E}">
        <p14:creationId xmlns:p14="http://schemas.microsoft.com/office/powerpoint/2010/main" val="1404871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371051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a:t>
            </a:fld>
            <a:endParaRPr lang="en-US" dirty="0"/>
          </a:p>
        </p:txBody>
      </p:sp>
    </p:spTree>
    <p:extLst>
      <p:ext uri="{BB962C8B-B14F-4D97-AF65-F5344CB8AC3E}">
        <p14:creationId xmlns:p14="http://schemas.microsoft.com/office/powerpoint/2010/main" val="1928327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26649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639141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697934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a:t>
            </a:fld>
            <a:endParaRPr lang="en-US" dirty="0"/>
          </a:p>
        </p:txBody>
      </p:sp>
    </p:spTree>
    <p:extLst>
      <p:ext uri="{BB962C8B-B14F-4D97-AF65-F5344CB8AC3E}">
        <p14:creationId xmlns:p14="http://schemas.microsoft.com/office/powerpoint/2010/main" val="2714210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86398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1954" y="2117785"/>
            <a:ext cx="9144000" cy="1435643"/>
          </a:xfrm>
        </p:spPr>
        <p:txBody>
          <a:bodyPr/>
          <a:lstStyle/>
          <a:p>
            <a:r>
              <a:rPr lang="en-US" sz="2800" b="1" dirty="0" smtClean="0"/>
              <a:t>Modulo </a:t>
            </a:r>
            <a:r>
              <a:rPr lang="en-US" sz="2800" b="1" dirty="0" smtClean="0"/>
              <a:t>No.5: </a:t>
            </a:r>
            <a:r>
              <a:rPr lang="it-IT" sz="2800" b="1" dirty="0">
                <a:solidFill>
                  <a:srgbClr val="336600"/>
                </a:solidFill>
              </a:rPr>
              <a:t>Accesso ai finanziamenti non sovvenzionati per microimprese in aree rurali </a:t>
            </a:r>
            <a:endParaRPr lang="en-IE" sz="2800" b="1" dirty="0">
              <a:solidFill>
                <a:srgbClr val="336600"/>
              </a:solidFill>
            </a:endParaRPr>
          </a:p>
        </p:txBody>
      </p:sp>
      <p:sp>
        <p:nvSpPr>
          <p:cNvPr id="4" name="TextBox 3"/>
          <p:cNvSpPr txBox="1"/>
          <p:nvPr/>
        </p:nvSpPr>
        <p:spPr>
          <a:xfrm>
            <a:off x="4236333" y="311355"/>
            <a:ext cx="7268901" cy="1477328"/>
          </a:xfrm>
          <a:prstGeom prst="rect">
            <a:avLst/>
          </a:prstGeom>
          <a:noFill/>
        </p:spPr>
        <p:txBody>
          <a:bodyPr wrap="square" rtlCol="0">
            <a:spAutoFit/>
          </a:bodyPr>
          <a:lstStyle/>
          <a:p>
            <a:r>
              <a:rPr lang="en-US" altLang="es-ES" sz="3600" b="1" dirty="0">
                <a:latin typeface="Calibri" pitchFamily="34" charset="0"/>
              </a:rPr>
              <a:t>MICRO: </a:t>
            </a:r>
            <a:r>
              <a:rPr lang="it-IT" altLang="es-ES" sz="3600" b="1" dirty="0">
                <a:latin typeface="Calibri" pitchFamily="34" charset="0"/>
              </a:rPr>
              <a:t>Migliorare la competitività delle microimprese nelle aree rurali </a:t>
            </a:r>
            <a:r>
              <a:rPr lang="en-IE" altLang="es-ES" b="1" dirty="0">
                <a:latin typeface="Calibri" pitchFamily="34" charset="0"/>
              </a:rPr>
              <a:t/>
            </a:r>
            <a:br>
              <a:rPr lang="en-IE" altLang="es-ES" b="1" dirty="0">
                <a:latin typeface="Calibri" pitchFamily="34" charset="0"/>
              </a:rPr>
            </a:br>
            <a:endParaRPr lang="en-IE" dirty="0"/>
          </a:p>
        </p:txBody>
      </p:sp>
      <p:sp>
        <p:nvSpPr>
          <p:cNvPr id="5" name="TextBox 4"/>
          <p:cNvSpPr txBox="1"/>
          <p:nvPr/>
        </p:nvSpPr>
        <p:spPr>
          <a:xfrm>
            <a:off x="2278628" y="5864433"/>
            <a:ext cx="9757955" cy="615553"/>
          </a:xfrm>
          <a:prstGeom prst="rect">
            <a:avLst/>
          </a:prstGeom>
          <a:noFill/>
        </p:spPr>
        <p:txBody>
          <a:bodyPr wrap="square" rtlCol="0">
            <a:spAutoFit/>
          </a:bodyPr>
          <a:lstStyle/>
          <a:p>
            <a:r>
              <a:rPr lang="it-IT" dirty="0"/>
              <a:t>Redatto dal Consorzio per il progetto</a:t>
            </a:r>
            <a:r>
              <a:rPr lang="en-US" dirty="0" smtClean="0"/>
              <a:t>: </a:t>
            </a:r>
            <a:r>
              <a:rPr lang="en-US" sz="1600" i="1" dirty="0" smtClean="0"/>
              <a:t>“Irish Rural Link – National University of Ireland </a:t>
            </a:r>
            <a:r>
              <a:rPr lang="en-US" sz="1600" i="1" dirty="0" err="1" smtClean="0"/>
              <a:t>Maynooth</a:t>
            </a:r>
            <a:r>
              <a:rPr lang="en-US" sz="1600" i="1" dirty="0" smtClean="0"/>
              <a:t>- CDI – EEO GROUP SA- IHF asbl – IDP - Internet Web Solutions SL”</a:t>
            </a:r>
            <a:endParaRPr lang="en-IE" sz="1600" i="1" dirty="0"/>
          </a:p>
        </p:txBody>
      </p:sp>
    </p:spTree>
    <p:extLst>
      <p:ext uri="{BB962C8B-B14F-4D97-AF65-F5344CB8AC3E}">
        <p14:creationId xmlns:p14="http://schemas.microsoft.com/office/powerpoint/2010/main" val="3539721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6935" y="0"/>
            <a:ext cx="10972800" cy="1143000"/>
          </a:xfrm>
        </p:spPr>
        <p:txBody>
          <a:bodyPr/>
          <a:lstStyle/>
          <a:p>
            <a:pPr algn="r"/>
            <a:r>
              <a:rPr lang="en-US" sz="3200" b="1" dirty="0" err="1">
                <a:solidFill>
                  <a:srgbClr val="0B0AFD"/>
                </a:solidFill>
              </a:rPr>
              <a:t>Strumenti</a:t>
            </a:r>
            <a:r>
              <a:rPr lang="en-US" sz="3200" b="1" dirty="0">
                <a:solidFill>
                  <a:srgbClr val="0B0AFD"/>
                </a:solidFill>
              </a:rPr>
              <a:t> di </a:t>
            </a:r>
            <a:r>
              <a:rPr lang="en-US" sz="3200" b="1" dirty="0" err="1">
                <a:solidFill>
                  <a:srgbClr val="0B0AFD"/>
                </a:solidFill>
              </a:rPr>
              <a:t>debito</a:t>
            </a:r>
            <a:endParaRPr lang="en-IE" sz="3200" b="1" dirty="0">
              <a:solidFill>
                <a:srgbClr val="0B0AFD"/>
              </a:solidFill>
            </a:endParaRPr>
          </a:p>
        </p:txBody>
      </p:sp>
      <p:sp>
        <p:nvSpPr>
          <p:cNvPr id="3" name="Content Placeholder 2"/>
          <p:cNvSpPr>
            <a:spLocks noGrp="1"/>
          </p:cNvSpPr>
          <p:nvPr>
            <p:ph idx="1"/>
          </p:nvPr>
        </p:nvSpPr>
        <p:spPr>
          <a:xfrm>
            <a:off x="772438" y="1383898"/>
            <a:ext cx="11139814" cy="4390601"/>
          </a:xfrm>
        </p:spPr>
        <p:txBody>
          <a:bodyPr/>
          <a:lstStyle/>
          <a:p>
            <a:pPr marL="0" lvl="0" indent="0">
              <a:buNone/>
            </a:pPr>
            <a:r>
              <a:rPr lang="it-IT" b="1" dirty="0">
                <a:solidFill>
                  <a:srgbClr val="C00000"/>
                </a:solidFill>
              </a:rPr>
              <a:t>Prestiti bancari come strumento finanziario </a:t>
            </a:r>
            <a:r>
              <a:rPr lang="it-IT" b="1" dirty="0" smtClean="0">
                <a:solidFill>
                  <a:srgbClr val="C00000"/>
                </a:solidFill>
              </a:rPr>
              <a:t>(6 </a:t>
            </a:r>
            <a:r>
              <a:rPr lang="it-IT" b="1" dirty="0">
                <a:solidFill>
                  <a:srgbClr val="C00000"/>
                </a:solidFill>
              </a:rPr>
              <a:t>di 18)</a:t>
            </a:r>
          </a:p>
          <a:p>
            <a:pPr marL="0" indent="0">
              <a:buNone/>
            </a:pPr>
            <a:r>
              <a:rPr lang="en-GB" sz="1800" dirty="0"/>
              <a:t> </a:t>
            </a:r>
            <a:endParaRPr lang="es-ES" sz="1800" dirty="0"/>
          </a:p>
          <a:p>
            <a:pPr marL="0" indent="0">
              <a:buNone/>
            </a:pPr>
            <a:r>
              <a:rPr lang="it-IT" dirty="0"/>
              <a:t>I prestiti bancari sono personalizzati in base allo scopo specifico della microimpresa e sono suddivisi in:</a:t>
            </a:r>
          </a:p>
          <a:p>
            <a:pPr marL="0" indent="0">
              <a:buNone/>
            </a:pPr>
            <a:r>
              <a:rPr lang="it-IT" dirty="0" smtClean="0"/>
              <a:t>• </a:t>
            </a:r>
            <a:r>
              <a:rPr lang="it-IT" dirty="0"/>
              <a:t>prestiti per immobilizzazioni</a:t>
            </a:r>
          </a:p>
          <a:p>
            <a:pPr marL="0" indent="0">
              <a:buNone/>
            </a:pPr>
            <a:r>
              <a:rPr lang="it-IT" dirty="0" smtClean="0"/>
              <a:t>• </a:t>
            </a:r>
            <a:r>
              <a:rPr lang="it-IT" dirty="0"/>
              <a:t>prestiti per </a:t>
            </a:r>
            <a:r>
              <a:rPr lang="it-IT" dirty="0" smtClean="0"/>
              <a:t>variabili finanziarie</a:t>
            </a:r>
            <a:endParaRPr lang="it-IT" dirty="0"/>
          </a:p>
          <a:p>
            <a:pPr marL="0" indent="0">
              <a:buNone/>
            </a:pPr>
            <a:r>
              <a:rPr lang="it-IT" dirty="0" smtClean="0"/>
              <a:t>• </a:t>
            </a:r>
            <a:r>
              <a:rPr lang="it-IT" dirty="0"/>
              <a:t>prestiti misti (combinazione </a:t>
            </a:r>
            <a:r>
              <a:rPr lang="it-IT" dirty="0" smtClean="0"/>
              <a:t>tra </a:t>
            </a:r>
            <a:r>
              <a:rPr lang="it-IT" dirty="0"/>
              <a:t>fisso e variabile)</a:t>
            </a:r>
            <a:r>
              <a:rPr lang="en-GB" dirty="0"/>
              <a:t/>
            </a:r>
            <a:br>
              <a:rPr lang="en-GB" dirty="0"/>
            </a:br>
            <a:endParaRPr lang="en-IE"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spTree>
    <p:extLst>
      <p:ext uri="{BB962C8B-B14F-4D97-AF65-F5344CB8AC3E}">
        <p14:creationId xmlns:p14="http://schemas.microsoft.com/office/powerpoint/2010/main" val="1303580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9357" y="0"/>
            <a:ext cx="10972800" cy="1143000"/>
          </a:xfrm>
        </p:spPr>
        <p:txBody>
          <a:bodyPr/>
          <a:lstStyle/>
          <a:p>
            <a:pPr algn="r"/>
            <a:r>
              <a:rPr lang="en-US" sz="3200" b="1" dirty="0" err="1">
                <a:solidFill>
                  <a:srgbClr val="0B0AFD"/>
                </a:solidFill>
              </a:rPr>
              <a:t>Strumenti</a:t>
            </a:r>
            <a:r>
              <a:rPr lang="en-US" sz="3200" b="1" dirty="0">
                <a:solidFill>
                  <a:srgbClr val="0B0AFD"/>
                </a:solidFill>
              </a:rPr>
              <a:t> di </a:t>
            </a:r>
            <a:r>
              <a:rPr lang="en-US" sz="3200" b="1" dirty="0" err="1">
                <a:solidFill>
                  <a:srgbClr val="0B0AFD"/>
                </a:solidFill>
              </a:rPr>
              <a:t>debito</a:t>
            </a:r>
            <a:endParaRPr lang="en-IE" sz="3200" b="1" dirty="0">
              <a:solidFill>
                <a:srgbClr val="0B0AFD"/>
              </a:solidFill>
            </a:endParaRPr>
          </a:p>
        </p:txBody>
      </p:sp>
      <p:sp>
        <p:nvSpPr>
          <p:cNvPr id="3" name="Content Placeholder 2"/>
          <p:cNvSpPr>
            <a:spLocks noGrp="1"/>
          </p:cNvSpPr>
          <p:nvPr>
            <p:ph idx="1"/>
          </p:nvPr>
        </p:nvSpPr>
        <p:spPr>
          <a:xfrm>
            <a:off x="784895" y="1431131"/>
            <a:ext cx="10697297" cy="4525963"/>
          </a:xfrm>
        </p:spPr>
        <p:txBody>
          <a:bodyPr/>
          <a:lstStyle/>
          <a:p>
            <a:pPr marL="0" lvl="0" indent="0">
              <a:buNone/>
            </a:pPr>
            <a:r>
              <a:rPr lang="it-IT" b="1" dirty="0">
                <a:solidFill>
                  <a:srgbClr val="C00000"/>
                </a:solidFill>
              </a:rPr>
              <a:t>Prestiti bancari come strumento finanziario </a:t>
            </a:r>
            <a:r>
              <a:rPr lang="it-IT" b="1" dirty="0" smtClean="0">
                <a:solidFill>
                  <a:srgbClr val="C00000"/>
                </a:solidFill>
              </a:rPr>
              <a:t>(7 </a:t>
            </a:r>
            <a:r>
              <a:rPr lang="it-IT" b="1" dirty="0">
                <a:solidFill>
                  <a:srgbClr val="C00000"/>
                </a:solidFill>
              </a:rPr>
              <a:t>di 18)</a:t>
            </a:r>
          </a:p>
          <a:p>
            <a:pPr marL="0" indent="0">
              <a:buNone/>
            </a:pPr>
            <a:endParaRPr lang="en-US" sz="1800" b="1" dirty="0" smtClean="0"/>
          </a:p>
          <a:p>
            <a:pPr marL="0" indent="0" algn="just">
              <a:buNone/>
            </a:pPr>
            <a:r>
              <a:rPr lang="it-IT" dirty="0" smtClean="0"/>
              <a:t>Questi </a:t>
            </a:r>
            <a:r>
              <a:rPr lang="it-IT" dirty="0"/>
              <a:t>diversi tipi di prestiti hanno termini di utilizzo differenti. Molto spesso, i prestiti utilizzati per finanziare le immobilizzazioni sono approvati per </a:t>
            </a:r>
            <a:r>
              <a:rPr lang="it-IT" dirty="0" smtClean="0"/>
              <a:t>un </a:t>
            </a:r>
          </a:p>
          <a:p>
            <a:pPr marL="0" indent="0" algn="just">
              <a:buNone/>
            </a:pPr>
            <a:r>
              <a:rPr lang="it-IT" dirty="0"/>
              <a:t>l</a:t>
            </a:r>
            <a:r>
              <a:rPr lang="it-IT" dirty="0" smtClean="0"/>
              <a:t>unghi periodi. </a:t>
            </a:r>
            <a:r>
              <a:rPr lang="it-IT" dirty="0"/>
              <a:t>Contrariamente a ciò, i prestiti per </a:t>
            </a:r>
            <a:r>
              <a:rPr lang="it-IT" dirty="0" smtClean="0"/>
              <a:t>attività </a:t>
            </a:r>
            <a:r>
              <a:rPr lang="it-IT" dirty="0"/>
              <a:t>variabili dovrebbero </a:t>
            </a:r>
            <a:r>
              <a:rPr lang="it-IT" dirty="0" smtClean="0"/>
              <a:t>invece avere </a:t>
            </a:r>
            <a:r>
              <a:rPr lang="it-IT" dirty="0"/>
              <a:t>un periodo più breve.</a:t>
            </a:r>
            <a:endParaRPr lang="en-US"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Tree>
    <p:extLst>
      <p:ext uri="{BB962C8B-B14F-4D97-AF65-F5344CB8AC3E}">
        <p14:creationId xmlns:p14="http://schemas.microsoft.com/office/powerpoint/2010/main" val="219609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a:solidFill>
                  <a:srgbClr val="0B0AFD"/>
                </a:solidFill>
              </a:rPr>
              <a:t>Strumenti</a:t>
            </a:r>
            <a:r>
              <a:rPr lang="en-US" sz="3200" b="1" dirty="0">
                <a:solidFill>
                  <a:srgbClr val="0B0AFD"/>
                </a:solidFill>
              </a:rPr>
              <a:t> di </a:t>
            </a:r>
            <a:r>
              <a:rPr lang="en-US" sz="3200" b="1" dirty="0" err="1">
                <a:solidFill>
                  <a:srgbClr val="0B0AFD"/>
                </a:solidFill>
              </a:rPr>
              <a:t>debito</a:t>
            </a:r>
            <a:endParaRPr lang="en-IE" sz="3200" b="1" dirty="0">
              <a:solidFill>
                <a:srgbClr val="0B0AFD"/>
              </a:solidFill>
            </a:endParaRPr>
          </a:p>
        </p:txBody>
      </p:sp>
      <p:sp>
        <p:nvSpPr>
          <p:cNvPr id="3" name="Content Placeholder 2"/>
          <p:cNvSpPr>
            <a:spLocks noGrp="1"/>
          </p:cNvSpPr>
          <p:nvPr>
            <p:ph idx="1"/>
          </p:nvPr>
        </p:nvSpPr>
        <p:spPr>
          <a:xfrm>
            <a:off x="739665" y="1412829"/>
            <a:ext cx="11009749" cy="3923259"/>
          </a:xfrm>
        </p:spPr>
        <p:txBody>
          <a:bodyPr/>
          <a:lstStyle/>
          <a:p>
            <a:pPr marL="0" lvl="0" indent="0">
              <a:buNone/>
            </a:pPr>
            <a:r>
              <a:rPr lang="it-IT" b="1" dirty="0">
                <a:solidFill>
                  <a:srgbClr val="C00000"/>
                </a:solidFill>
              </a:rPr>
              <a:t>Prestiti bancari come strumento finanziario </a:t>
            </a:r>
            <a:r>
              <a:rPr lang="it-IT" b="1" dirty="0" smtClean="0">
                <a:solidFill>
                  <a:srgbClr val="C00000"/>
                </a:solidFill>
              </a:rPr>
              <a:t>(8 </a:t>
            </a:r>
            <a:r>
              <a:rPr lang="it-IT" b="1" dirty="0">
                <a:solidFill>
                  <a:srgbClr val="C00000"/>
                </a:solidFill>
              </a:rPr>
              <a:t>di 18)</a:t>
            </a:r>
          </a:p>
          <a:p>
            <a:pPr marL="0" indent="0">
              <a:buNone/>
            </a:pPr>
            <a:endParaRPr lang="en-US" sz="1800" b="1" dirty="0"/>
          </a:p>
          <a:p>
            <a:pPr marL="0" indent="0" algn="just">
              <a:buNone/>
            </a:pPr>
            <a:r>
              <a:rPr lang="it-IT" dirty="0" smtClean="0"/>
              <a:t>La </a:t>
            </a:r>
            <a:r>
              <a:rPr lang="it-IT" dirty="0"/>
              <a:t>durata del </a:t>
            </a:r>
            <a:r>
              <a:rPr lang="it-IT" dirty="0" smtClean="0"/>
              <a:t>prestito </a:t>
            </a:r>
            <a:r>
              <a:rPr lang="it-IT" dirty="0"/>
              <a:t>in sostanza, dipende da molte condizioni quali: tipo di </a:t>
            </a:r>
            <a:r>
              <a:rPr lang="it-IT" dirty="0" smtClean="0"/>
              <a:t>business, </a:t>
            </a:r>
            <a:r>
              <a:rPr lang="it-IT" dirty="0"/>
              <a:t>attività, mercato, prodotti, ecc. Il tasso di interesse è il "costo del denaro", ovvero l'importo extra che il mutuatario deve restituire al creditore (la Banca).</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a:p>
        </p:txBody>
      </p:sp>
    </p:spTree>
    <p:extLst>
      <p:ext uri="{BB962C8B-B14F-4D97-AF65-F5344CB8AC3E}">
        <p14:creationId xmlns:p14="http://schemas.microsoft.com/office/powerpoint/2010/main" val="4046397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a:solidFill>
                  <a:srgbClr val="0B0AFD"/>
                </a:solidFill>
              </a:rPr>
              <a:t>Strumenti</a:t>
            </a:r>
            <a:r>
              <a:rPr lang="en-US" sz="3200" b="1" dirty="0">
                <a:solidFill>
                  <a:srgbClr val="0B0AFD"/>
                </a:solidFill>
              </a:rPr>
              <a:t> di </a:t>
            </a:r>
            <a:r>
              <a:rPr lang="en-US" sz="3200" b="1" dirty="0" err="1">
                <a:solidFill>
                  <a:srgbClr val="0B0AFD"/>
                </a:solidFill>
              </a:rPr>
              <a:t>debito</a:t>
            </a:r>
            <a:endParaRPr lang="en-IE" sz="3200" b="1" dirty="0">
              <a:solidFill>
                <a:srgbClr val="0B0AFD"/>
              </a:solidFill>
            </a:endParaRPr>
          </a:p>
        </p:txBody>
      </p:sp>
      <p:sp>
        <p:nvSpPr>
          <p:cNvPr id="3" name="Content Placeholder 2"/>
          <p:cNvSpPr>
            <a:spLocks noGrp="1"/>
          </p:cNvSpPr>
          <p:nvPr>
            <p:ph idx="1"/>
          </p:nvPr>
        </p:nvSpPr>
        <p:spPr>
          <a:xfrm>
            <a:off x="928197" y="1446633"/>
            <a:ext cx="10654203" cy="4044023"/>
          </a:xfrm>
        </p:spPr>
        <p:txBody>
          <a:bodyPr/>
          <a:lstStyle/>
          <a:p>
            <a:pPr marL="0" lvl="0" indent="0">
              <a:buNone/>
            </a:pPr>
            <a:r>
              <a:rPr lang="it-IT" b="1" dirty="0">
                <a:solidFill>
                  <a:srgbClr val="C00000"/>
                </a:solidFill>
              </a:rPr>
              <a:t>Prestiti bancari come strumento finanziario </a:t>
            </a:r>
            <a:r>
              <a:rPr lang="it-IT" b="1" dirty="0" smtClean="0">
                <a:solidFill>
                  <a:srgbClr val="C00000"/>
                </a:solidFill>
              </a:rPr>
              <a:t>(9 </a:t>
            </a:r>
            <a:r>
              <a:rPr lang="it-IT" b="1" dirty="0">
                <a:solidFill>
                  <a:srgbClr val="C00000"/>
                </a:solidFill>
              </a:rPr>
              <a:t>di 18)</a:t>
            </a:r>
          </a:p>
          <a:p>
            <a:pPr marL="0" indent="0">
              <a:buNone/>
            </a:pPr>
            <a:endParaRPr lang="en-US" sz="1800" b="1" dirty="0"/>
          </a:p>
          <a:p>
            <a:pPr marL="0" indent="0" algn="just">
              <a:buNone/>
            </a:pPr>
            <a:r>
              <a:rPr lang="it-IT" dirty="0"/>
              <a:t>Oltre al tasso di interesse, le microimprese dovrebbero essere a conoscenza di altri elementi che contribuiscono al cosiddetto "costo del finanziamento".</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13</a:t>
            </a:fld>
            <a:endParaRPr lang="es-ES" altLang="es-ES"/>
          </a:p>
        </p:txBody>
      </p:sp>
    </p:spTree>
    <p:extLst>
      <p:ext uri="{BB962C8B-B14F-4D97-AF65-F5344CB8AC3E}">
        <p14:creationId xmlns:p14="http://schemas.microsoft.com/office/powerpoint/2010/main" val="579790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a:solidFill>
                  <a:srgbClr val="0B0AFD"/>
                </a:solidFill>
              </a:rPr>
              <a:t>Strumenti</a:t>
            </a:r>
            <a:r>
              <a:rPr lang="en-US" sz="3200" b="1" dirty="0">
                <a:solidFill>
                  <a:srgbClr val="0B0AFD"/>
                </a:solidFill>
              </a:rPr>
              <a:t> di </a:t>
            </a:r>
            <a:r>
              <a:rPr lang="en-US" sz="3200" b="1" dirty="0" err="1">
                <a:solidFill>
                  <a:srgbClr val="0B0AFD"/>
                </a:solidFill>
              </a:rPr>
              <a:t>debito</a:t>
            </a:r>
            <a:endParaRPr lang="en-IE" sz="3200" b="1" dirty="0">
              <a:solidFill>
                <a:srgbClr val="0B0AFD"/>
              </a:solidFill>
            </a:endParaRPr>
          </a:p>
        </p:txBody>
      </p:sp>
      <p:sp>
        <p:nvSpPr>
          <p:cNvPr id="3" name="Content Placeholder 2"/>
          <p:cNvSpPr>
            <a:spLocks noGrp="1"/>
          </p:cNvSpPr>
          <p:nvPr>
            <p:ph idx="1"/>
          </p:nvPr>
        </p:nvSpPr>
        <p:spPr>
          <a:xfrm>
            <a:off x="775374" y="1533271"/>
            <a:ext cx="10807026" cy="4525963"/>
          </a:xfrm>
        </p:spPr>
        <p:txBody>
          <a:bodyPr/>
          <a:lstStyle/>
          <a:p>
            <a:pPr marL="0" lvl="0" indent="0">
              <a:buNone/>
            </a:pPr>
            <a:r>
              <a:rPr lang="it-IT" b="1" dirty="0">
                <a:solidFill>
                  <a:srgbClr val="C00000"/>
                </a:solidFill>
              </a:rPr>
              <a:t>Prestiti bancari come strumento finanziario </a:t>
            </a:r>
            <a:r>
              <a:rPr lang="it-IT" b="1" dirty="0" smtClean="0">
                <a:solidFill>
                  <a:srgbClr val="C00000"/>
                </a:solidFill>
              </a:rPr>
              <a:t>(10 </a:t>
            </a:r>
            <a:r>
              <a:rPr lang="it-IT" b="1" dirty="0">
                <a:solidFill>
                  <a:srgbClr val="C00000"/>
                </a:solidFill>
              </a:rPr>
              <a:t>di 18)</a:t>
            </a:r>
          </a:p>
          <a:p>
            <a:pPr marL="0" lvl="0" indent="0">
              <a:buNone/>
            </a:pPr>
            <a:endParaRPr lang="en-US" sz="1800" dirty="0" smtClean="0">
              <a:solidFill>
                <a:srgbClr val="000000"/>
              </a:solidFill>
            </a:endParaRPr>
          </a:p>
          <a:p>
            <a:pPr marL="0" lvl="0" indent="0" algn="just">
              <a:buNone/>
            </a:pPr>
            <a:r>
              <a:rPr lang="it-IT" dirty="0" smtClean="0">
                <a:solidFill>
                  <a:srgbClr val="000000"/>
                </a:solidFill>
              </a:rPr>
              <a:t>Ci </a:t>
            </a:r>
            <a:r>
              <a:rPr lang="it-IT" dirty="0">
                <a:solidFill>
                  <a:srgbClr val="000000"/>
                </a:solidFill>
              </a:rPr>
              <a:t>sono molti altri costi come: </a:t>
            </a:r>
            <a:r>
              <a:rPr lang="it-IT" dirty="0" smtClean="0">
                <a:solidFill>
                  <a:srgbClr val="000000"/>
                </a:solidFill>
              </a:rPr>
              <a:t>commissione </a:t>
            </a:r>
            <a:r>
              <a:rPr lang="it-IT" dirty="0">
                <a:solidFill>
                  <a:srgbClr val="000000"/>
                </a:solidFill>
              </a:rPr>
              <a:t>di pagamento, costi amministrativi per garanzie, costi di manutenzione del prestito, costi per il rimborso anticipato del prestito, ecc.</a:t>
            </a:r>
            <a:endParaRPr lang="en-US" sz="1800" dirty="0" smtClean="0">
              <a:solidFill>
                <a:srgbClr val="0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14</a:t>
            </a:fld>
            <a:endParaRPr lang="es-ES" altLang="es-ES"/>
          </a:p>
        </p:txBody>
      </p:sp>
    </p:spTree>
    <p:extLst>
      <p:ext uri="{BB962C8B-B14F-4D97-AF65-F5344CB8AC3E}">
        <p14:creationId xmlns:p14="http://schemas.microsoft.com/office/powerpoint/2010/main" val="1862895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a:solidFill>
                  <a:srgbClr val="0B0AFD"/>
                </a:solidFill>
              </a:rPr>
              <a:t>Strumenti</a:t>
            </a:r>
            <a:r>
              <a:rPr lang="en-US" sz="3200" b="1" dirty="0">
                <a:solidFill>
                  <a:srgbClr val="0B0AFD"/>
                </a:solidFill>
              </a:rPr>
              <a:t> di </a:t>
            </a:r>
            <a:r>
              <a:rPr lang="en-US" sz="3200" b="1" dirty="0" err="1">
                <a:solidFill>
                  <a:srgbClr val="0B0AFD"/>
                </a:solidFill>
              </a:rPr>
              <a:t>debito</a:t>
            </a:r>
            <a:endParaRPr lang="en-IE" sz="3200" b="1" dirty="0">
              <a:solidFill>
                <a:srgbClr val="0B0AFD"/>
              </a:solidFill>
            </a:endParaRPr>
          </a:p>
        </p:txBody>
      </p:sp>
      <p:sp>
        <p:nvSpPr>
          <p:cNvPr id="3" name="Content Placeholder 2"/>
          <p:cNvSpPr>
            <a:spLocks noGrp="1"/>
          </p:cNvSpPr>
          <p:nvPr>
            <p:ph idx="1"/>
          </p:nvPr>
        </p:nvSpPr>
        <p:spPr>
          <a:xfrm>
            <a:off x="677838" y="1431131"/>
            <a:ext cx="10807026" cy="4525963"/>
          </a:xfrm>
        </p:spPr>
        <p:txBody>
          <a:bodyPr/>
          <a:lstStyle/>
          <a:p>
            <a:pPr marL="0" lvl="0" indent="0">
              <a:buNone/>
            </a:pPr>
            <a:r>
              <a:rPr lang="it-IT" b="1" dirty="0">
                <a:solidFill>
                  <a:srgbClr val="C00000"/>
                </a:solidFill>
              </a:rPr>
              <a:t>Prestiti bancari come strumento finanziario </a:t>
            </a:r>
            <a:r>
              <a:rPr lang="it-IT" b="1" dirty="0" smtClean="0">
                <a:solidFill>
                  <a:srgbClr val="C00000"/>
                </a:solidFill>
              </a:rPr>
              <a:t>(11 </a:t>
            </a:r>
            <a:r>
              <a:rPr lang="it-IT" b="1" dirty="0">
                <a:solidFill>
                  <a:srgbClr val="C00000"/>
                </a:solidFill>
              </a:rPr>
              <a:t>di 18)</a:t>
            </a:r>
          </a:p>
          <a:p>
            <a:pPr marL="0" lvl="0" indent="0">
              <a:buNone/>
            </a:pPr>
            <a:endParaRPr lang="en-US" sz="1800" dirty="0" smtClean="0">
              <a:solidFill>
                <a:srgbClr val="000000"/>
              </a:solidFill>
            </a:endParaRPr>
          </a:p>
          <a:p>
            <a:pPr marL="0" lvl="0" indent="0" algn="just">
              <a:buNone/>
            </a:pPr>
            <a:r>
              <a:rPr lang="it-IT" dirty="0" smtClean="0">
                <a:solidFill>
                  <a:srgbClr val="000000"/>
                </a:solidFill>
              </a:rPr>
              <a:t>Inoltre</a:t>
            </a:r>
            <a:r>
              <a:rPr lang="it-IT" dirty="0">
                <a:solidFill>
                  <a:srgbClr val="000000"/>
                </a:solidFill>
              </a:rPr>
              <a:t>, i costi che non provengono direttamente dal prestito dovrebbero essere presi in considerazione. </a:t>
            </a:r>
            <a:endParaRPr lang="it-IT" dirty="0" smtClean="0">
              <a:solidFill>
                <a:srgbClr val="000000"/>
              </a:solidFill>
            </a:endParaRPr>
          </a:p>
          <a:p>
            <a:pPr marL="0" lvl="0" indent="0" algn="just">
              <a:buNone/>
            </a:pPr>
            <a:r>
              <a:rPr lang="it-IT" dirty="0" smtClean="0">
                <a:solidFill>
                  <a:srgbClr val="000000"/>
                </a:solidFill>
              </a:rPr>
              <a:t>Ad </a:t>
            </a:r>
            <a:r>
              <a:rPr lang="it-IT" dirty="0">
                <a:solidFill>
                  <a:srgbClr val="000000"/>
                </a:solidFill>
              </a:rPr>
              <a:t>esempio: la banca può dare all'azienda un tasso di interesse più basso, ma addebitare costi più elevati per i pagamenti bancari da tale società.</a:t>
            </a:r>
            <a:endParaRPr lang="en-US" dirty="0">
              <a:solidFill>
                <a:srgbClr val="0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15</a:t>
            </a:fld>
            <a:endParaRPr lang="es-ES" altLang="es-ES"/>
          </a:p>
        </p:txBody>
      </p:sp>
    </p:spTree>
    <p:extLst>
      <p:ext uri="{BB962C8B-B14F-4D97-AF65-F5344CB8AC3E}">
        <p14:creationId xmlns:p14="http://schemas.microsoft.com/office/powerpoint/2010/main" val="2065050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a:solidFill>
                  <a:srgbClr val="0B0AFD"/>
                </a:solidFill>
              </a:rPr>
              <a:t>Strumenti</a:t>
            </a:r>
            <a:r>
              <a:rPr lang="en-US" sz="3200" b="1" dirty="0">
                <a:solidFill>
                  <a:srgbClr val="0B0AFD"/>
                </a:solidFill>
              </a:rPr>
              <a:t> di </a:t>
            </a:r>
            <a:r>
              <a:rPr lang="en-US" sz="3200" b="1" dirty="0" err="1">
                <a:solidFill>
                  <a:srgbClr val="0B0AFD"/>
                </a:solidFill>
              </a:rPr>
              <a:t>debito</a:t>
            </a:r>
            <a:endParaRPr lang="en-IE" sz="3200" b="1" dirty="0">
              <a:solidFill>
                <a:srgbClr val="0B0AFD"/>
              </a:solidFill>
            </a:endParaRPr>
          </a:p>
        </p:txBody>
      </p:sp>
      <p:sp>
        <p:nvSpPr>
          <p:cNvPr id="3" name="Content Placeholder 2"/>
          <p:cNvSpPr>
            <a:spLocks noGrp="1"/>
          </p:cNvSpPr>
          <p:nvPr>
            <p:ph idx="1"/>
          </p:nvPr>
        </p:nvSpPr>
        <p:spPr>
          <a:xfrm>
            <a:off x="677838" y="1395485"/>
            <a:ext cx="10807026" cy="4525963"/>
          </a:xfrm>
        </p:spPr>
        <p:txBody>
          <a:bodyPr/>
          <a:lstStyle/>
          <a:p>
            <a:pPr marL="0" lvl="0" indent="0">
              <a:buNone/>
            </a:pPr>
            <a:r>
              <a:rPr lang="it-IT" b="1" dirty="0">
                <a:solidFill>
                  <a:srgbClr val="C00000"/>
                </a:solidFill>
              </a:rPr>
              <a:t>Prestiti bancari come strumento finanziario (</a:t>
            </a:r>
            <a:r>
              <a:rPr lang="it-IT" b="1" dirty="0" smtClean="0">
                <a:solidFill>
                  <a:srgbClr val="C00000"/>
                </a:solidFill>
              </a:rPr>
              <a:t>12 </a:t>
            </a:r>
            <a:r>
              <a:rPr lang="it-IT" b="1" dirty="0">
                <a:solidFill>
                  <a:srgbClr val="C00000"/>
                </a:solidFill>
              </a:rPr>
              <a:t>di 18)</a:t>
            </a:r>
          </a:p>
          <a:p>
            <a:pPr marL="0" lvl="0" indent="0">
              <a:buNone/>
            </a:pPr>
            <a:endParaRPr lang="en-US" sz="1800" dirty="0" smtClean="0">
              <a:solidFill>
                <a:srgbClr val="000000"/>
              </a:solidFill>
            </a:endParaRPr>
          </a:p>
          <a:p>
            <a:pPr marL="0" lvl="0" indent="0" algn="just">
              <a:buNone/>
            </a:pPr>
            <a:r>
              <a:rPr lang="it-IT" dirty="0" smtClean="0">
                <a:solidFill>
                  <a:srgbClr val="000000"/>
                </a:solidFill>
              </a:rPr>
              <a:t>Per </a:t>
            </a:r>
            <a:r>
              <a:rPr lang="it-IT" dirty="0">
                <a:solidFill>
                  <a:srgbClr val="000000"/>
                </a:solidFill>
              </a:rPr>
              <a:t>questo motivo, i gestori dovrebbero prendere in considerazione tutti i costi associati al prestito (domanda, processo di valutazione, emissione del prestito, rimborso, commissioni di gestione, ecc.)</a:t>
            </a:r>
            <a:endParaRPr lang="en-US" dirty="0">
              <a:solidFill>
                <a:srgbClr val="0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16</a:t>
            </a:fld>
            <a:endParaRPr lang="es-ES" altLang="es-ES"/>
          </a:p>
        </p:txBody>
      </p:sp>
    </p:spTree>
    <p:extLst>
      <p:ext uri="{BB962C8B-B14F-4D97-AF65-F5344CB8AC3E}">
        <p14:creationId xmlns:p14="http://schemas.microsoft.com/office/powerpoint/2010/main" val="1996486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a:solidFill>
                  <a:srgbClr val="0B0AFD"/>
                </a:solidFill>
              </a:rPr>
              <a:t>Strumenti</a:t>
            </a:r>
            <a:r>
              <a:rPr lang="en-US" sz="3200" b="1" dirty="0">
                <a:solidFill>
                  <a:srgbClr val="0B0AFD"/>
                </a:solidFill>
              </a:rPr>
              <a:t> di </a:t>
            </a:r>
            <a:r>
              <a:rPr lang="en-US" sz="3200" b="1" dirty="0" err="1">
                <a:solidFill>
                  <a:srgbClr val="0B0AFD"/>
                </a:solidFill>
              </a:rPr>
              <a:t>debito</a:t>
            </a:r>
            <a:endParaRPr lang="en-IE" sz="3200" b="1" dirty="0">
              <a:solidFill>
                <a:srgbClr val="0B0AFD"/>
              </a:solidFill>
            </a:endParaRPr>
          </a:p>
        </p:txBody>
      </p:sp>
      <p:sp>
        <p:nvSpPr>
          <p:cNvPr id="3" name="Content Placeholder 2"/>
          <p:cNvSpPr>
            <a:spLocks noGrp="1"/>
          </p:cNvSpPr>
          <p:nvPr>
            <p:ph idx="1"/>
          </p:nvPr>
        </p:nvSpPr>
        <p:spPr>
          <a:xfrm>
            <a:off x="679765" y="1594297"/>
            <a:ext cx="10807026" cy="3954734"/>
          </a:xfrm>
        </p:spPr>
        <p:txBody>
          <a:bodyPr/>
          <a:lstStyle/>
          <a:p>
            <a:pPr marL="0" lvl="0" indent="0">
              <a:buNone/>
            </a:pPr>
            <a:r>
              <a:rPr lang="it-IT" b="1" dirty="0">
                <a:solidFill>
                  <a:srgbClr val="C00000"/>
                </a:solidFill>
              </a:rPr>
              <a:t>Prestiti bancari come strumento finanziario (</a:t>
            </a:r>
            <a:r>
              <a:rPr lang="it-IT" b="1" dirty="0" smtClean="0">
                <a:solidFill>
                  <a:srgbClr val="C00000"/>
                </a:solidFill>
              </a:rPr>
              <a:t>13 </a:t>
            </a:r>
            <a:r>
              <a:rPr lang="it-IT" b="1" dirty="0">
                <a:solidFill>
                  <a:srgbClr val="C00000"/>
                </a:solidFill>
              </a:rPr>
              <a:t>di 18)</a:t>
            </a:r>
          </a:p>
          <a:p>
            <a:pPr marL="0" lvl="0" indent="0" algn="just">
              <a:buNone/>
            </a:pPr>
            <a:endParaRPr lang="en-US" dirty="0" smtClean="0">
              <a:solidFill>
                <a:srgbClr val="000000"/>
              </a:solidFill>
            </a:endParaRPr>
          </a:p>
          <a:p>
            <a:pPr marL="0" lvl="0" indent="0" algn="just">
              <a:buNone/>
            </a:pPr>
            <a:r>
              <a:rPr lang="it-IT" dirty="0">
                <a:solidFill>
                  <a:srgbClr val="000000"/>
                </a:solidFill>
              </a:rPr>
              <a:t>Gli imprenditori dovrebbero considerare tutti i costi connessi e associati all'assunzione del prestito per prendere decisioni finanziarie consapevoli e fondate.</a:t>
            </a:r>
            <a:endParaRPr lang="en-US" sz="1800" dirty="0">
              <a:solidFill>
                <a:srgbClr val="0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17</a:t>
            </a:fld>
            <a:endParaRPr lang="es-ES" altLang="es-ES"/>
          </a:p>
        </p:txBody>
      </p:sp>
    </p:spTree>
    <p:extLst>
      <p:ext uri="{BB962C8B-B14F-4D97-AF65-F5344CB8AC3E}">
        <p14:creationId xmlns:p14="http://schemas.microsoft.com/office/powerpoint/2010/main" val="1507792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a:solidFill>
                  <a:srgbClr val="0B0AFD"/>
                </a:solidFill>
              </a:rPr>
              <a:t>Strumenti</a:t>
            </a:r>
            <a:r>
              <a:rPr lang="en-US" sz="3200" b="1" dirty="0">
                <a:solidFill>
                  <a:srgbClr val="0B0AFD"/>
                </a:solidFill>
              </a:rPr>
              <a:t> di </a:t>
            </a:r>
            <a:r>
              <a:rPr lang="en-US" sz="3200" b="1" dirty="0" err="1">
                <a:solidFill>
                  <a:srgbClr val="0B0AFD"/>
                </a:solidFill>
              </a:rPr>
              <a:t>debito</a:t>
            </a:r>
            <a:endParaRPr lang="en-IE" sz="3200" b="1" dirty="0">
              <a:solidFill>
                <a:srgbClr val="0B0AFD"/>
              </a:solidFill>
            </a:endParaRPr>
          </a:p>
        </p:txBody>
      </p:sp>
      <p:sp>
        <p:nvSpPr>
          <p:cNvPr id="3" name="Content Placeholder 2"/>
          <p:cNvSpPr>
            <a:spLocks noGrp="1"/>
          </p:cNvSpPr>
          <p:nvPr>
            <p:ph idx="1"/>
          </p:nvPr>
        </p:nvSpPr>
        <p:spPr>
          <a:xfrm>
            <a:off x="677838" y="1395485"/>
            <a:ext cx="10807026" cy="4525963"/>
          </a:xfrm>
        </p:spPr>
        <p:txBody>
          <a:bodyPr/>
          <a:lstStyle/>
          <a:p>
            <a:pPr marL="0" lvl="0" indent="0">
              <a:buNone/>
            </a:pPr>
            <a:r>
              <a:rPr lang="it-IT" b="1" dirty="0">
                <a:solidFill>
                  <a:srgbClr val="C00000"/>
                </a:solidFill>
              </a:rPr>
              <a:t>Prestiti bancari come strumento finanziario (</a:t>
            </a:r>
            <a:r>
              <a:rPr lang="it-IT" b="1" dirty="0" smtClean="0">
                <a:solidFill>
                  <a:srgbClr val="C00000"/>
                </a:solidFill>
              </a:rPr>
              <a:t>14 </a:t>
            </a:r>
            <a:r>
              <a:rPr lang="it-IT" b="1" dirty="0">
                <a:solidFill>
                  <a:srgbClr val="C00000"/>
                </a:solidFill>
              </a:rPr>
              <a:t>di 18)</a:t>
            </a:r>
          </a:p>
          <a:p>
            <a:pPr marL="0" lvl="0" indent="0">
              <a:buNone/>
            </a:pPr>
            <a:endParaRPr lang="en-US" sz="1800" dirty="0">
              <a:solidFill>
                <a:srgbClr val="000000"/>
              </a:solidFill>
            </a:endParaRPr>
          </a:p>
          <a:p>
            <a:pPr marL="0" lvl="0" indent="0" algn="just">
              <a:buNone/>
            </a:pPr>
            <a:r>
              <a:rPr lang="it-IT" dirty="0">
                <a:solidFill>
                  <a:srgbClr val="000000"/>
                </a:solidFill>
              </a:rPr>
              <a:t>A seguito della decisione di stipulare un prestito, i gestori di microimprese dovrebbero prendere in considerazione molte condizioni al momento di pianificare il pagamento delle rate.</a:t>
            </a:r>
            <a:endParaRPr lang="en-US" sz="1800" dirty="0" smtClean="0">
              <a:solidFill>
                <a:srgbClr val="0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18</a:t>
            </a:fld>
            <a:endParaRPr lang="es-ES" altLang="es-ES"/>
          </a:p>
        </p:txBody>
      </p:sp>
    </p:spTree>
    <p:extLst>
      <p:ext uri="{BB962C8B-B14F-4D97-AF65-F5344CB8AC3E}">
        <p14:creationId xmlns:p14="http://schemas.microsoft.com/office/powerpoint/2010/main" val="67268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a:solidFill>
                  <a:srgbClr val="0B0AFD"/>
                </a:solidFill>
              </a:rPr>
              <a:t>Strumenti</a:t>
            </a:r>
            <a:r>
              <a:rPr lang="en-US" sz="3200" b="1" dirty="0">
                <a:solidFill>
                  <a:srgbClr val="0B0AFD"/>
                </a:solidFill>
              </a:rPr>
              <a:t> di </a:t>
            </a:r>
            <a:r>
              <a:rPr lang="en-US" sz="3200" b="1" dirty="0" err="1">
                <a:solidFill>
                  <a:srgbClr val="0B0AFD"/>
                </a:solidFill>
              </a:rPr>
              <a:t>debito</a:t>
            </a:r>
            <a:endParaRPr lang="en-IE" sz="3200" b="1" dirty="0">
              <a:solidFill>
                <a:srgbClr val="0B0AFD"/>
              </a:solidFill>
            </a:endParaRPr>
          </a:p>
        </p:txBody>
      </p:sp>
      <p:sp>
        <p:nvSpPr>
          <p:cNvPr id="3" name="Content Placeholder 2"/>
          <p:cNvSpPr>
            <a:spLocks noGrp="1"/>
          </p:cNvSpPr>
          <p:nvPr>
            <p:ph idx="1"/>
          </p:nvPr>
        </p:nvSpPr>
        <p:spPr>
          <a:xfrm>
            <a:off x="677838" y="1395485"/>
            <a:ext cx="10807026" cy="4525963"/>
          </a:xfrm>
        </p:spPr>
        <p:txBody>
          <a:bodyPr/>
          <a:lstStyle/>
          <a:p>
            <a:pPr marL="0" lvl="0" indent="0">
              <a:buNone/>
            </a:pPr>
            <a:r>
              <a:rPr lang="it-IT" b="1" dirty="0">
                <a:solidFill>
                  <a:srgbClr val="C00000"/>
                </a:solidFill>
              </a:rPr>
              <a:t>Prestiti bancari come strumento finanziario (</a:t>
            </a:r>
            <a:r>
              <a:rPr lang="it-IT" b="1" dirty="0" smtClean="0">
                <a:solidFill>
                  <a:srgbClr val="C00000"/>
                </a:solidFill>
              </a:rPr>
              <a:t>15 </a:t>
            </a:r>
            <a:r>
              <a:rPr lang="it-IT" b="1" dirty="0">
                <a:solidFill>
                  <a:srgbClr val="C00000"/>
                </a:solidFill>
              </a:rPr>
              <a:t>di 18)</a:t>
            </a:r>
          </a:p>
          <a:p>
            <a:pPr marL="0" lvl="0" indent="0">
              <a:buNone/>
            </a:pPr>
            <a:endParaRPr lang="en-US" sz="1800" dirty="0" smtClean="0">
              <a:solidFill>
                <a:srgbClr val="000000"/>
              </a:solidFill>
            </a:endParaRPr>
          </a:p>
          <a:p>
            <a:pPr marL="0" lvl="0" indent="0" algn="just">
              <a:buNone/>
            </a:pPr>
            <a:r>
              <a:rPr lang="it-IT" dirty="0" smtClean="0">
                <a:solidFill>
                  <a:srgbClr val="000000"/>
                </a:solidFill>
              </a:rPr>
              <a:t>L'impatto </a:t>
            </a:r>
            <a:r>
              <a:rPr lang="it-IT" dirty="0">
                <a:solidFill>
                  <a:srgbClr val="000000"/>
                </a:solidFill>
              </a:rPr>
              <a:t>maggiore quando si pianificano le rate di pagamento saranno gli effetti di: vendite di prodotti, stagionalità del business, ciclo economico, periodo di approvvigionamento di materie prime, ecc. Le installazioni possono essere organizzate in base al ciclo economico.</a:t>
            </a:r>
            <a:endParaRPr lang="en-US" dirty="0">
              <a:solidFill>
                <a:srgbClr val="0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19</a:t>
            </a:fld>
            <a:endParaRPr lang="es-ES" altLang="es-ES"/>
          </a:p>
        </p:txBody>
      </p:sp>
    </p:spTree>
    <p:extLst>
      <p:ext uri="{BB962C8B-B14F-4D97-AF65-F5344CB8AC3E}">
        <p14:creationId xmlns:p14="http://schemas.microsoft.com/office/powerpoint/2010/main" val="604933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1778" y="150311"/>
            <a:ext cx="11020785" cy="1277253"/>
          </a:xfrm>
        </p:spPr>
        <p:txBody>
          <a:bodyPr/>
          <a:lstStyle/>
          <a:p>
            <a:pPr algn="r"/>
            <a:r>
              <a:rPr lang="en-US" sz="3200" b="1" dirty="0" err="1">
                <a:solidFill>
                  <a:srgbClr val="0B0AFD"/>
                </a:solidFill>
              </a:rPr>
              <a:t>Strumenti</a:t>
            </a:r>
            <a:r>
              <a:rPr lang="en-US" sz="3200" b="1" dirty="0">
                <a:solidFill>
                  <a:srgbClr val="0B0AFD"/>
                </a:solidFill>
              </a:rPr>
              <a:t> di </a:t>
            </a:r>
            <a:r>
              <a:rPr lang="en-US" sz="3200" b="1" dirty="0" err="1">
                <a:solidFill>
                  <a:srgbClr val="0B0AFD"/>
                </a:solidFill>
              </a:rPr>
              <a:t>debito</a:t>
            </a:r>
            <a:r>
              <a:rPr lang="en-US" sz="3200" b="1" dirty="0">
                <a:solidFill>
                  <a:srgbClr val="0B0AFD"/>
                </a:solidFill>
              </a:rPr>
              <a:t/>
            </a:r>
            <a:br>
              <a:rPr lang="en-US" sz="3200" b="1" dirty="0">
                <a:solidFill>
                  <a:srgbClr val="0B0AFD"/>
                </a:solidFill>
              </a:rPr>
            </a:br>
            <a:endParaRPr lang="en-US" sz="3200" b="1" dirty="0">
              <a:solidFill>
                <a:srgbClr val="0B0AFD"/>
              </a:solidFill>
            </a:endParaRPr>
          </a:p>
        </p:txBody>
      </p:sp>
      <p:sp>
        <p:nvSpPr>
          <p:cNvPr id="3" name="Content Placeholder 2"/>
          <p:cNvSpPr>
            <a:spLocks noGrp="1"/>
          </p:cNvSpPr>
          <p:nvPr>
            <p:ph idx="1"/>
          </p:nvPr>
        </p:nvSpPr>
        <p:spPr>
          <a:xfrm>
            <a:off x="609600" y="3984170"/>
            <a:ext cx="10702834" cy="1332413"/>
          </a:xfrm>
        </p:spPr>
        <p:txBody>
          <a:bodyPr/>
          <a:lstStyle/>
          <a:p>
            <a:pPr marL="0" indent="0">
              <a:lnSpc>
                <a:spcPct val="150000"/>
              </a:lnSpc>
              <a:buNone/>
            </a:pPr>
            <a:r>
              <a:rPr lang="en-IE" b="1" dirty="0"/>
              <a:t>					</a:t>
            </a:r>
          </a:p>
          <a:p>
            <a:pPr marL="0" indent="0">
              <a:lnSpc>
                <a:spcPct val="150000"/>
              </a:lnSpc>
              <a:buNone/>
            </a:pPr>
            <a:r>
              <a:rPr lang="en-IE" b="1" dirty="0"/>
              <a:t>	</a:t>
            </a:r>
          </a:p>
        </p:txBody>
      </p:sp>
      <p:graphicFrame>
        <p:nvGraphicFramePr>
          <p:cNvPr id="5" name="Table 4"/>
          <p:cNvGraphicFramePr>
            <a:graphicFrameLocks noGrp="1"/>
          </p:cNvGraphicFramePr>
          <p:nvPr>
            <p:extLst>
              <p:ext uri="{D42A27DB-BD31-4B8C-83A1-F6EECF244321}">
                <p14:modId xmlns:p14="http://schemas.microsoft.com/office/powerpoint/2010/main" val="2209407650"/>
              </p:ext>
            </p:extLst>
          </p:nvPr>
        </p:nvGraphicFramePr>
        <p:xfrm>
          <a:off x="780288" y="2356207"/>
          <a:ext cx="10338816" cy="3851988"/>
        </p:xfrm>
        <a:graphic>
          <a:graphicData uri="http://schemas.openxmlformats.org/drawingml/2006/table">
            <a:tbl>
              <a:tblPr firstRow="1" bandRow="1">
                <a:tableStyleId>{5C22544A-7EE6-4342-B048-85BDC9FD1C3A}</a:tableStyleId>
              </a:tblPr>
              <a:tblGrid>
                <a:gridCol w="4930621">
                  <a:extLst>
                    <a:ext uri="{9D8B030D-6E8A-4147-A177-3AD203B41FA5}">
                      <a16:colId xmlns:a16="http://schemas.microsoft.com/office/drawing/2014/main" val="2387490912"/>
                    </a:ext>
                  </a:extLst>
                </a:gridCol>
                <a:gridCol w="5408195">
                  <a:extLst>
                    <a:ext uri="{9D8B030D-6E8A-4147-A177-3AD203B41FA5}">
                      <a16:colId xmlns:a16="http://schemas.microsoft.com/office/drawing/2014/main" val="3462008685"/>
                    </a:ext>
                  </a:extLst>
                </a:gridCol>
              </a:tblGrid>
              <a:tr h="744036">
                <a:tc>
                  <a:txBody>
                    <a:bodyPr/>
                    <a:lstStyle/>
                    <a:p>
                      <a:pPr algn="ctr"/>
                      <a:r>
                        <a:rPr lang="en-IE" sz="2400" b="1" dirty="0" err="1" smtClean="0">
                          <a:solidFill>
                            <a:schemeClr val="tx1"/>
                          </a:solidFill>
                        </a:rPr>
                        <a:t>Quante</a:t>
                      </a:r>
                      <a:r>
                        <a:rPr lang="en-IE" sz="2400" b="1" dirty="0" smtClean="0">
                          <a:solidFill>
                            <a:schemeClr val="tx1"/>
                          </a:solidFill>
                        </a:rPr>
                        <a:t> slide? </a:t>
                      </a:r>
                      <a:endParaRPr lang="en-IE" sz="2400" b="1"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dirty="0" smtClean="0">
                          <a:solidFill>
                            <a:schemeClr val="tx1"/>
                          </a:solidFill>
                        </a:rPr>
                        <a:t>23  slide in </a:t>
                      </a:r>
                      <a:r>
                        <a:rPr lang="en-IE" sz="2400" b="1" dirty="0" err="1" smtClean="0">
                          <a:solidFill>
                            <a:schemeClr val="tx1"/>
                          </a:solidFill>
                        </a:rPr>
                        <a:t>totale</a:t>
                      </a:r>
                      <a:endParaRPr lang="en-IE" sz="2400" b="1" dirty="0" smtClean="0">
                        <a:solidFill>
                          <a:schemeClr val="tx1"/>
                        </a:solidFill>
                      </a:endParaRPr>
                    </a:p>
                  </a:txBody>
                  <a:tcPr>
                    <a:solidFill>
                      <a:schemeClr val="bg1">
                        <a:lumMod val="75000"/>
                      </a:schemeClr>
                    </a:solidFill>
                  </a:tcPr>
                </a:tc>
                <a:extLst>
                  <a:ext uri="{0D108BD9-81ED-4DB2-BD59-A6C34878D82A}">
                    <a16:rowId xmlns:a16="http://schemas.microsoft.com/office/drawing/2014/main" val="611053301"/>
                  </a:ext>
                </a:extLst>
              </a:tr>
              <a:tr h="1264493">
                <a:tc>
                  <a:txBody>
                    <a:bodyPr/>
                    <a:lstStyle/>
                    <a:p>
                      <a:pPr algn="ctr"/>
                      <a:r>
                        <a:rPr lang="it-IT" sz="2400" b="1" dirty="0" smtClean="0">
                          <a:solidFill>
                            <a:schemeClr val="tx1"/>
                          </a:solidFill>
                        </a:rPr>
                        <a:t>Quanto tempo per leggere e ascoltare</a:t>
                      </a:r>
                      <a:r>
                        <a:rPr lang="en-IE" sz="2400" b="1" dirty="0" smtClean="0">
                          <a:solidFill>
                            <a:schemeClr val="tx1"/>
                          </a:solidFill>
                        </a:rPr>
                        <a:t>? </a:t>
                      </a:r>
                      <a:endParaRPr lang="en-IE" sz="2400" dirty="0">
                        <a:solidFill>
                          <a:schemeClr val="tx1"/>
                        </a:solidFill>
                      </a:endParaRPr>
                    </a:p>
                  </a:txBody>
                  <a:tcPr>
                    <a:solidFill>
                      <a:schemeClr val="bg1">
                        <a:lumMod val="75000"/>
                      </a:schemeClr>
                    </a:solidFill>
                  </a:tcPr>
                </a:tc>
                <a:tc>
                  <a:txBody>
                    <a:bodyPr/>
                    <a:lstStyle/>
                    <a:p>
                      <a:pPr marL="0" indent="0" algn="l">
                        <a:lnSpc>
                          <a:spcPct val="150000"/>
                        </a:lnSpc>
                        <a:buNone/>
                      </a:pPr>
                      <a:r>
                        <a:rPr lang="en-IE" sz="2400" b="1" kern="1200" dirty="0" smtClean="0">
                          <a:solidFill>
                            <a:schemeClr val="dk1"/>
                          </a:solidFill>
                          <a:latin typeface="+mn-lt"/>
                          <a:ea typeface="+mn-ea"/>
                          <a:cs typeface="+mn-cs"/>
                        </a:rPr>
                        <a:t>15 </a:t>
                      </a:r>
                      <a:r>
                        <a:rPr lang="en-IE" sz="2400" b="1" dirty="0" smtClean="0"/>
                        <a:t>minutes (</a:t>
                      </a:r>
                      <a:r>
                        <a:rPr lang="it-IT" sz="2400" b="1" dirty="0" smtClean="0"/>
                        <a:t>non includendo l'esplorazione dei collegamenti all'interno delle diapositive)</a:t>
                      </a:r>
                      <a:endParaRPr lang="en-IE" sz="2400" b="1" dirty="0"/>
                    </a:p>
                  </a:txBody>
                  <a:tcPr>
                    <a:solidFill>
                      <a:schemeClr val="bg1">
                        <a:lumMod val="75000"/>
                      </a:schemeClr>
                    </a:solidFill>
                  </a:tcPr>
                </a:tc>
                <a:extLst>
                  <a:ext uri="{0D108BD9-81ED-4DB2-BD59-A6C34878D82A}">
                    <a16:rowId xmlns:a16="http://schemas.microsoft.com/office/drawing/2014/main" val="3479317360"/>
                  </a:ext>
                </a:extLst>
              </a:tr>
              <a:tr h="1370592">
                <a:tc>
                  <a:txBody>
                    <a:bodyPr/>
                    <a:lstStyle/>
                    <a:p>
                      <a:pPr algn="ctr"/>
                      <a:r>
                        <a:rPr lang="en-IE" sz="2400" b="1" dirty="0" err="1" smtClean="0">
                          <a:solidFill>
                            <a:schemeClr val="tx1"/>
                          </a:solidFill>
                        </a:rPr>
                        <a:t>Qual</a:t>
                      </a:r>
                      <a:r>
                        <a:rPr lang="en-IE" sz="2400" b="1" dirty="0" smtClean="0">
                          <a:solidFill>
                            <a:schemeClr val="tx1"/>
                          </a:solidFill>
                        </a:rPr>
                        <a:t> è </a:t>
                      </a:r>
                      <a:r>
                        <a:rPr lang="en-IE" sz="2400" b="1" dirty="0" err="1" smtClean="0">
                          <a:solidFill>
                            <a:schemeClr val="tx1"/>
                          </a:solidFill>
                        </a:rPr>
                        <a:t>il</a:t>
                      </a:r>
                      <a:r>
                        <a:rPr lang="en-IE" sz="2400" b="1" dirty="0" smtClean="0">
                          <a:solidFill>
                            <a:schemeClr val="tx1"/>
                          </a:solidFill>
                        </a:rPr>
                        <a:t> </a:t>
                      </a:r>
                      <a:r>
                        <a:rPr lang="en-IE" sz="2400" b="1" dirty="0" err="1" smtClean="0">
                          <a:solidFill>
                            <a:schemeClr val="tx1"/>
                          </a:solidFill>
                        </a:rPr>
                        <a:t>vantaggio</a:t>
                      </a:r>
                      <a:r>
                        <a:rPr lang="en-IE" sz="2400" b="1" dirty="0" smtClean="0">
                          <a:solidFill>
                            <a:schemeClr val="tx1"/>
                          </a:solidFill>
                        </a:rPr>
                        <a:t>? </a:t>
                      </a:r>
                      <a:endParaRPr lang="en-IE" sz="2400" dirty="0">
                        <a:solidFill>
                          <a:schemeClr val="tx1"/>
                        </a:solidFill>
                      </a:endParaRPr>
                    </a:p>
                  </a:txBody>
                  <a:tcPr>
                    <a:solidFill>
                      <a:schemeClr val="bg1">
                        <a:lumMod val="75000"/>
                      </a:schemeClr>
                    </a:solidFill>
                  </a:tcPr>
                </a:tc>
                <a:tc>
                  <a:txBody>
                    <a:bodyPr/>
                    <a:lstStyle/>
                    <a:p>
                      <a:r>
                        <a:rPr lang="it-IT" sz="2400" b="1" dirty="0" smtClean="0">
                          <a:solidFill>
                            <a:schemeClr val="tx1"/>
                          </a:solidFill>
                        </a:rPr>
                        <a:t>Seguire l’obiettivo e l’apprendimento previsto nelle diapositive seguenti</a:t>
                      </a:r>
                      <a:endParaRPr lang="it-IT" sz="2400" b="1" dirty="0">
                        <a:solidFill>
                          <a:schemeClr val="tx1"/>
                        </a:solidFill>
                      </a:endParaRPr>
                    </a:p>
                  </a:txBody>
                  <a:tcPr>
                    <a:solidFill>
                      <a:schemeClr val="bg1">
                        <a:lumMod val="75000"/>
                      </a:schemeClr>
                    </a:solidFill>
                  </a:tcPr>
                </a:tc>
                <a:extLst>
                  <a:ext uri="{0D108BD9-81ED-4DB2-BD59-A6C34878D82A}">
                    <a16:rowId xmlns:a16="http://schemas.microsoft.com/office/drawing/2014/main" val="3879988587"/>
                  </a:ext>
                </a:extLst>
              </a:tr>
            </a:tbl>
          </a:graphicData>
        </a:graphic>
      </p:graphicFrame>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sp>
        <p:nvSpPr>
          <p:cNvPr id="7" name="6 - Ορθογώνιο"/>
          <p:cNvSpPr/>
          <p:nvPr/>
        </p:nvSpPr>
        <p:spPr>
          <a:xfrm>
            <a:off x="766159" y="1561838"/>
            <a:ext cx="2647601" cy="584775"/>
          </a:xfrm>
          <a:prstGeom prst="rect">
            <a:avLst/>
          </a:prstGeom>
        </p:spPr>
        <p:txBody>
          <a:bodyPr wrap="square">
            <a:spAutoFit/>
          </a:bodyPr>
          <a:lstStyle/>
          <a:p>
            <a:r>
              <a:rPr lang="en-IE" sz="3200" b="1" dirty="0" err="1">
                <a:solidFill>
                  <a:srgbClr val="990000"/>
                </a:solidFill>
              </a:rPr>
              <a:t>Panoramica</a:t>
            </a:r>
            <a:endParaRPr lang="en-IE" sz="3200" b="1" dirty="0">
              <a:solidFill>
                <a:srgbClr val="990000"/>
              </a:solidFill>
            </a:endParaRPr>
          </a:p>
        </p:txBody>
      </p:sp>
    </p:spTree>
    <p:custDataLst>
      <p:tags r:id="rId1"/>
    </p:custDataLst>
    <p:extLst>
      <p:ext uri="{BB962C8B-B14F-4D97-AF65-F5344CB8AC3E}">
        <p14:creationId xmlns:p14="http://schemas.microsoft.com/office/powerpoint/2010/main" val="3398946843"/>
      </p:ext>
    </p:extLst>
  </p:cSld>
  <p:clrMapOvr>
    <a:masterClrMapping/>
  </p:clrMapOvr>
  <mc:AlternateContent xmlns:mc="http://schemas.openxmlformats.org/markup-compatibility/2006" xmlns:p14="http://schemas.microsoft.com/office/powerpoint/2010/main">
    <mc:Choice Requires="p14">
      <p:transition spd="med" p14:dur="700" advTm="62673">
        <p:fade/>
      </p:transition>
    </mc:Choice>
    <mc:Fallback xmlns="">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a:solidFill>
                  <a:srgbClr val="0B0AFD"/>
                </a:solidFill>
              </a:rPr>
              <a:t>Strumenti</a:t>
            </a:r>
            <a:r>
              <a:rPr lang="en-US" sz="3200" b="1" dirty="0">
                <a:solidFill>
                  <a:srgbClr val="0B0AFD"/>
                </a:solidFill>
              </a:rPr>
              <a:t> di </a:t>
            </a:r>
            <a:r>
              <a:rPr lang="en-US" sz="3200" b="1" dirty="0" err="1">
                <a:solidFill>
                  <a:srgbClr val="0B0AFD"/>
                </a:solidFill>
              </a:rPr>
              <a:t>debito</a:t>
            </a:r>
            <a:endParaRPr lang="en-IE" sz="3200" b="1" dirty="0">
              <a:solidFill>
                <a:srgbClr val="0B0AFD"/>
              </a:solidFill>
            </a:endParaRPr>
          </a:p>
        </p:txBody>
      </p:sp>
      <p:sp>
        <p:nvSpPr>
          <p:cNvPr id="3" name="Content Placeholder 2"/>
          <p:cNvSpPr>
            <a:spLocks noGrp="1"/>
          </p:cNvSpPr>
          <p:nvPr>
            <p:ph idx="1"/>
          </p:nvPr>
        </p:nvSpPr>
        <p:spPr>
          <a:xfrm>
            <a:off x="677838" y="1395485"/>
            <a:ext cx="11071576" cy="4525963"/>
          </a:xfrm>
        </p:spPr>
        <p:txBody>
          <a:bodyPr/>
          <a:lstStyle/>
          <a:p>
            <a:pPr marL="0" lvl="0" indent="0">
              <a:buNone/>
            </a:pPr>
            <a:r>
              <a:rPr lang="it-IT" b="1" dirty="0">
                <a:solidFill>
                  <a:srgbClr val="C00000"/>
                </a:solidFill>
              </a:rPr>
              <a:t>Prestiti bancari come strumento finanziario (</a:t>
            </a:r>
            <a:r>
              <a:rPr lang="it-IT" b="1" dirty="0" smtClean="0">
                <a:solidFill>
                  <a:srgbClr val="C00000"/>
                </a:solidFill>
              </a:rPr>
              <a:t>16 </a:t>
            </a:r>
            <a:r>
              <a:rPr lang="it-IT" b="1" dirty="0">
                <a:solidFill>
                  <a:srgbClr val="C00000"/>
                </a:solidFill>
              </a:rPr>
              <a:t>di 18)</a:t>
            </a:r>
          </a:p>
          <a:p>
            <a:pPr marL="0" lvl="0" indent="0">
              <a:buNone/>
            </a:pPr>
            <a:endParaRPr lang="en-US" dirty="0" smtClean="0">
              <a:solidFill>
                <a:srgbClr val="C00000"/>
              </a:solidFill>
            </a:endParaRPr>
          </a:p>
          <a:p>
            <a:pPr marL="0" lvl="0" indent="0" algn="just">
              <a:buNone/>
            </a:pPr>
            <a:r>
              <a:rPr lang="it-IT" dirty="0" smtClean="0">
                <a:solidFill>
                  <a:srgbClr val="000000"/>
                </a:solidFill>
              </a:rPr>
              <a:t>Ciò </a:t>
            </a:r>
            <a:r>
              <a:rPr lang="it-IT" dirty="0">
                <a:solidFill>
                  <a:srgbClr val="000000"/>
                </a:solidFill>
              </a:rPr>
              <a:t>significa che le rate possono essere organizzate su base mensile o trimestrale a seconda del ciclo economico di tale impresa (piano di rata regolare o irregolare). La rata mensile non deve superare il 60% del reddito mensile della società.</a:t>
            </a:r>
            <a:endParaRPr lang="en-US" dirty="0">
              <a:solidFill>
                <a:srgbClr val="0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20</a:t>
            </a:fld>
            <a:endParaRPr lang="es-ES" altLang="es-ES"/>
          </a:p>
        </p:txBody>
      </p:sp>
    </p:spTree>
    <p:extLst>
      <p:ext uri="{BB962C8B-B14F-4D97-AF65-F5344CB8AC3E}">
        <p14:creationId xmlns:p14="http://schemas.microsoft.com/office/powerpoint/2010/main" val="4094117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a:solidFill>
                  <a:srgbClr val="0B0AFD"/>
                </a:solidFill>
              </a:rPr>
              <a:t>Strumenti</a:t>
            </a:r>
            <a:r>
              <a:rPr lang="en-US" sz="3200" b="1" dirty="0">
                <a:solidFill>
                  <a:srgbClr val="0B0AFD"/>
                </a:solidFill>
              </a:rPr>
              <a:t> di </a:t>
            </a:r>
            <a:r>
              <a:rPr lang="en-US" sz="3200" b="1" dirty="0" err="1">
                <a:solidFill>
                  <a:srgbClr val="0B0AFD"/>
                </a:solidFill>
              </a:rPr>
              <a:t>debito</a:t>
            </a:r>
            <a:endParaRPr lang="en-IE" sz="3200" b="1" dirty="0">
              <a:solidFill>
                <a:srgbClr val="0B0AFD"/>
              </a:solidFill>
            </a:endParaRPr>
          </a:p>
        </p:txBody>
      </p:sp>
      <p:sp>
        <p:nvSpPr>
          <p:cNvPr id="3" name="Content Placeholder 2"/>
          <p:cNvSpPr>
            <a:spLocks noGrp="1"/>
          </p:cNvSpPr>
          <p:nvPr>
            <p:ph idx="1"/>
          </p:nvPr>
        </p:nvSpPr>
        <p:spPr>
          <a:xfrm>
            <a:off x="677838" y="1395485"/>
            <a:ext cx="10807026" cy="4525963"/>
          </a:xfrm>
        </p:spPr>
        <p:txBody>
          <a:bodyPr/>
          <a:lstStyle/>
          <a:p>
            <a:pPr marL="0" lvl="0" indent="0">
              <a:buNone/>
            </a:pPr>
            <a:r>
              <a:rPr lang="it-IT" b="1" dirty="0">
                <a:solidFill>
                  <a:srgbClr val="C00000"/>
                </a:solidFill>
              </a:rPr>
              <a:t>Prestiti bancari come strumento finanziario (</a:t>
            </a:r>
            <a:r>
              <a:rPr lang="it-IT" b="1" dirty="0" smtClean="0">
                <a:solidFill>
                  <a:srgbClr val="C00000"/>
                </a:solidFill>
              </a:rPr>
              <a:t>17 </a:t>
            </a:r>
            <a:r>
              <a:rPr lang="it-IT" b="1" dirty="0">
                <a:solidFill>
                  <a:srgbClr val="C00000"/>
                </a:solidFill>
              </a:rPr>
              <a:t>di 18)</a:t>
            </a:r>
          </a:p>
          <a:p>
            <a:pPr marL="0" lvl="0" indent="0">
              <a:buNone/>
            </a:pPr>
            <a:endParaRPr lang="en-US" sz="1800" dirty="0" smtClean="0">
              <a:solidFill>
                <a:srgbClr val="000000"/>
              </a:solidFill>
            </a:endParaRPr>
          </a:p>
          <a:p>
            <a:pPr marL="0" lvl="0" indent="0">
              <a:buNone/>
            </a:pPr>
            <a:endParaRPr lang="en-US" sz="1800" dirty="0" smtClean="0">
              <a:solidFill>
                <a:srgbClr val="000000"/>
              </a:solidFill>
            </a:endParaRPr>
          </a:p>
          <a:p>
            <a:pPr marL="0" lvl="0" indent="0" algn="just">
              <a:buNone/>
            </a:pPr>
            <a:r>
              <a:rPr lang="it-IT" sz="2800" dirty="0" smtClean="0">
                <a:solidFill>
                  <a:srgbClr val="000000"/>
                </a:solidFill>
              </a:rPr>
              <a:t>Indipendentemente </a:t>
            </a:r>
            <a:r>
              <a:rPr lang="it-IT" sz="2800" dirty="0">
                <a:solidFill>
                  <a:srgbClr val="000000"/>
                </a:solidFill>
              </a:rPr>
              <a:t>dal tipo di prestito e dalla scadenza, le banche spesso richiedono garanzie per ridurre il rischio del prestito. Il prestito basato sul collaterale è uno dei principali ostacoli all'accesso ai finanziamenti, in particolare per le microimprese che in genere dispongono di risorse limitate o di risorse fisse.</a:t>
            </a:r>
            <a:endParaRPr lang="en-US" sz="1800" dirty="0">
              <a:solidFill>
                <a:srgbClr val="0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21</a:t>
            </a:fld>
            <a:endParaRPr lang="es-ES" altLang="es-ES"/>
          </a:p>
        </p:txBody>
      </p:sp>
    </p:spTree>
    <p:extLst>
      <p:ext uri="{BB962C8B-B14F-4D97-AF65-F5344CB8AC3E}">
        <p14:creationId xmlns:p14="http://schemas.microsoft.com/office/powerpoint/2010/main" val="2812336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a:solidFill>
                  <a:srgbClr val="0B0AFD"/>
                </a:solidFill>
              </a:rPr>
              <a:t>Strumenti</a:t>
            </a:r>
            <a:r>
              <a:rPr lang="en-US" sz="3200" b="1" dirty="0">
                <a:solidFill>
                  <a:srgbClr val="0B0AFD"/>
                </a:solidFill>
              </a:rPr>
              <a:t> di </a:t>
            </a:r>
            <a:r>
              <a:rPr lang="en-US" sz="3200" b="1" dirty="0" err="1">
                <a:solidFill>
                  <a:srgbClr val="0B0AFD"/>
                </a:solidFill>
              </a:rPr>
              <a:t>debito</a:t>
            </a:r>
            <a:endParaRPr lang="en-IE" sz="3200" b="1" dirty="0">
              <a:solidFill>
                <a:srgbClr val="0B0AFD"/>
              </a:solidFill>
            </a:endParaRPr>
          </a:p>
        </p:txBody>
      </p:sp>
      <p:sp>
        <p:nvSpPr>
          <p:cNvPr id="3" name="Content Placeholder 2"/>
          <p:cNvSpPr>
            <a:spLocks noGrp="1"/>
          </p:cNvSpPr>
          <p:nvPr>
            <p:ph idx="1"/>
          </p:nvPr>
        </p:nvSpPr>
        <p:spPr>
          <a:xfrm>
            <a:off x="677838" y="1395485"/>
            <a:ext cx="10807026" cy="4525963"/>
          </a:xfrm>
        </p:spPr>
        <p:txBody>
          <a:bodyPr/>
          <a:lstStyle/>
          <a:p>
            <a:pPr marL="0" lvl="0" indent="0">
              <a:buNone/>
            </a:pPr>
            <a:r>
              <a:rPr lang="it-IT" b="1" dirty="0">
                <a:solidFill>
                  <a:srgbClr val="C00000"/>
                </a:solidFill>
              </a:rPr>
              <a:t>Prestiti bancari come strumento finanziario (</a:t>
            </a:r>
            <a:r>
              <a:rPr lang="it-IT" b="1" dirty="0" smtClean="0">
                <a:solidFill>
                  <a:srgbClr val="C00000"/>
                </a:solidFill>
              </a:rPr>
              <a:t>18 </a:t>
            </a:r>
            <a:r>
              <a:rPr lang="it-IT" b="1" dirty="0">
                <a:solidFill>
                  <a:srgbClr val="C00000"/>
                </a:solidFill>
              </a:rPr>
              <a:t>di 18)</a:t>
            </a:r>
          </a:p>
          <a:p>
            <a:pPr marL="0" lvl="0" indent="0">
              <a:buNone/>
            </a:pPr>
            <a:endParaRPr lang="en-US" sz="1800" dirty="0" smtClean="0">
              <a:solidFill>
                <a:srgbClr val="000000"/>
              </a:solidFill>
            </a:endParaRPr>
          </a:p>
          <a:p>
            <a:pPr marL="0" lvl="0" indent="0">
              <a:buNone/>
            </a:pPr>
            <a:endParaRPr lang="en-US" sz="1800" dirty="0" smtClean="0">
              <a:solidFill>
                <a:srgbClr val="000000"/>
              </a:solidFill>
            </a:endParaRPr>
          </a:p>
          <a:p>
            <a:pPr marL="0" lvl="0" indent="0" algn="just">
              <a:buNone/>
            </a:pPr>
            <a:r>
              <a:rPr lang="it-IT" dirty="0">
                <a:solidFill>
                  <a:srgbClr val="000000"/>
                </a:solidFill>
              </a:rPr>
              <a:t>Per </a:t>
            </a:r>
            <a:r>
              <a:rPr lang="it-IT" dirty="0" smtClean="0">
                <a:solidFill>
                  <a:srgbClr val="000000"/>
                </a:solidFill>
              </a:rPr>
              <a:t>prestiti minori </a:t>
            </a:r>
            <a:r>
              <a:rPr lang="it-IT" dirty="0">
                <a:solidFill>
                  <a:srgbClr val="000000"/>
                </a:solidFill>
              </a:rPr>
              <a:t>o </a:t>
            </a:r>
            <a:r>
              <a:rPr lang="it-IT" dirty="0" smtClean="0">
                <a:solidFill>
                  <a:srgbClr val="000000"/>
                </a:solidFill>
              </a:rPr>
              <a:t>di </a:t>
            </a:r>
            <a:r>
              <a:rPr lang="it-IT" dirty="0">
                <a:solidFill>
                  <a:srgbClr val="000000"/>
                </a:solidFill>
              </a:rPr>
              <a:t>minore entità che presentano un rischio </a:t>
            </a:r>
            <a:r>
              <a:rPr lang="it-IT" dirty="0" smtClean="0">
                <a:solidFill>
                  <a:srgbClr val="000000"/>
                </a:solidFill>
              </a:rPr>
              <a:t>ridotto </a:t>
            </a:r>
            <a:r>
              <a:rPr lang="it-IT" dirty="0">
                <a:solidFill>
                  <a:srgbClr val="000000"/>
                </a:solidFill>
              </a:rPr>
              <a:t>la garanzia può essere </a:t>
            </a:r>
            <a:r>
              <a:rPr lang="it-IT" dirty="0" smtClean="0">
                <a:solidFill>
                  <a:srgbClr val="000000"/>
                </a:solidFill>
              </a:rPr>
              <a:t>assicurata </a:t>
            </a:r>
            <a:r>
              <a:rPr lang="it-IT" dirty="0">
                <a:solidFill>
                  <a:srgbClr val="000000"/>
                </a:solidFill>
              </a:rPr>
              <a:t>in modi alternativi (fondi di garanzia statale, altra società </a:t>
            </a:r>
            <a:r>
              <a:rPr lang="it-IT" dirty="0" smtClean="0">
                <a:solidFill>
                  <a:srgbClr val="000000"/>
                </a:solidFill>
              </a:rPr>
              <a:t>garante</a:t>
            </a:r>
            <a:r>
              <a:rPr lang="it-IT" dirty="0">
                <a:solidFill>
                  <a:srgbClr val="000000"/>
                </a:solidFill>
              </a:rPr>
              <a:t>, </a:t>
            </a:r>
            <a:r>
              <a:rPr lang="it-IT" dirty="0" smtClean="0">
                <a:solidFill>
                  <a:srgbClr val="000000"/>
                </a:solidFill>
              </a:rPr>
              <a:t>deposito di </a:t>
            </a:r>
            <a:r>
              <a:rPr lang="it-IT" dirty="0">
                <a:solidFill>
                  <a:srgbClr val="000000"/>
                </a:solidFill>
              </a:rPr>
              <a:t>denaro, ecc.).</a:t>
            </a:r>
            <a:endParaRPr lang="en-US" dirty="0">
              <a:solidFill>
                <a:srgbClr val="0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22</a:t>
            </a:fld>
            <a:endParaRPr lang="es-ES" altLang="es-ES"/>
          </a:p>
        </p:txBody>
      </p:sp>
    </p:spTree>
    <p:extLst>
      <p:ext uri="{BB962C8B-B14F-4D97-AF65-F5344CB8AC3E}">
        <p14:creationId xmlns:p14="http://schemas.microsoft.com/office/powerpoint/2010/main" val="2792203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smtClean="0">
                <a:solidFill>
                  <a:srgbClr val="990000"/>
                </a:solidFill>
              </a:rPr>
              <a:t>Grazie per l’attenzione </a:t>
            </a:r>
            <a:r>
              <a:rPr lang="en-US" altLang="es-ES" sz="4800" b="1" dirty="0" smtClean="0">
                <a:solidFill>
                  <a:srgbClr val="990000"/>
                </a:solidFill>
                <a:sym typeface="Wingdings" panose="05000000000000000000" pitchFamily="2" charset="2"/>
              </a:rPr>
              <a:t></a:t>
            </a:r>
            <a:endParaRPr lang="en-US" altLang="es-ES" sz="4800" b="1"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smtClean="0">
                <a:solidFill>
                  <a:srgbClr val="0B0AFD"/>
                </a:solidFill>
              </a:rPr>
              <a:t>Fine del Modulo</a:t>
            </a:r>
            <a:endParaRPr lang="en-US" altLang="es-ES" sz="3600" dirty="0">
              <a:solidFill>
                <a:srgbClr val="0B0AFD"/>
              </a:solidFill>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23</a:t>
            </a:fld>
            <a:endParaRPr lang="en-US" dirty="0"/>
          </a:p>
        </p:txBody>
      </p:sp>
    </p:spTree>
    <p:extLst>
      <p:ext uri="{BB962C8B-B14F-4D97-AF65-F5344CB8AC3E}">
        <p14:creationId xmlns:p14="http://schemas.microsoft.com/office/powerpoint/2010/main" val="2268572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9782" y="2442735"/>
            <a:ext cx="10183609" cy="3668836"/>
          </a:xfrm>
        </p:spPr>
        <p:txBody>
          <a:bodyPr/>
          <a:lstStyle/>
          <a:p>
            <a:pPr marL="0" indent="0" algn="ctr">
              <a:buNone/>
            </a:pPr>
            <a:r>
              <a:rPr lang="it-IT" sz="3600" b="1" dirty="0" smtClean="0"/>
              <a:t>In </a:t>
            </a:r>
            <a:r>
              <a:rPr lang="it-IT" sz="3600" b="1" dirty="0"/>
              <a:t>questa unità, apprenderemo gli strumenti di debito delle banche e le condizioni dei prestiti bancari (scadenza, tasso di interesse, rate)</a:t>
            </a:r>
            <a:endParaRPr lang="en-IE" dirty="0"/>
          </a:p>
        </p:txBody>
      </p:sp>
      <p:sp>
        <p:nvSpPr>
          <p:cNvPr id="6" name="Text Placeholder 5"/>
          <p:cNvSpPr>
            <a:spLocks noGrp="1"/>
          </p:cNvSpPr>
          <p:nvPr>
            <p:ph type="body" sz="half" idx="2"/>
          </p:nvPr>
        </p:nvSpPr>
        <p:spPr>
          <a:xfrm>
            <a:off x="594133" y="1362044"/>
            <a:ext cx="4503959" cy="861646"/>
          </a:xfrm>
        </p:spPr>
        <p:txBody>
          <a:bodyPr/>
          <a:lstStyle/>
          <a:p>
            <a:pPr lvl="0" defTabSz="457200" fontAlgn="auto">
              <a:spcBef>
                <a:spcPts val="0"/>
              </a:spcBef>
              <a:spcAft>
                <a:spcPts val="0"/>
              </a:spcAft>
            </a:pPr>
            <a:r>
              <a:rPr lang="en-IE" sz="3200" b="1" dirty="0" err="1">
                <a:solidFill>
                  <a:srgbClr val="990000"/>
                </a:solidFill>
              </a:rPr>
              <a:t>Scopo</a:t>
            </a:r>
            <a:r>
              <a:rPr lang="en-IE" sz="3200" b="1" dirty="0">
                <a:solidFill>
                  <a:srgbClr val="990000"/>
                </a:solidFill>
              </a:rPr>
              <a:t> di </a:t>
            </a:r>
            <a:r>
              <a:rPr lang="en-IE" sz="3200" b="1" dirty="0" err="1">
                <a:solidFill>
                  <a:srgbClr val="990000"/>
                </a:solidFill>
              </a:rPr>
              <a:t>questa</a:t>
            </a:r>
            <a:r>
              <a:rPr lang="en-IE" sz="3200" b="1" dirty="0">
                <a:solidFill>
                  <a:srgbClr val="990000"/>
                </a:solidFill>
              </a:rPr>
              <a:t> </a:t>
            </a:r>
            <a:r>
              <a:rPr lang="en-IE" sz="3200" b="1" dirty="0" err="1">
                <a:solidFill>
                  <a:srgbClr val="990000"/>
                </a:solidFill>
              </a:rPr>
              <a:t>unità</a:t>
            </a:r>
            <a:endParaRPr lang="en-IE" sz="3200" b="1" dirty="0">
              <a:solidFill>
                <a:srgbClr val="990000"/>
              </a:solidFill>
            </a:endParaRPr>
          </a:p>
          <a:p>
            <a:endParaRPr lang="mk-MK"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
        <p:nvSpPr>
          <p:cNvPr id="8"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lgn="r" defTabSz="914400" fontAlgn="base">
              <a:spcBef>
                <a:spcPct val="0"/>
              </a:spcBef>
              <a:spcAft>
                <a:spcPct val="0"/>
              </a:spcAft>
              <a:defRPr/>
            </a:pPr>
            <a:r>
              <a:rPr lang="en-US" sz="3200" b="1" dirty="0" err="1" smtClean="0">
                <a:solidFill>
                  <a:srgbClr val="0B0AFD"/>
                </a:solidFill>
                <a:latin typeface="+mj-lt"/>
                <a:ea typeface="+mj-ea"/>
                <a:cs typeface="+mj-cs"/>
              </a:rPr>
              <a:t>Strumenti</a:t>
            </a:r>
            <a:r>
              <a:rPr lang="en-US" sz="3200" b="1" dirty="0" smtClean="0">
                <a:solidFill>
                  <a:srgbClr val="0B0AFD"/>
                </a:solidFill>
                <a:latin typeface="+mj-lt"/>
                <a:ea typeface="+mj-ea"/>
                <a:cs typeface="+mj-cs"/>
              </a:rPr>
              <a:t> </a:t>
            </a:r>
            <a:r>
              <a:rPr lang="en-US" sz="3200" b="1" dirty="0">
                <a:solidFill>
                  <a:srgbClr val="0B0AFD"/>
                </a:solidFill>
                <a:latin typeface="+mj-lt"/>
                <a:ea typeface="+mj-ea"/>
                <a:cs typeface="+mj-cs"/>
              </a:rPr>
              <a:t>di </a:t>
            </a:r>
            <a:r>
              <a:rPr lang="en-US" sz="3200" b="1" dirty="0" err="1">
                <a:solidFill>
                  <a:srgbClr val="0B0AFD"/>
                </a:solidFill>
                <a:latin typeface="+mj-lt"/>
                <a:ea typeface="+mj-ea"/>
                <a:cs typeface="+mj-cs"/>
              </a:rPr>
              <a:t>debito</a:t>
            </a:r>
            <a:r>
              <a:rPr kumimoji="0" lang="en-IE" sz="1800" b="1" i="0" u="none" strike="noStrike" kern="1200" cap="none" spc="0" normalizeH="0" baseline="0" noProof="0" dirty="0" smtClean="0">
                <a:ln>
                  <a:noFill/>
                </a:ln>
                <a:solidFill>
                  <a:srgbClr val="990000"/>
                </a:solidFill>
                <a:effectLst/>
                <a:uLnTx/>
                <a:uFillTx/>
                <a:latin typeface="+mj-lt"/>
                <a:ea typeface="+mj-ea"/>
                <a:cs typeface="+mj-cs"/>
              </a:rPr>
              <a:t/>
            </a:r>
            <a:br>
              <a:rPr kumimoji="0" lang="en-IE" sz="1800" b="1" i="0" u="none" strike="noStrike" kern="1200" cap="none" spc="0" normalizeH="0" baseline="0" noProof="0" dirty="0" smtClean="0">
                <a:ln>
                  <a:noFill/>
                </a:ln>
                <a:solidFill>
                  <a:srgbClr val="990000"/>
                </a:solidFill>
                <a:effectLst/>
                <a:uLnTx/>
                <a:uFillTx/>
                <a:latin typeface="+mj-lt"/>
                <a:ea typeface="+mj-ea"/>
                <a:cs typeface="+mj-cs"/>
              </a:rPr>
            </a:b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extLst>
      <p:ext uri="{BB962C8B-B14F-4D97-AF65-F5344CB8AC3E}">
        <p14:creationId xmlns:p14="http://schemas.microsoft.com/office/powerpoint/2010/main" val="1131064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2708" y="2060372"/>
            <a:ext cx="11629292" cy="4000299"/>
          </a:xfrm>
        </p:spPr>
        <p:txBody>
          <a:bodyPr>
            <a:noAutofit/>
          </a:bodyPr>
          <a:lstStyle/>
          <a:p>
            <a:pPr marL="0" indent="0">
              <a:lnSpc>
                <a:spcPct val="150000"/>
              </a:lnSpc>
              <a:buNone/>
            </a:pPr>
            <a:r>
              <a:rPr lang="en-IE" sz="2800" b="1" dirty="0" err="1" smtClean="0"/>
              <a:t>Alla</a:t>
            </a:r>
            <a:r>
              <a:rPr lang="en-IE" sz="2800" b="1" dirty="0" smtClean="0"/>
              <a:t> fine del modulo </a:t>
            </a:r>
            <a:r>
              <a:rPr lang="en-IE" sz="2800" b="1" u="sng" dirty="0" err="1" smtClean="0">
                <a:solidFill>
                  <a:srgbClr val="003366"/>
                </a:solidFill>
              </a:rPr>
              <a:t>sarete</a:t>
            </a:r>
            <a:r>
              <a:rPr lang="en-IE" sz="2800" b="1" u="sng" dirty="0" smtClean="0">
                <a:solidFill>
                  <a:srgbClr val="003366"/>
                </a:solidFill>
              </a:rPr>
              <a:t> in </a:t>
            </a:r>
            <a:r>
              <a:rPr lang="en-IE" sz="2800" b="1" u="sng" dirty="0" err="1" smtClean="0">
                <a:solidFill>
                  <a:srgbClr val="003366"/>
                </a:solidFill>
              </a:rPr>
              <a:t>grado</a:t>
            </a:r>
            <a:r>
              <a:rPr lang="en-IE" sz="2800" b="1" u="sng" dirty="0" smtClean="0">
                <a:solidFill>
                  <a:srgbClr val="003366"/>
                </a:solidFill>
              </a:rPr>
              <a:t> di:</a:t>
            </a:r>
            <a:endParaRPr lang="en-IE" sz="2800" b="1" u="sng" dirty="0">
              <a:solidFill>
                <a:srgbClr val="003366"/>
              </a:solidFill>
            </a:endParaRPr>
          </a:p>
          <a:p>
            <a:pPr marL="514350" indent="-514350">
              <a:lnSpc>
                <a:spcPct val="150000"/>
              </a:lnSpc>
              <a:buFont typeface="+mj-lt"/>
              <a:buAutoNum type="arabicPeriod"/>
            </a:pPr>
            <a:r>
              <a:rPr lang="it-IT" sz="2800" b="1" dirty="0" smtClean="0"/>
              <a:t>Conoscere </a:t>
            </a:r>
            <a:r>
              <a:rPr lang="it-IT" sz="2800" b="1" dirty="0"/>
              <a:t>i tipi di prestiti </a:t>
            </a:r>
            <a:r>
              <a:rPr lang="it-IT" sz="2800" b="1" dirty="0" smtClean="0"/>
              <a:t>rilevanti </a:t>
            </a:r>
            <a:r>
              <a:rPr lang="it-IT" sz="2800" b="1" dirty="0"/>
              <a:t>per le </a:t>
            </a:r>
            <a:r>
              <a:rPr lang="it-IT" sz="2800" b="1" dirty="0" smtClean="0"/>
              <a:t>microimprese</a:t>
            </a:r>
          </a:p>
          <a:p>
            <a:pPr marL="514350" indent="-514350">
              <a:lnSpc>
                <a:spcPct val="150000"/>
              </a:lnSpc>
              <a:buFont typeface="+mj-lt"/>
              <a:buAutoNum type="arabicPeriod"/>
            </a:pPr>
            <a:r>
              <a:rPr lang="it-IT" sz="2800" b="1" dirty="0"/>
              <a:t>Conoscere le condizioni dei prestiti delle banche commerciali (scadenza, tasso di interesse, rate)</a:t>
            </a:r>
            <a:endParaRPr lang="en-IE" sz="2800" b="1" dirty="0" smtClean="0"/>
          </a:p>
        </p:txBody>
      </p:sp>
      <p:sp>
        <p:nvSpPr>
          <p:cNvPr id="5" name="Text Placeholder 4"/>
          <p:cNvSpPr>
            <a:spLocks noGrp="1"/>
          </p:cNvSpPr>
          <p:nvPr>
            <p:ph type="body" sz="half" idx="2"/>
          </p:nvPr>
        </p:nvSpPr>
        <p:spPr>
          <a:xfrm>
            <a:off x="500348" y="1201616"/>
            <a:ext cx="6664540" cy="662354"/>
          </a:xfrm>
        </p:spPr>
        <p:txBody>
          <a:bodyPr/>
          <a:lstStyle/>
          <a:p>
            <a:pPr lvl="0" defTabSz="457200" fontAlgn="auto">
              <a:spcBef>
                <a:spcPts val="0"/>
              </a:spcBef>
              <a:spcAft>
                <a:spcPts val="0"/>
              </a:spcAft>
            </a:pPr>
            <a:r>
              <a:rPr lang="it-IT" altLang="es-ES" sz="3200" b="1" dirty="0" smtClean="0">
                <a:solidFill>
                  <a:srgbClr val="990000"/>
                </a:solidFill>
              </a:rPr>
              <a:t>Risultati di apprendimento attesi</a:t>
            </a:r>
            <a:endParaRPr lang="el-GR" altLang="es-ES" sz="3200" b="1" dirty="0">
              <a:solidFill>
                <a:srgbClr val="990000"/>
              </a:solidFill>
            </a:endParaRPr>
          </a:p>
          <a:p>
            <a:endParaRPr lang="mk-MK"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
        <p:nvSpPr>
          <p:cNvPr id="7"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lgn="r" defTabSz="914400" fontAlgn="base">
              <a:spcBef>
                <a:spcPct val="0"/>
              </a:spcBef>
              <a:spcAft>
                <a:spcPct val="0"/>
              </a:spcAft>
              <a:defRPr/>
            </a:pPr>
            <a:r>
              <a:rPr lang="en-US" sz="3200" b="1" dirty="0" err="1">
                <a:solidFill>
                  <a:srgbClr val="0B0AFD"/>
                </a:solidFill>
                <a:latin typeface="+mj-lt"/>
                <a:ea typeface="+mj-ea"/>
                <a:cs typeface="+mj-cs"/>
              </a:rPr>
              <a:t>Strumenti</a:t>
            </a:r>
            <a:r>
              <a:rPr lang="en-US" sz="3200" b="1" dirty="0">
                <a:solidFill>
                  <a:srgbClr val="0B0AFD"/>
                </a:solidFill>
                <a:latin typeface="+mj-lt"/>
                <a:ea typeface="+mj-ea"/>
                <a:cs typeface="+mj-cs"/>
              </a:rPr>
              <a:t> di </a:t>
            </a:r>
            <a:r>
              <a:rPr lang="en-US" sz="3200" b="1" dirty="0" err="1">
                <a:solidFill>
                  <a:srgbClr val="0B0AFD"/>
                </a:solidFill>
                <a:latin typeface="+mj-lt"/>
                <a:ea typeface="+mj-ea"/>
                <a:cs typeface="+mj-cs"/>
              </a:rPr>
              <a:t>debito</a:t>
            </a:r>
            <a:r>
              <a:rPr lang="en-US" sz="3200" b="1" dirty="0">
                <a:solidFill>
                  <a:srgbClr val="0B0AFD"/>
                </a:solidFill>
                <a:latin typeface="+mj-lt"/>
                <a:ea typeface="+mj-ea"/>
                <a:cs typeface="+mj-cs"/>
              </a:rPr>
              <a:t/>
            </a:r>
            <a:br>
              <a:rPr lang="en-US" sz="3200" b="1" dirty="0">
                <a:solidFill>
                  <a:srgbClr val="0B0AFD"/>
                </a:solidFill>
                <a:latin typeface="+mj-lt"/>
                <a:ea typeface="+mj-ea"/>
                <a:cs typeface="+mj-cs"/>
              </a:rPr>
            </a:b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extLst>
      <p:ext uri="{BB962C8B-B14F-4D97-AF65-F5344CB8AC3E}">
        <p14:creationId xmlns:p14="http://schemas.microsoft.com/office/powerpoint/2010/main" val="3984177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1778" y="212942"/>
            <a:ext cx="11020785" cy="930058"/>
          </a:xfrm>
        </p:spPr>
        <p:txBody>
          <a:bodyPr/>
          <a:lstStyle/>
          <a:p>
            <a:pPr algn="r"/>
            <a:r>
              <a:rPr lang="en-US" sz="3200" b="1" dirty="0" err="1">
                <a:solidFill>
                  <a:srgbClr val="0B0AFD"/>
                </a:solidFill>
              </a:rPr>
              <a:t>Strumenti</a:t>
            </a:r>
            <a:r>
              <a:rPr lang="en-US" sz="3200" b="1" dirty="0">
                <a:solidFill>
                  <a:srgbClr val="0B0AFD"/>
                </a:solidFill>
              </a:rPr>
              <a:t> di </a:t>
            </a:r>
            <a:r>
              <a:rPr lang="en-US" sz="3200" b="1" dirty="0" err="1">
                <a:solidFill>
                  <a:srgbClr val="0B0AFD"/>
                </a:solidFill>
              </a:rPr>
              <a:t>debito</a:t>
            </a:r>
            <a:r>
              <a:rPr lang="en-US" sz="3200" b="1" dirty="0">
                <a:solidFill>
                  <a:srgbClr val="0B0AFD"/>
                </a:solidFill>
              </a:rPr>
              <a:t/>
            </a:r>
            <a:br>
              <a:rPr lang="en-US" sz="3200" b="1" dirty="0">
                <a:solidFill>
                  <a:srgbClr val="0B0AFD"/>
                </a:solidFill>
              </a:rPr>
            </a:br>
            <a:endParaRPr lang="en-IE" sz="3200" b="1" dirty="0">
              <a:solidFill>
                <a:srgbClr val="0B0AFD"/>
              </a:solidFill>
            </a:endParaRPr>
          </a:p>
        </p:txBody>
      </p:sp>
      <p:sp>
        <p:nvSpPr>
          <p:cNvPr id="3" name="Content Placeholder 2"/>
          <p:cNvSpPr>
            <a:spLocks noGrp="1"/>
          </p:cNvSpPr>
          <p:nvPr>
            <p:ph idx="1"/>
          </p:nvPr>
        </p:nvSpPr>
        <p:spPr>
          <a:xfrm>
            <a:off x="609600" y="1483476"/>
            <a:ext cx="10972800" cy="4421273"/>
          </a:xfrm>
        </p:spPr>
        <p:txBody>
          <a:bodyPr/>
          <a:lstStyle/>
          <a:p>
            <a:pPr marL="0" indent="0">
              <a:buNone/>
            </a:pPr>
            <a:r>
              <a:rPr lang="it-IT" b="1" dirty="0">
                <a:solidFill>
                  <a:srgbClr val="C00000"/>
                </a:solidFill>
              </a:rPr>
              <a:t>Prestiti bancari come strumento finanziario </a:t>
            </a:r>
            <a:r>
              <a:rPr lang="it-IT" b="1" dirty="0" smtClean="0">
                <a:solidFill>
                  <a:srgbClr val="C00000"/>
                </a:solidFill>
              </a:rPr>
              <a:t>(1 </a:t>
            </a:r>
            <a:r>
              <a:rPr lang="it-IT" b="1" dirty="0">
                <a:solidFill>
                  <a:srgbClr val="C00000"/>
                </a:solidFill>
              </a:rPr>
              <a:t>di 18)</a:t>
            </a:r>
          </a:p>
          <a:p>
            <a:pPr marL="0" indent="0">
              <a:buNone/>
            </a:pPr>
            <a:r>
              <a:rPr lang="it-IT" b="1" dirty="0">
                <a:solidFill>
                  <a:srgbClr val="C00000"/>
                </a:solidFill>
              </a:rPr>
              <a:t> </a:t>
            </a:r>
            <a:endParaRPr lang="it-IT" b="1" dirty="0" smtClean="0">
              <a:solidFill>
                <a:srgbClr val="C00000"/>
              </a:solidFill>
            </a:endParaRPr>
          </a:p>
          <a:p>
            <a:pPr marL="0" indent="0" algn="just">
              <a:buNone/>
            </a:pPr>
            <a:r>
              <a:rPr lang="it-IT" dirty="0"/>
              <a:t>L'accesso al capitale è spesso segnalato dalle microimprese in tutta Europa come un limite fondamentale: a seguito della recente crisi finanziaria ed economica, quasi tutte le microimprese necessitano di </a:t>
            </a:r>
            <a:r>
              <a:rPr lang="it-IT" dirty="0" smtClean="0"/>
              <a:t>capitale nuovo.</a:t>
            </a:r>
            <a:endParaRPr lang="en-US" sz="1800" dirty="0" smtClean="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Tree>
    <p:extLst>
      <p:ext uri="{BB962C8B-B14F-4D97-AF65-F5344CB8AC3E}">
        <p14:creationId xmlns:p14="http://schemas.microsoft.com/office/powerpoint/2010/main" val="1432559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4304" y="293765"/>
            <a:ext cx="11045838" cy="797889"/>
          </a:xfrm>
        </p:spPr>
        <p:txBody>
          <a:bodyPr/>
          <a:lstStyle/>
          <a:p>
            <a:pPr algn="r"/>
            <a:r>
              <a:rPr lang="en-US" sz="3200" b="1" dirty="0" err="1">
                <a:solidFill>
                  <a:srgbClr val="0B0AFD"/>
                </a:solidFill>
              </a:rPr>
              <a:t>Strumenti</a:t>
            </a:r>
            <a:r>
              <a:rPr lang="en-US" sz="3200" b="1" dirty="0">
                <a:solidFill>
                  <a:srgbClr val="0B0AFD"/>
                </a:solidFill>
              </a:rPr>
              <a:t> di </a:t>
            </a:r>
            <a:r>
              <a:rPr lang="en-US" sz="3200" b="1" dirty="0" err="1">
                <a:solidFill>
                  <a:srgbClr val="0B0AFD"/>
                </a:solidFill>
              </a:rPr>
              <a:t>debito</a:t>
            </a:r>
            <a:r>
              <a:rPr lang="en-US" sz="3200" b="1" dirty="0">
                <a:solidFill>
                  <a:srgbClr val="0B0AFD"/>
                </a:solidFill>
              </a:rPr>
              <a:t/>
            </a:r>
            <a:br>
              <a:rPr lang="en-US" sz="3200" b="1" dirty="0">
                <a:solidFill>
                  <a:srgbClr val="0B0AFD"/>
                </a:solidFill>
              </a:rPr>
            </a:br>
            <a:endParaRPr lang="en-IE" sz="3200" b="1" dirty="0">
              <a:solidFill>
                <a:srgbClr val="0B0AFD"/>
              </a:solidFill>
            </a:endParaRPr>
          </a:p>
        </p:txBody>
      </p:sp>
      <p:sp>
        <p:nvSpPr>
          <p:cNvPr id="3" name="Content Placeholder 2"/>
          <p:cNvSpPr>
            <a:spLocks noGrp="1"/>
          </p:cNvSpPr>
          <p:nvPr>
            <p:ph idx="1"/>
          </p:nvPr>
        </p:nvSpPr>
        <p:spPr>
          <a:xfrm>
            <a:off x="615540" y="1355346"/>
            <a:ext cx="11234081" cy="4626187"/>
          </a:xfrm>
        </p:spPr>
        <p:txBody>
          <a:bodyPr/>
          <a:lstStyle/>
          <a:p>
            <a:pPr marL="0" lvl="0" indent="0">
              <a:buNone/>
            </a:pPr>
            <a:r>
              <a:rPr lang="it-IT" b="1" dirty="0">
                <a:solidFill>
                  <a:srgbClr val="C00000"/>
                </a:solidFill>
              </a:rPr>
              <a:t>Prestiti bancari come strumento </a:t>
            </a:r>
            <a:r>
              <a:rPr lang="it-IT" b="1" dirty="0" smtClean="0">
                <a:solidFill>
                  <a:srgbClr val="C00000"/>
                </a:solidFill>
              </a:rPr>
              <a:t>finanziario </a:t>
            </a:r>
            <a:r>
              <a:rPr lang="en-US" b="1" dirty="0" smtClean="0">
                <a:solidFill>
                  <a:srgbClr val="C00000"/>
                </a:solidFill>
              </a:rPr>
              <a:t>(2 di </a:t>
            </a:r>
            <a:r>
              <a:rPr lang="en-US" b="1" dirty="0" smtClean="0">
                <a:solidFill>
                  <a:srgbClr val="C00000"/>
                </a:solidFill>
              </a:rPr>
              <a:t>18)</a:t>
            </a:r>
            <a:endParaRPr lang="es-ES" b="1" dirty="0" smtClean="0">
              <a:solidFill>
                <a:srgbClr val="C00000"/>
              </a:solidFill>
            </a:endParaRPr>
          </a:p>
          <a:p>
            <a:pPr marL="0" indent="0">
              <a:buNone/>
            </a:pPr>
            <a:r>
              <a:rPr lang="en-GB" sz="1800" dirty="0"/>
              <a:t> </a:t>
            </a:r>
            <a:endParaRPr lang="es-ES" sz="1800" dirty="0"/>
          </a:p>
          <a:p>
            <a:pPr marL="0" indent="0" algn="just">
              <a:buNone/>
            </a:pPr>
            <a:r>
              <a:rPr lang="it-IT" dirty="0" smtClean="0"/>
              <a:t>Lo </a:t>
            </a:r>
            <a:r>
              <a:rPr lang="it-IT" dirty="0"/>
              <a:t>strumento finanziario più utilizzato per le microimprese per sostenere la propria attività è </a:t>
            </a:r>
            <a:r>
              <a:rPr lang="it-IT" dirty="0" smtClean="0"/>
              <a:t>il </a:t>
            </a:r>
            <a:r>
              <a:rPr lang="it-IT" dirty="0"/>
              <a:t>prestito bancario. Questo strumento finanziario è utilizzato in tutto il mondo ed è il modo più veloce per ottenere una nuova iniezione finanziaria per la realizzazione di nuovi progetti o idee.</a:t>
            </a:r>
            <a:endParaRPr lang="en-US" dirty="0"/>
          </a:p>
          <a:p>
            <a:pPr marL="0" indent="0">
              <a:buNone/>
            </a:pPr>
            <a:r>
              <a:rPr lang="en-US" sz="1800" dirty="0" smtClean="0"/>
              <a:t> </a:t>
            </a: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a:p>
        </p:txBody>
      </p:sp>
    </p:spTree>
    <p:extLst>
      <p:ext uri="{BB962C8B-B14F-4D97-AF65-F5344CB8AC3E}">
        <p14:creationId xmlns:p14="http://schemas.microsoft.com/office/powerpoint/2010/main" val="10251684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30" y="125259"/>
            <a:ext cx="11008259" cy="879953"/>
          </a:xfrm>
        </p:spPr>
        <p:txBody>
          <a:bodyPr/>
          <a:lstStyle/>
          <a:p>
            <a:pPr algn="r"/>
            <a:r>
              <a:rPr lang="en-US" sz="3200" b="1" dirty="0" err="1">
                <a:solidFill>
                  <a:srgbClr val="0B0AFD"/>
                </a:solidFill>
              </a:rPr>
              <a:t>Strumenti</a:t>
            </a:r>
            <a:r>
              <a:rPr lang="en-US" sz="3200" b="1" dirty="0">
                <a:solidFill>
                  <a:srgbClr val="0B0AFD"/>
                </a:solidFill>
              </a:rPr>
              <a:t> di </a:t>
            </a:r>
            <a:r>
              <a:rPr lang="en-US" sz="3200" b="1" dirty="0" err="1">
                <a:solidFill>
                  <a:srgbClr val="0B0AFD"/>
                </a:solidFill>
              </a:rPr>
              <a:t>debito</a:t>
            </a:r>
            <a:endParaRPr lang="en-IE" sz="3200" b="1" dirty="0">
              <a:solidFill>
                <a:srgbClr val="0B0AFD"/>
              </a:solidFill>
            </a:endParaRPr>
          </a:p>
        </p:txBody>
      </p:sp>
      <p:sp>
        <p:nvSpPr>
          <p:cNvPr id="3" name="Content Placeholder 2"/>
          <p:cNvSpPr>
            <a:spLocks noGrp="1"/>
          </p:cNvSpPr>
          <p:nvPr>
            <p:ph idx="1"/>
          </p:nvPr>
        </p:nvSpPr>
        <p:spPr>
          <a:xfrm>
            <a:off x="609600" y="1496632"/>
            <a:ext cx="10972800" cy="4302919"/>
          </a:xfrm>
        </p:spPr>
        <p:txBody>
          <a:bodyPr/>
          <a:lstStyle/>
          <a:p>
            <a:pPr marL="0" lvl="0" indent="0">
              <a:buNone/>
            </a:pPr>
            <a:r>
              <a:rPr lang="it-IT" b="1" dirty="0">
                <a:solidFill>
                  <a:srgbClr val="C00000"/>
                </a:solidFill>
              </a:rPr>
              <a:t>Prestiti bancari come strumento finanziario </a:t>
            </a:r>
            <a:r>
              <a:rPr lang="it-IT" b="1" dirty="0" smtClean="0">
                <a:solidFill>
                  <a:srgbClr val="C00000"/>
                </a:solidFill>
              </a:rPr>
              <a:t>(3 </a:t>
            </a:r>
            <a:r>
              <a:rPr lang="it-IT" b="1" dirty="0">
                <a:solidFill>
                  <a:srgbClr val="C00000"/>
                </a:solidFill>
              </a:rPr>
              <a:t>di 18)</a:t>
            </a:r>
          </a:p>
          <a:p>
            <a:pPr marL="0" indent="0">
              <a:buNone/>
            </a:pPr>
            <a:r>
              <a:rPr lang="en-GB" sz="1800" dirty="0"/>
              <a:t> </a:t>
            </a:r>
            <a:endParaRPr lang="es-ES" sz="1800" dirty="0"/>
          </a:p>
          <a:p>
            <a:pPr marL="0" indent="0" algn="just">
              <a:buNone/>
            </a:pPr>
            <a:r>
              <a:rPr lang="it-IT" dirty="0" smtClean="0"/>
              <a:t>I </a:t>
            </a:r>
            <a:r>
              <a:rPr lang="it-IT" dirty="0"/>
              <a:t>termini per l'utilizzo dei prestiti bancari sono molto rigorosi e, a causa di ciò, i gestori e i proprietari delle società dovrebbero fare molta attenzione quando li </a:t>
            </a:r>
            <a:r>
              <a:rPr lang="it-IT" dirty="0" smtClean="0"/>
              <a:t>usano. </a:t>
            </a:r>
            <a:r>
              <a:rPr lang="it-IT" dirty="0"/>
              <a:t>Ogni decisione per l'utilizzo di un prestito bancario dovrebbe essere presa </a:t>
            </a:r>
            <a:r>
              <a:rPr lang="it-IT" dirty="0" smtClean="0"/>
              <a:t>solo dopo </a:t>
            </a:r>
            <a:r>
              <a:rPr lang="it-IT" dirty="0"/>
              <a:t>un'analisi approfondita da parte del gestore.</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a:p>
        </p:txBody>
      </p:sp>
    </p:spTree>
    <p:extLst>
      <p:ext uri="{BB962C8B-B14F-4D97-AF65-F5344CB8AC3E}">
        <p14:creationId xmlns:p14="http://schemas.microsoft.com/office/powerpoint/2010/main" val="9509629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043" y="100208"/>
            <a:ext cx="11150221" cy="772765"/>
          </a:xfrm>
        </p:spPr>
        <p:txBody>
          <a:bodyPr/>
          <a:lstStyle/>
          <a:p>
            <a:pPr algn="r"/>
            <a:r>
              <a:rPr lang="en-US" sz="3200" b="1" dirty="0" err="1">
                <a:solidFill>
                  <a:srgbClr val="0B0AFD"/>
                </a:solidFill>
              </a:rPr>
              <a:t>Strumenti</a:t>
            </a:r>
            <a:r>
              <a:rPr lang="en-US" sz="3200" b="1" dirty="0">
                <a:solidFill>
                  <a:srgbClr val="0B0AFD"/>
                </a:solidFill>
              </a:rPr>
              <a:t> di </a:t>
            </a:r>
            <a:r>
              <a:rPr lang="en-US" sz="3200" b="1" dirty="0" err="1">
                <a:solidFill>
                  <a:srgbClr val="0B0AFD"/>
                </a:solidFill>
              </a:rPr>
              <a:t>debito</a:t>
            </a:r>
            <a:endParaRPr lang="en-IE" sz="3200" b="1" dirty="0">
              <a:solidFill>
                <a:srgbClr val="0B0AFD"/>
              </a:solidFill>
            </a:endParaRPr>
          </a:p>
        </p:txBody>
      </p:sp>
      <p:sp>
        <p:nvSpPr>
          <p:cNvPr id="3" name="Content Placeholder 2"/>
          <p:cNvSpPr>
            <a:spLocks noGrp="1"/>
          </p:cNvSpPr>
          <p:nvPr>
            <p:ph idx="1"/>
          </p:nvPr>
        </p:nvSpPr>
        <p:spPr>
          <a:xfrm>
            <a:off x="810017" y="1569015"/>
            <a:ext cx="10972800" cy="4243062"/>
          </a:xfrm>
        </p:spPr>
        <p:txBody>
          <a:bodyPr/>
          <a:lstStyle/>
          <a:p>
            <a:pPr marL="0" lvl="0" indent="0">
              <a:buNone/>
            </a:pPr>
            <a:r>
              <a:rPr lang="it-IT" b="1" dirty="0">
                <a:solidFill>
                  <a:srgbClr val="C00000"/>
                </a:solidFill>
              </a:rPr>
              <a:t>Prestiti bancari come strumento finanziario </a:t>
            </a:r>
            <a:r>
              <a:rPr lang="it-IT" b="1" dirty="0" smtClean="0">
                <a:solidFill>
                  <a:srgbClr val="C00000"/>
                </a:solidFill>
              </a:rPr>
              <a:t>(4 </a:t>
            </a:r>
            <a:r>
              <a:rPr lang="it-IT" b="1" dirty="0">
                <a:solidFill>
                  <a:srgbClr val="C00000"/>
                </a:solidFill>
              </a:rPr>
              <a:t>di 18)</a:t>
            </a:r>
          </a:p>
          <a:p>
            <a:pPr marL="0" indent="0">
              <a:buNone/>
            </a:pPr>
            <a:endParaRPr lang="en-US" sz="1800" dirty="0" smtClean="0"/>
          </a:p>
          <a:p>
            <a:pPr marL="0" indent="0" algn="just">
              <a:buNone/>
            </a:pPr>
            <a:r>
              <a:rPr lang="it-IT" dirty="0" smtClean="0"/>
              <a:t>L'analisi </a:t>
            </a:r>
            <a:r>
              <a:rPr lang="it-IT" dirty="0"/>
              <a:t>dovrebbe indicare una forte giustificazione per l'assunzione di un prestito. Questi dovrebbero dimostrare che il progetto o l'idea che deve essere finanziata dal prestito sarà più conveniente rispetto al prestito.</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Tree>
    <p:extLst>
      <p:ext uri="{BB962C8B-B14F-4D97-AF65-F5344CB8AC3E}">
        <p14:creationId xmlns:p14="http://schemas.microsoft.com/office/powerpoint/2010/main" val="1823349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044" y="0"/>
            <a:ext cx="11150222" cy="977030"/>
          </a:xfrm>
        </p:spPr>
        <p:txBody>
          <a:bodyPr/>
          <a:lstStyle/>
          <a:p>
            <a:pPr algn="r"/>
            <a:r>
              <a:rPr lang="en-US" sz="3200" b="1" dirty="0" err="1">
                <a:solidFill>
                  <a:srgbClr val="0B0AFD"/>
                </a:solidFill>
              </a:rPr>
              <a:t>Strumenti</a:t>
            </a:r>
            <a:r>
              <a:rPr lang="en-US" sz="3200" b="1" dirty="0">
                <a:solidFill>
                  <a:srgbClr val="0B0AFD"/>
                </a:solidFill>
              </a:rPr>
              <a:t> di </a:t>
            </a:r>
            <a:r>
              <a:rPr lang="en-US" sz="3200" b="1" dirty="0" err="1">
                <a:solidFill>
                  <a:srgbClr val="0B0AFD"/>
                </a:solidFill>
              </a:rPr>
              <a:t>debito</a:t>
            </a:r>
            <a:endParaRPr lang="en-IE" sz="3200" b="1" dirty="0">
              <a:solidFill>
                <a:srgbClr val="0B0AFD"/>
              </a:solidFill>
            </a:endParaRPr>
          </a:p>
        </p:txBody>
      </p:sp>
      <p:sp>
        <p:nvSpPr>
          <p:cNvPr id="3" name="Content Placeholder 2"/>
          <p:cNvSpPr>
            <a:spLocks noGrp="1"/>
          </p:cNvSpPr>
          <p:nvPr>
            <p:ph idx="1"/>
          </p:nvPr>
        </p:nvSpPr>
        <p:spPr>
          <a:xfrm>
            <a:off x="609600" y="1503124"/>
            <a:ext cx="11469666" cy="4258849"/>
          </a:xfrm>
        </p:spPr>
        <p:txBody>
          <a:bodyPr/>
          <a:lstStyle/>
          <a:p>
            <a:pPr marL="0" lvl="0" indent="0">
              <a:buNone/>
            </a:pPr>
            <a:r>
              <a:rPr lang="it-IT" b="1" dirty="0">
                <a:solidFill>
                  <a:srgbClr val="C00000"/>
                </a:solidFill>
              </a:rPr>
              <a:t>Prestiti bancari come strumento finanziario </a:t>
            </a:r>
            <a:r>
              <a:rPr lang="it-IT" b="1" dirty="0" smtClean="0">
                <a:solidFill>
                  <a:srgbClr val="C00000"/>
                </a:solidFill>
              </a:rPr>
              <a:t>(5 </a:t>
            </a:r>
            <a:r>
              <a:rPr lang="it-IT" b="1" dirty="0">
                <a:solidFill>
                  <a:srgbClr val="C00000"/>
                </a:solidFill>
              </a:rPr>
              <a:t>di 18)</a:t>
            </a:r>
          </a:p>
          <a:p>
            <a:pPr marL="0" indent="0">
              <a:buNone/>
            </a:pPr>
            <a:r>
              <a:rPr lang="en-GB" sz="1800" dirty="0"/>
              <a:t> </a:t>
            </a:r>
            <a:endParaRPr lang="en-GB" sz="1800" dirty="0"/>
          </a:p>
          <a:p>
            <a:pPr marL="0" indent="0">
              <a:buNone/>
            </a:pPr>
            <a:r>
              <a:rPr lang="it-IT" dirty="0" smtClean="0"/>
              <a:t>In </a:t>
            </a:r>
            <a:r>
              <a:rPr lang="it-IT" dirty="0"/>
              <a:t>generale, le microimprese necessitano di finanziamenti per le loro attuali operazioni o di espansione, ad esempio per sviluppare nuovi prodotti, acquistare materie prime, ristrutturare o rinnovare attrezzature e macchinari, </a:t>
            </a:r>
            <a:r>
              <a:rPr lang="it-IT" dirty="0" err="1"/>
              <a:t>retrofitting</a:t>
            </a:r>
            <a:r>
              <a:rPr lang="it-IT" dirty="0"/>
              <a:t> o ampliamento di locali, </a:t>
            </a:r>
            <a:r>
              <a:rPr lang="it-IT" dirty="0" err="1"/>
              <a:t>ecc</a:t>
            </a:r>
            <a:r>
              <a:rPr lang="en-GB" dirty="0" smtClean="0"/>
              <a:t/>
            </a:r>
            <a:br>
              <a:rPr lang="en-GB" dirty="0" smtClean="0"/>
            </a:br>
            <a:endParaRPr lang="en-IE" dirty="0" smtClean="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spTree>
    <p:extLst>
      <p:ext uri="{BB962C8B-B14F-4D97-AF65-F5344CB8AC3E}">
        <p14:creationId xmlns:p14="http://schemas.microsoft.com/office/powerpoint/2010/main" val="1347013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0</TotalTime>
  <Words>925</Words>
  <Application>Microsoft Office PowerPoint</Application>
  <PresentationFormat>Widescreen</PresentationFormat>
  <Paragraphs>127</Paragraphs>
  <Slides>23</Slides>
  <Notes>1</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23</vt:i4>
      </vt:variant>
    </vt:vector>
  </HeadingPairs>
  <TitlesOfParts>
    <vt:vector size="29" baseType="lpstr">
      <vt:lpstr>Arial</vt:lpstr>
      <vt:lpstr>Calibri</vt:lpstr>
      <vt:lpstr>Century Gothic</vt:lpstr>
      <vt:lpstr>Verdana</vt:lpstr>
      <vt:lpstr>Wingdings</vt:lpstr>
      <vt:lpstr>1557</vt:lpstr>
      <vt:lpstr>Modulo No.5: Accesso ai finanziamenti non sovvenzionati per microimprese in aree rurali </vt:lpstr>
      <vt:lpstr>Strumenti di debito </vt:lpstr>
      <vt:lpstr>Presentazione standard di PowerPoint</vt:lpstr>
      <vt:lpstr>Presentazione standard di PowerPoint</vt:lpstr>
      <vt:lpstr>Strumenti di debito </vt:lpstr>
      <vt:lpstr>Strumenti di debito </vt:lpstr>
      <vt:lpstr>Strumenti di debito</vt:lpstr>
      <vt:lpstr>Strumenti di debito</vt:lpstr>
      <vt:lpstr>Strumenti di debito</vt:lpstr>
      <vt:lpstr>Strumenti di debito</vt:lpstr>
      <vt:lpstr>Strumenti di debito</vt:lpstr>
      <vt:lpstr>Strumenti di debito</vt:lpstr>
      <vt:lpstr>Strumenti di debito</vt:lpstr>
      <vt:lpstr>Strumenti di debito</vt:lpstr>
      <vt:lpstr>Strumenti di debito</vt:lpstr>
      <vt:lpstr>Strumenti di debito</vt:lpstr>
      <vt:lpstr>Strumenti di debito</vt:lpstr>
      <vt:lpstr>Strumenti di debito</vt:lpstr>
      <vt:lpstr>Strumenti di debito</vt:lpstr>
      <vt:lpstr>Strumenti di debito</vt:lpstr>
      <vt:lpstr>Strumenti di debito</vt:lpstr>
      <vt:lpstr>Strumenti di debito</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plan, Budgeting and Management skils</dc:title>
  <dc:creator>IRZ</dc:creator>
  <cp:lastModifiedBy>ihfeurope Europe</cp:lastModifiedBy>
  <cp:revision>75</cp:revision>
  <cp:lastPrinted>2017-05-04T12:44:09Z</cp:lastPrinted>
  <dcterms:created xsi:type="dcterms:W3CDTF">2016-01-12T16:45:47Z</dcterms:created>
  <dcterms:modified xsi:type="dcterms:W3CDTF">2017-12-20T01:46:30Z</dcterms:modified>
</cp:coreProperties>
</file>