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378" r:id="rId2"/>
    <p:sldId id="448" r:id="rId3"/>
    <p:sldId id="407" r:id="rId4"/>
    <p:sldId id="380" r:id="rId5"/>
    <p:sldId id="439" r:id="rId6"/>
    <p:sldId id="451" r:id="rId7"/>
    <p:sldId id="450" r:id="rId8"/>
    <p:sldId id="449" r:id="rId9"/>
    <p:sldId id="452" r:id="rId10"/>
    <p:sldId id="440" r:id="rId11"/>
    <p:sldId id="453" r:id="rId12"/>
    <p:sldId id="454" r:id="rId13"/>
    <p:sldId id="431" r:id="rId14"/>
    <p:sldId id="441" r:id="rId15"/>
    <p:sldId id="455" r:id="rId16"/>
    <p:sldId id="456" r:id="rId17"/>
    <p:sldId id="442" r:id="rId18"/>
    <p:sldId id="459" r:id="rId19"/>
    <p:sldId id="460" r:id="rId20"/>
    <p:sldId id="458" r:id="rId21"/>
    <p:sldId id="443" r:id="rId22"/>
    <p:sldId id="461" r:id="rId23"/>
    <p:sldId id="394"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81" d="100"/>
          <a:sy n="81" d="100"/>
        </p:scale>
        <p:origin x="114" y="65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14/12/2017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14/12/2017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6281" y="2117785"/>
            <a:ext cx="9389673" cy="1435643"/>
          </a:xfrm>
        </p:spPr>
        <p:txBody>
          <a:bodyPr/>
          <a:lstStyle/>
          <a:p>
            <a:r>
              <a:rPr lang="en-US" sz="2800" b="1" dirty="0" err="1"/>
              <a:t>Módulo</a:t>
            </a:r>
            <a:r>
              <a:rPr lang="en-US" sz="2800" b="1" dirty="0"/>
              <a:t> 5: </a:t>
            </a:r>
            <a:r>
              <a:rPr lang="en-US" sz="2800" b="1" dirty="0" err="1">
                <a:solidFill>
                  <a:srgbClr val="336600"/>
                </a:solidFill>
              </a:rPr>
              <a:t>Acceso</a:t>
            </a:r>
            <a:r>
              <a:rPr lang="en-US" sz="2800" b="1" dirty="0">
                <a:solidFill>
                  <a:srgbClr val="336600"/>
                </a:solidFill>
              </a:rPr>
              <a:t> a </a:t>
            </a:r>
            <a:r>
              <a:rPr lang="en-US" sz="2800" b="1" dirty="0" err="1">
                <a:solidFill>
                  <a:srgbClr val="336600"/>
                </a:solidFill>
              </a:rPr>
              <a:t>financiación</a:t>
            </a:r>
            <a:r>
              <a:rPr lang="en-US" sz="2800" b="1" dirty="0">
                <a:solidFill>
                  <a:srgbClr val="336600"/>
                </a:solidFill>
              </a:rPr>
              <a:t> no </a:t>
            </a:r>
            <a:r>
              <a:rPr lang="en-US" sz="2800" b="1" dirty="0" err="1">
                <a:solidFill>
                  <a:srgbClr val="336600"/>
                </a:solidFill>
              </a:rPr>
              <a:t>subvencionada</a:t>
            </a:r>
            <a:r>
              <a:rPr lang="en-US" sz="2800" b="1" dirty="0">
                <a:solidFill>
                  <a:srgbClr val="336600"/>
                </a:solidFill>
              </a:rPr>
              <a:t> para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en</a:t>
            </a:r>
            <a:r>
              <a:rPr lang="en-US" sz="2800" b="1" dirty="0">
                <a:solidFill>
                  <a:srgbClr val="336600"/>
                </a:solidFill>
              </a:rPr>
              <a:t> </a:t>
            </a:r>
            <a:r>
              <a:rPr lang="en-US" sz="2800" b="1" dirty="0" err="1">
                <a:solidFill>
                  <a:srgbClr val="336600"/>
                </a:solidFill>
              </a:rPr>
              <a:t>áreas</a:t>
            </a:r>
            <a:r>
              <a:rPr lang="en-US" sz="2800" b="1" dirty="0">
                <a:solidFill>
                  <a:srgbClr val="336600"/>
                </a:solidFill>
              </a:rPr>
              <a:t> </a:t>
            </a:r>
            <a:r>
              <a:rPr lang="en-US" sz="2800" b="1" dirty="0" err="1">
                <a:solidFill>
                  <a:srgbClr val="336600"/>
                </a:solidFill>
              </a:rPr>
              <a:t>rurales</a:t>
            </a:r>
            <a:endParaRPr lang="en-IE" sz="2800" b="1" dirty="0">
              <a:solidFill>
                <a:srgbClr val="336600"/>
              </a:solidFill>
            </a:endParaRPr>
          </a:p>
        </p:txBody>
      </p:sp>
      <p:sp>
        <p:nvSpPr>
          <p:cNvPr id="4" name="TextBox 3"/>
          <p:cNvSpPr txBox="1"/>
          <p:nvPr/>
        </p:nvSpPr>
        <p:spPr>
          <a:xfrm>
            <a:off x="4236333" y="311355"/>
            <a:ext cx="7268901" cy="1754326"/>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 de Microempresas en Áreas Rurales</a:t>
            </a:r>
            <a:endParaRPr lang="en-IE" sz="3600" dirty="0"/>
          </a:p>
          <a:p>
            <a:br>
              <a:rPr lang="en-IE" altLang="es-ES" b="1" dirty="0">
                <a:latin typeface="Calibri" pitchFamily="34" charset="0"/>
              </a:rPr>
            </a:br>
            <a:endParaRPr lang="en-IE" dirty="0"/>
          </a:p>
        </p:txBody>
      </p:sp>
      <p:sp>
        <p:nvSpPr>
          <p:cNvPr id="5" name="TextBox 4"/>
          <p:cNvSpPr txBox="1"/>
          <p:nvPr/>
        </p:nvSpPr>
        <p:spPr>
          <a:xfrm>
            <a:off x="2278628" y="5864433"/>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(6 de 18)</a:t>
            </a:r>
            <a:endParaRPr lang="es-ES" b="1" dirty="0">
              <a:solidFill>
                <a:srgbClr val="C00000"/>
              </a:solidFill>
            </a:endParaRPr>
          </a:p>
          <a:p>
            <a:pPr marL="0" indent="0">
              <a:buNone/>
            </a:pPr>
            <a:r>
              <a:rPr lang="en-GB" sz="1800" dirty="0"/>
              <a:t> </a:t>
            </a:r>
            <a:endParaRPr lang="es-ES" sz="1800" dirty="0"/>
          </a:p>
          <a:p>
            <a:pPr marL="0" indent="0">
              <a:buNone/>
            </a:pPr>
            <a:r>
              <a:rPr lang="en-US" dirty="0"/>
              <a:t>Los </a:t>
            </a:r>
            <a:r>
              <a:rPr lang="en-US" dirty="0" err="1"/>
              <a:t>préstamos</a:t>
            </a:r>
            <a:r>
              <a:rPr lang="en-US" dirty="0"/>
              <a:t> </a:t>
            </a:r>
            <a:r>
              <a:rPr lang="en-US" dirty="0" err="1"/>
              <a:t>bancarios</a:t>
            </a:r>
            <a:r>
              <a:rPr lang="en-US" dirty="0"/>
              <a:t> se </a:t>
            </a:r>
            <a:r>
              <a:rPr lang="en-US" dirty="0" err="1"/>
              <a:t>adaptan</a:t>
            </a:r>
            <a:r>
              <a:rPr lang="en-US" dirty="0"/>
              <a:t> al </a:t>
            </a:r>
            <a:r>
              <a:rPr lang="en-US" dirty="0" err="1"/>
              <a:t>propósito</a:t>
            </a:r>
            <a:r>
              <a:rPr lang="en-US" dirty="0"/>
              <a:t> </a:t>
            </a:r>
            <a:r>
              <a:rPr lang="en-US" dirty="0" err="1"/>
              <a:t>concreto</a:t>
            </a:r>
            <a:r>
              <a:rPr lang="en-US" dirty="0"/>
              <a:t> de la </a:t>
            </a:r>
            <a:r>
              <a:rPr lang="en-US" dirty="0" err="1"/>
              <a:t>microempresa</a:t>
            </a:r>
            <a:r>
              <a:rPr lang="en-US" dirty="0"/>
              <a:t> y se </a:t>
            </a:r>
            <a:r>
              <a:rPr lang="en-US" dirty="0" err="1"/>
              <a:t>dividen</a:t>
            </a:r>
            <a:r>
              <a:rPr lang="en-US" dirty="0"/>
              <a:t> </a:t>
            </a:r>
            <a:r>
              <a:rPr lang="en-US" dirty="0" err="1"/>
              <a:t>en</a:t>
            </a:r>
            <a:r>
              <a:rPr lang="en-US" dirty="0"/>
              <a:t>:</a:t>
            </a:r>
          </a:p>
          <a:p>
            <a:pPr marL="0" indent="0">
              <a:buNone/>
            </a:pPr>
            <a:endParaRPr lang="en-US" sz="1200" dirty="0"/>
          </a:p>
          <a:p>
            <a:pPr marL="0" indent="0">
              <a:buNone/>
            </a:pPr>
            <a:r>
              <a:rPr lang="en-US" dirty="0"/>
              <a:t>•	</a:t>
            </a:r>
            <a:r>
              <a:rPr lang="en-US" dirty="0" err="1"/>
              <a:t>préstamos</a:t>
            </a:r>
            <a:r>
              <a:rPr lang="en-US" dirty="0"/>
              <a:t> para </a:t>
            </a:r>
            <a:r>
              <a:rPr lang="en-US" dirty="0" err="1"/>
              <a:t>activos</a:t>
            </a:r>
            <a:r>
              <a:rPr lang="en-US" dirty="0"/>
              <a:t> </a:t>
            </a:r>
            <a:r>
              <a:rPr lang="en-US" dirty="0" err="1"/>
              <a:t>fijos</a:t>
            </a:r>
            <a:endParaRPr lang="en-US" sz="1200" dirty="0"/>
          </a:p>
          <a:p>
            <a:pPr marL="0" indent="0">
              <a:buNone/>
            </a:pPr>
            <a:endParaRPr lang="en-US" sz="1200" dirty="0"/>
          </a:p>
          <a:p>
            <a:pPr marL="0" indent="0">
              <a:buNone/>
            </a:pPr>
            <a:r>
              <a:rPr lang="en-US" dirty="0"/>
              <a:t>•	</a:t>
            </a:r>
            <a:r>
              <a:rPr lang="en-US" dirty="0" err="1"/>
              <a:t>préstamos</a:t>
            </a:r>
            <a:r>
              <a:rPr lang="en-US" dirty="0"/>
              <a:t> para </a:t>
            </a:r>
            <a:r>
              <a:rPr lang="en-US" dirty="0" err="1"/>
              <a:t>activos</a:t>
            </a:r>
            <a:r>
              <a:rPr lang="en-US" dirty="0"/>
              <a:t> variables</a:t>
            </a:r>
          </a:p>
          <a:p>
            <a:pPr marL="0" indent="0">
              <a:buNone/>
            </a:pPr>
            <a:endParaRPr lang="en-US" sz="1200" dirty="0"/>
          </a:p>
          <a:p>
            <a:pPr marL="0" indent="0">
              <a:buNone/>
            </a:pPr>
            <a:r>
              <a:rPr lang="en-US" dirty="0"/>
              <a:t>•	</a:t>
            </a:r>
            <a:r>
              <a:rPr lang="en-US" dirty="0" err="1"/>
              <a:t>préstamos</a:t>
            </a:r>
            <a:r>
              <a:rPr lang="en-US" dirty="0"/>
              <a:t> </a:t>
            </a:r>
            <a:r>
              <a:rPr lang="en-US" dirty="0" err="1"/>
              <a:t>mixtos</a:t>
            </a:r>
            <a:r>
              <a:rPr lang="en-US" dirty="0"/>
              <a:t> (</a:t>
            </a:r>
            <a:r>
              <a:rPr lang="en-US" dirty="0" err="1"/>
              <a:t>mezcla</a:t>
            </a:r>
            <a:r>
              <a:rPr lang="en-US" dirty="0"/>
              <a:t> de </a:t>
            </a:r>
            <a:r>
              <a:rPr lang="en-US" dirty="0" err="1"/>
              <a:t>fijos</a:t>
            </a:r>
            <a:r>
              <a:rPr lang="en-US" dirty="0"/>
              <a:t> y variables)</a:t>
            </a:r>
          </a:p>
          <a:p>
            <a:pPr marL="0" indent="0">
              <a:buNone/>
            </a:pPr>
            <a:br>
              <a:rPr lang="en-GB" dirty="0"/>
            </a:br>
            <a:endParaRPr lang="en-IE"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p14="http://schemas.microsoft.com/office/powerpoint/2010/main" val="130358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466822" y="1254808"/>
            <a:ext cx="10697297"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(7 de 18)</a:t>
            </a:r>
            <a:endParaRPr lang="es-ES" b="1" dirty="0">
              <a:solidFill>
                <a:srgbClr val="C00000"/>
              </a:solidFill>
            </a:endParaRPr>
          </a:p>
          <a:p>
            <a:pPr marL="0" indent="0">
              <a:buNone/>
            </a:pPr>
            <a:endParaRPr lang="en-US" sz="1800" b="1" dirty="0"/>
          </a:p>
          <a:p>
            <a:pPr marL="0" indent="0">
              <a:buNone/>
            </a:pPr>
            <a:endParaRPr lang="en-US" sz="1800" b="1" dirty="0"/>
          </a:p>
          <a:p>
            <a:pPr marL="0" indent="0" algn="just">
              <a:buNone/>
            </a:pPr>
            <a:r>
              <a:rPr lang="en-US" dirty="0" err="1"/>
              <a:t>Estos</a:t>
            </a:r>
            <a:r>
              <a:rPr lang="en-US" dirty="0"/>
              <a:t> </a:t>
            </a:r>
            <a:r>
              <a:rPr lang="en-US" dirty="0" err="1"/>
              <a:t>distintos</a:t>
            </a:r>
            <a:r>
              <a:rPr lang="en-US" dirty="0"/>
              <a:t> </a:t>
            </a:r>
            <a:r>
              <a:rPr lang="en-US" dirty="0" err="1"/>
              <a:t>tipos</a:t>
            </a:r>
            <a:r>
              <a:rPr lang="en-US" dirty="0"/>
              <a:t> de </a:t>
            </a:r>
            <a:r>
              <a:rPr lang="en-US" dirty="0" err="1"/>
              <a:t>préstamos</a:t>
            </a:r>
            <a:r>
              <a:rPr lang="en-US" dirty="0"/>
              <a:t> </a:t>
            </a:r>
            <a:r>
              <a:rPr lang="en-US" dirty="0" err="1"/>
              <a:t>tienen</a:t>
            </a:r>
            <a:r>
              <a:rPr lang="en-US" dirty="0"/>
              <a:t> </a:t>
            </a:r>
            <a:r>
              <a:rPr lang="en-US" dirty="0" err="1"/>
              <a:t>distintos</a:t>
            </a:r>
            <a:r>
              <a:rPr lang="en-US" dirty="0"/>
              <a:t> </a:t>
            </a:r>
            <a:r>
              <a:rPr lang="en-US" dirty="0" err="1"/>
              <a:t>términos</a:t>
            </a:r>
            <a:r>
              <a:rPr lang="en-US" dirty="0"/>
              <a:t> de </a:t>
            </a:r>
            <a:r>
              <a:rPr lang="en-US" dirty="0" err="1"/>
              <a:t>uso</a:t>
            </a:r>
            <a:r>
              <a:rPr lang="en-US" dirty="0"/>
              <a:t>. A menudo, </a:t>
            </a:r>
            <a:r>
              <a:rPr lang="en-US" dirty="0" err="1"/>
              <a:t>los</a:t>
            </a:r>
            <a:r>
              <a:rPr lang="en-US" dirty="0"/>
              <a:t> </a:t>
            </a:r>
            <a:r>
              <a:rPr lang="en-US" dirty="0" err="1"/>
              <a:t>préstamos</a:t>
            </a:r>
            <a:r>
              <a:rPr lang="en-US" dirty="0"/>
              <a:t> que se </a:t>
            </a:r>
            <a:r>
              <a:rPr lang="en-US" dirty="0" err="1"/>
              <a:t>usan</a:t>
            </a:r>
            <a:r>
              <a:rPr lang="en-US" dirty="0"/>
              <a:t> para </a:t>
            </a:r>
            <a:r>
              <a:rPr lang="en-US" dirty="0" err="1"/>
              <a:t>financiar</a:t>
            </a:r>
            <a:r>
              <a:rPr lang="en-US" dirty="0"/>
              <a:t> </a:t>
            </a:r>
            <a:r>
              <a:rPr lang="en-US" dirty="0" err="1"/>
              <a:t>activos</a:t>
            </a:r>
            <a:r>
              <a:rPr lang="en-US" dirty="0"/>
              <a:t> </a:t>
            </a:r>
            <a:r>
              <a:rPr lang="en-US" dirty="0" err="1"/>
              <a:t>fijos</a:t>
            </a:r>
            <a:r>
              <a:rPr lang="en-US" dirty="0"/>
              <a:t> se </a:t>
            </a:r>
            <a:r>
              <a:rPr lang="en-US" dirty="0" err="1"/>
              <a:t>contratan</a:t>
            </a:r>
            <a:r>
              <a:rPr lang="en-US" dirty="0"/>
              <a:t> </a:t>
            </a:r>
            <a:r>
              <a:rPr lang="en-US" dirty="0" err="1"/>
              <a:t>por</a:t>
            </a:r>
            <a:r>
              <a:rPr lang="en-US" dirty="0"/>
              <a:t> un largo </a:t>
            </a:r>
            <a:r>
              <a:rPr lang="en-US" dirty="0" err="1"/>
              <a:t>periodo</a:t>
            </a:r>
            <a:r>
              <a:rPr lang="en-US" dirty="0"/>
              <a:t> de </a:t>
            </a:r>
            <a:r>
              <a:rPr lang="en-US" dirty="0" err="1"/>
              <a:t>tiempo</a:t>
            </a:r>
            <a:r>
              <a:rPr lang="en-US" dirty="0"/>
              <a:t>. Por el </a:t>
            </a:r>
            <a:r>
              <a:rPr lang="en-US" dirty="0" err="1"/>
              <a:t>contrario</a:t>
            </a:r>
            <a:r>
              <a:rPr lang="en-US" dirty="0"/>
              <a:t>, </a:t>
            </a:r>
            <a:r>
              <a:rPr lang="en-US" dirty="0" err="1"/>
              <a:t>los</a:t>
            </a:r>
            <a:r>
              <a:rPr lang="en-US" dirty="0"/>
              <a:t> </a:t>
            </a:r>
            <a:r>
              <a:rPr lang="en-US" dirty="0" err="1"/>
              <a:t>préstamos</a:t>
            </a:r>
            <a:r>
              <a:rPr lang="en-US" dirty="0"/>
              <a:t> para </a:t>
            </a:r>
            <a:r>
              <a:rPr lang="en-US" dirty="0" err="1"/>
              <a:t>activos</a:t>
            </a:r>
            <a:r>
              <a:rPr lang="en-US" dirty="0"/>
              <a:t> variables </a:t>
            </a:r>
            <a:r>
              <a:rPr lang="en-US" dirty="0" err="1"/>
              <a:t>deberían</a:t>
            </a:r>
            <a:r>
              <a:rPr lang="en-US" dirty="0"/>
              <a:t> </a:t>
            </a:r>
            <a:r>
              <a:rPr lang="en-US" dirty="0" err="1"/>
              <a:t>tener</a:t>
            </a:r>
            <a:r>
              <a:rPr lang="en-US" dirty="0"/>
              <a:t> un </a:t>
            </a:r>
            <a:r>
              <a:rPr lang="en-US" dirty="0" err="1"/>
              <a:t>periodo</a:t>
            </a:r>
            <a:r>
              <a:rPr lang="en-US" dirty="0"/>
              <a:t> </a:t>
            </a:r>
            <a:r>
              <a:rPr lang="en-US" dirty="0" err="1"/>
              <a:t>más</a:t>
            </a:r>
            <a:r>
              <a:rPr lang="en-US" dirty="0"/>
              <a:t> breve. </a:t>
            </a:r>
          </a:p>
          <a:p>
            <a:pPr marL="0" indent="0">
              <a:buNone/>
            </a:pPr>
            <a:endParaRPr lang="en-U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p14="http://schemas.microsoft.com/office/powerpoint/2010/main" val="21960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89561" y="1325146"/>
            <a:ext cx="10697297"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(8 de 18)</a:t>
            </a:r>
            <a:endParaRPr lang="es-ES" b="1" dirty="0">
              <a:solidFill>
                <a:srgbClr val="C00000"/>
              </a:solidFill>
            </a:endParaRPr>
          </a:p>
          <a:p>
            <a:pPr marL="0" indent="0">
              <a:buNone/>
            </a:pPr>
            <a:endParaRPr lang="en-US" sz="1800" b="1" dirty="0"/>
          </a:p>
          <a:p>
            <a:pPr marL="0" indent="0" algn="just">
              <a:buNone/>
            </a:pPr>
            <a:r>
              <a:rPr lang="en-US" dirty="0"/>
              <a:t>El </a:t>
            </a:r>
            <a:r>
              <a:rPr lang="en-US" dirty="0" err="1"/>
              <a:t>vencimiento</a:t>
            </a:r>
            <a:r>
              <a:rPr lang="en-US" dirty="0"/>
              <a:t> del </a:t>
            </a:r>
            <a:r>
              <a:rPr lang="en-US" dirty="0" err="1"/>
              <a:t>préstamo</a:t>
            </a:r>
            <a:r>
              <a:rPr lang="en-US" dirty="0"/>
              <a:t>, </a:t>
            </a:r>
            <a:r>
              <a:rPr lang="en-US" dirty="0" err="1"/>
              <a:t>en</a:t>
            </a:r>
            <a:r>
              <a:rPr lang="en-US" dirty="0"/>
              <a:t> </a:t>
            </a:r>
            <a:r>
              <a:rPr lang="en-US" dirty="0" err="1"/>
              <a:t>esencia</a:t>
            </a:r>
            <a:r>
              <a:rPr lang="en-US" dirty="0"/>
              <a:t>, </a:t>
            </a:r>
            <a:r>
              <a:rPr lang="en-US" dirty="0" err="1"/>
              <a:t>depende</a:t>
            </a:r>
            <a:r>
              <a:rPr lang="en-US" dirty="0"/>
              <a:t> de </a:t>
            </a:r>
            <a:r>
              <a:rPr lang="en-US" dirty="0" err="1"/>
              <a:t>muchas</a:t>
            </a:r>
            <a:r>
              <a:rPr lang="en-US" dirty="0"/>
              <a:t> </a:t>
            </a:r>
            <a:r>
              <a:rPr lang="en-US" dirty="0" err="1"/>
              <a:t>condiciones</a:t>
            </a:r>
            <a:r>
              <a:rPr lang="en-US" dirty="0"/>
              <a:t>, </a:t>
            </a:r>
            <a:r>
              <a:rPr lang="en-US" dirty="0" err="1"/>
              <a:t>como</a:t>
            </a:r>
            <a:r>
              <a:rPr lang="en-US" dirty="0"/>
              <a:t> </a:t>
            </a:r>
            <a:r>
              <a:rPr lang="en-US" dirty="0" err="1"/>
              <a:t>pueden</a:t>
            </a:r>
            <a:r>
              <a:rPr lang="en-US" dirty="0"/>
              <a:t> </a:t>
            </a:r>
            <a:r>
              <a:rPr lang="en-US" dirty="0" err="1"/>
              <a:t>ser</a:t>
            </a:r>
            <a:r>
              <a:rPr lang="en-US" dirty="0"/>
              <a:t>: </a:t>
            </a:r>
            <a:r>
              <a:rPr lang="en-US" dirty="0" err="1"/>
              <a:t>tipo</a:t>
            </a:r>
            <a:r>
              <a:rPr lang="en-US" dirty="0"/>
              <a:t> de </a:t>
            </a:r>
            <a:r>
              <a:rPr lang="en-US" dirty="0" err="1"/>
              <a:t>empresa</a:t>
            </a:r>
            <a:r>
              <a:rPr lang="en-US" dirty="0"/>
              <a:t>, </a:t>
            </a:r>
            <a:r>
              <a:rPr lang="en-US" dirty="0" err="1"/>
              <a:t>actividad</a:t>
            </a:r>
            <a:r>
              <a:rPr lang="en-US" dirty="0"/>
              <a:t>, </a:t>
            </a:r>
            <a:r>
              <a:rPr lang="en-US" dirty="0" err="1"/>
              <a:t>mercado</a:t>
            </a:r>
            <a:r>
              <a:rPr lang="en-US" dirty="0"/>
              <a:t>, </a:t>
            </a:r>
            <a:r>
              <a:rPr lang="en-US" dirty="0" err="1"/>
              <a:t>productos</a:t>
            </a:r>
            <a:r>
              <a:rPr lang="en-US" dirty="0"/>
              <a:t>, etc. El ratio de </a:t>
            </a:r>
            <a:r>
              <a:rPr lang="en-US" dirty="0" err="1"/>
              <a:t>interés</a:t>
            </a:r>
            <a:r>
              <a:rPr lang="en-US" dirty="0"/>
              <a:t> </a:t>
            </a:r>
            <a:r>
              <a:rPr lang="en-US" dirty="0" err="1"/>
              <a:t>es</a:t>
            </a:r>
            <a:r>
              <a:rPr lang="en-US" dirty="0"/>
              <a:t> el “valor del </a:t>
            </a:r>
            <a:r>
              <a:rPr lang="en-US" dirty="0" err="1"/>
              <a:t>dinero</a:t>
            </a:r>
            <a:r>
              <a:rPr lang="en-US" dirty="0"/>
              <a:t>”, o sea, la </a:t>
            </a:r>
            <a:r>
              <a:rPr lang="en-US" dirty="0" err="1"/>
              <a:t>cantidad</a:t>
            </a:r>
            <a:r>
              <a:rPr lang="en-US" dirty="0"/>
              <a:t> </a:t>
            </a:r>
            <a:r>
              <a:rPr lang="en-US" dirty="0" err="1"/>
              <a:t>adicional</a:t>
            </a:r>
            <a:r>
              <a:rPr lang="en-US" dirty="0"/>
              <a:t> que el </a:t>
            </a:r>
            <a:r>
              <a:rPr lang="en-US" dirty="0" err="1"/>
              <a:t>prestatario</a:t>
            </a:r>
            <a:r>
              <a:rPr lang="en-US" dirty="0"/>
              <a:t> </a:t>
            </a:r>
            <a:r>
              <a:rPr lang="en-US" dirty="0" err="1"/>
              <a:t>necesita</a:t>
            </a:r>
            <a:r>
              <a:rPr lang="en-US" dirty="0"/>
              <a:t> </a:t>
            </a:r>
            <a:r>
              <a:rPr lang="en-US" dirty="0" err="1"/>
              <a:t>devolver</a:t>
            </a:r>
            <a:r>
              <a:rPr lang="en-US" dirty="0"/>
              <a:t> al </a:t>
            </a:r>
            <a:r>
              <a:rPr lang="en-US" dirty="0" err="1"/>
              <a:t>prestador</a:t>
            </a:r>
            <a:r>
              <a:rPr lang="en-US" dirty="0"/>
              <a:t> (el banco).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p14="http://schemas.microsoft.com/office/powerpoint/2010/main" val="404639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19222" y="1442377"/>
            <a:ext cx="10697297"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(9 de 18)</a:t>
            </a:r>
            <a:endParaRPr lang="es-ES" b="1" dirty="0">
              <a:solidFill>
                <a:srgbClr val="C00000"/>
              </a:solidFill>
            </a:endParaRPr>
          </a:p>
          <a:p>
            <a:pPr marL="0" indent="0">
              <a:buNone/>
            </a:pPr>
            <a:endParaRPr lang="en-US" sz="1800" b="1" dirty="0"/>
          </a:p>
          <a:p>
            <a:pPr marL="0" indent="0">
              <a:buNone/>
            </a:pPr>
            <a:endParaRPr lang="en-US" sz="1800" b="1" dirty="0"/>
          </a:p>
          <a:p>
            <a:pPr marL="0" indent="0" algn="just">
              <a:buNone/>
            </a:pPr>
            <a:r>
              <a:rPr lang="en-US" dirty="0" err="1"/>
              <a:t>Además</a:t>
            </a:r>
            <a:r>
              <a:rPr lang="en-US" dirty="0"/>
              <a:t> de la </a:t>
            </a:r>
            <a:r>
              <a:rPr lang="en-US" dirty="0" err="1"/>
              <a:t>tasa</a:t>
            </a:r>
            <a:r>
              <a:rPr lang="en-US" dirty="0"/>
              <a:t> de </a:t>
            </a:r>
            <a:r>
              <a:rPr lang="en-US" dirty="0" err="1"/>
              <a:t>interés</a:t>
            </a:r>
            <a:r>
              <a:rPr lang="en-US" dirty="0"/>
              <a:t>, las </a:t>
            </a:r>
            <a:r>
              <a:rPr lang="en-US" dirty="0" err="1"/>
              <a:t>microempresas</a:t>
            </a:r>
            <a:r>
              <a:rPr lang="en-US" dirty="0"/>
              <a:t> </a:t>
            </a:r>
            <a:r>
              <a:rPr lang="en-US" dirty="0" err="1"/>
              <a:t>deben</a:t>
            </a:r>
            <a:r>
              <a:rPr lang="en-US" dirty="0"/>
              <a:t> </a:t>
            </a:r>
            <a:r>
              <a:rPr lang="en-US" dirty="0" err="1"/>
              <a:t>tener</a:t>
            </a:r>
            <a:r>
              <a:rPr lang="en-US" dirty="0"/>
              <a:t> </a:t>
            </a:r>
            <a:r>
              <a:rPr lang="en-US" dirty="0" err="1"/>
              <a:t>cuidado</a:t>
            </a:r>
            <a:r>
              <a:rPr lang="en-US" dirty="0"/>
              <a:t> con </a:t>
            </a:r>
            <a:r>
              <a:rPr lang="en-US" dirty="0" err="1"/>
              <a:t>otros</a:t>
            </a:r>
            <a:r>
              <a:rPr lang="en-US" dirty="0"/>
              <a:t> </a:t>
            </a:r>
            <a:r>
              <a:rPr lang="en-US" dirty="0" err="1"/>
              <a:t>elementos</a:t>
            </a:r>
            <a:r>
              <a:rPr lang="en-US" dirty="0"/>
              <a:t> que </a:t>
            </a:r>
            <a:r>
              <a:rPr lang="en-US" dirty="0" err="1"/>
              <a:t>contribuyen</a:t>
            </a:r>
            <a:r>
              <a:rPr lang="en-US" dirty="0"/>
              <a:t> al </a:t>
            </a:r>
            <a:r>
              <a:rPr lang="en-US" dirty="0" err="1"/>
              <a:t>llamado</a:t>
            </a:r>
            <a:r>
              <a:rPr lang="en-US" dirty="0"/>
              <a:t> “</a:t>
            </a:r>
            <a:r>
              <a:rPr lang="en-US" dirty="0" err="1"/>
              <a:t>coste</a:t>
            </a:r>
            <a:r>
              <a:rPr lang="en-US" dirty="0"/>
              <a:t> de </a:t>
            </a:r>
            <a:r>
              <a:rPr lang="en-US" dirty="0" err="1"/>
              <a:t>financiación</a:t>
            </a:r>
            <a:r>
              <a:rPr lang="en-US"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p14="http://schemas.microsoft.com/office/powerpoint/2010/main" val="57979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(10 de 18)</a:t>
            </a:r>
            <a:endParaRPr lang="es-ES" b="1" dirty="0">
              <a:solidFill>
                <a:srgbClr val="C00000"/>
              </a:solidFill>
            </a:endParaRPr>
          </a:p>
          <a:p>
            <a:pPr marL="0" lvl="0" indent="0">
              <a:buNone/>
            </a:pPr>
            <a:endParaRPr lang="en-US" sz="1800" dirty="0">
              <a:solidFill>
                <a:srgbClr val="000000"/>
              </a:solidFill>
            </a:endParaRPr>
          </a:p>
          <a:p>
            <a:pPr marL="0" lvl="0" indent="0" algn="just">
              <a:buNone/>
            </a:pPr>
            <a:r>
              <a:rPr lang="en-US" dirty="0" err="1">
                <a:solidFill>
                  <a:srgbClr val="000000"/>
                </a:solidFill>
              </a:rPr>
              <a:t>Tenemos</a:t>
            </a:r>
            <a:r>
              <a:rPr lang="en-US" dirty="0">
                <a:solidFill>
                  <a:srgbClr val="000000"/>
                </a:solidFill>
              </a:rPr>
              <a:t> </a:t>
            </a:r>
            <a:r>
              <a:rPr lang="en-US" dirty="0" err="1">
                <a:solidFill>
                  <a:srgbClr val="000000"/>
                </a:solidFill>
              </a:rPr>
              <a:t>muchos</a:t>
            </a:r>
            <a:r>
              <a:rPr lang="en-US" dirty="0">
                <a:solidFill>
                  <a:srgbClr val="000000"/>
                </a:solidFill>
              </a:rPr>
              <a:t> </a:t>
            </a:r>
            <a:r>
              <a:rPr lang="en-US" dirty="0" err="1">
                <a:solidFill>
                  <a:srgbClr val="000000"/>
                </a:solidFill>
              </a:rPr>
              <a:t>otros</a:t>
            </a:r>
            <a:r>
              <a:rPr lang="en-US" dirty="0">
                <a:solidFill>
                  <a:srgbClr val="000000"/>
                </a:solidFill>
              </a:rPr>
              <a:t> </a:t>
            </a:r>
            <a:r>
              <a:rPr lang="en-US" dirty="0" err="1">
                <a:solidFill>
                  <a:srgbClr val="000000"/>
                </a:solidFill>
              </a:rPr>
              <a:t>gastos</a:t>
            </a:r>
            <a:r>
              <a:rPr lang="en-US" dirty="0">
                <a:solidFill>
                  <a:srgbClr val="000000"/>
                </a:solidFill>
              </a:rPr>
              <a:t> </a:t>
            </a:r>
            <a:r>
              <a:rPr lang="en-US" dirty="0" err="1">
                <a:solidFill>
                  <a:srgbClr val="000000"/>
                </a:solidFill>
              </a:rPr>
              <a:t>como</a:t>
            </a:r>
            <a:r>
              <a:rPr lang="en-US" dirty="0">
                <a:solidFill>
                  <a:srgbClr val="000000"/>
                </a:solidFill>
              </a:rPr>
              <a:t> </a:t>
            </a:r>
            <a:r>
              <a:rPr lang="en-US" dirty="0" err="1">
                <a:solidFill>
                  <a:srgbClr val="000000"/>
                </a:solidFill>
              </a:rPr>
              <a:t>pueden</a:t>
            </a:r>
            <a:r>
              <a:rPr lang="en-US" dirty="0">
                <a:solidFill>
                  <a:srgbClr val="000000"/>
                </a:solidFill>
              </a:rPr>
              <a:t> </a:t>
            </a:r>
            <a:r>
              <a:rPr lang="en-US" dirty="0" err="1">
                <a:solidFill>
                  <a:srgbClr val="000000"/>
                </a:solidFill>
              </a:rPr>
              <a:t>ser</a:t>
            </a:r>
            <a:r>
              <a:rPr lang="en-US" dirty="0">
                <a:solidFill>
                  <a:srgbClr val="000000"/>
                </a:solidFill>
              </a:rPr>
              <a:t>: </a:t>
            </a:r>
            <a:r>
              <a:rPr lang="en-US" dirty="0" err="1">
                <a:solidFill>
                  <a:srgbClr val="000000"/>
                </a:solidFill>
              </a:rPr>
              <a:t>comisiones</a:t>
            </a:r>
            <a:r>
              <a:rPr lang="en-US" dirty="0">
                <a:solidFill>
                  <a:srgbClr val="000000"/>
                </a:solidFill>
              </a:rPr>
              <a:t>, </a:t>
            </a:r>
            <a:r>
              <a:rPr lang="en-US" dirty="0" err="1">
                <a:solidFill>
                  <a:srgbClr val="000000"/>
                </a:solidFill>
              </a:rPr>
              <a:t>gastos</a:t>
            </a:r>
            <a:r>
              <a:rPr lang="en-US" dirty="0">
                <a:solidFill>
                  <a:srgbClr val="000000"/>
                </a:solidFill>
              </a:rPr>
              <a:t> </a:t>
            </a:r>
            <a:r>
              <a:rPr lang="en-US" dirty="0" err="1">
                <a:solidFill>
                  <a:srgbClr val="000000"/>
                </a:solidFill>
              </a:rPr>
              <a:t>administrativos</a:t>
            </a:r>
            <a:r>
              <a:rPr lang="en-US" dirty="0">
                <a:solidFill>
                  <a:srgbClr val="000000"/>
                </a:solidFill>
              </a:rPr>
              <a:t> de la </a:t>
            </a:r>
            <a:r>
              <a:rPr lang="en-US" dirty="0" err="1">
                <a:solidFill>
                  <a:srgbClr val="000000"/>
                </a:solidFill>
              </a:rPr>
              <a:t>garantía</a:t>
            </a:r>
            <a:r>
              <a:rPr lang="en-US" dirty="0">
                <a:solidFill>
                  <a:srgbClr val="000000"/>
                </a:solidFill>
              </a:rPr>
              <a:t>, </a:t>
            </a:r>
            <a:r>
              <a:rPr lang="en-US" dirty="0" err="1">
                <a:solidFill>
                  <a:srgbClr val="000000"/>
                </a:solidFill>
              </a:rPr>
              <a:t>gastos</a:t>
            </a:r>
            <a:r>
              <a:rPr lang="en-US" dirty="0">
                <a:solidFill>
                  <a:srgbClr val="000000"/>
                </a:solidFill>
              </a:rPr>
              <a:t> de </a:t>
            </a:r>
            <a:r>
              <a:rPr lang="en-US" dirty="0" err="1">
                <a:solidFill>
                  <a:srgbClr val="000000"/>
                </a:solidFill>
              </a:rPr>
              <a:t>mantenimiento</a:t>
            </a:r>
            <a:r>
              <a:rPr lang="en-US" dirty="0">
                <a:solidFill>
                  <a:srgbClr val="000000"/>
                </a:solidFill>
              </a:rPr>
              <a:t> del </a:t>
            </a:r>
            <a:r>
              <a:rPr lang="en-US" dirty="0" err="1">
                <a:solidFill>
                  <a:srgbClr val="000000"/>
                </a:solidFill>
              </a:rPr>
              <a:t>préstamo</a:t>
            </a:r>
            <a:r>
              <a:rPr lang="en-US" dirty="0">
                <a:solidFill>
                  <a:srgbClr val="000000"/>
                </a:solidFill>
              </a:rPr>
              <a:t>, </a:t>
            </a:r>
            <a:r>
              <a:rPr lang="en-US" dirty="0" err="1">
                <a:solidFill>
                  <a:srgbClr val="000000"/>
                </a:solidFill>
              </a:rPr>
              <a:t>costes</a:t>
            </a:r>
            <a:r>
              <a:rPr lang="en-US" dirty="0">
                <a:solidFill>
                  <a:srgbClr val="000000"/>
                </a:solidFill>
              </a:rPr>
              <a:t> de </a:t>
            </a:r>
            <a:r>
              <a:rPr lang="en-US" dirty="0" err="1">
                <a:solidFill>
                  <a:srgbClr val="000000"/>
                </a:solidFill>
              </a:rPr>
              <a:t>amortización</a:t>
            </a:r>
            <a:r>
              <a:rPr lang="en-US" dirty="0">
                <a:solidFill>
                  <a:srgbClr val="000000"/>
                </a:solidFill>
              </a:rPr>
              <a:t> </a:t>
            </a:r>
            <a:r>
              <a:rPr lang="en-US" dirty="0" err="1">
                <a:solidFill>
                  <a:srgbClr val="000000"/>
                </a:solidFill>
              </a:rPr>
              <a:t>anticipada</a:t>
            </a:r>
            <a:r>
              <a:rPr lang="en-US" dirty="0">
                <a:solidFill>
                  <a:srgbClr val="000000"/>
                </a:solidFill>
              </a:rPr>
              <a:t> del </a:t>
            </a:r>
            <a:r>
              <a:rPr lang="en-US" dirty="0" err="1">
                <a:solidFill>
                  <a:srgbClr val="000000"/>
                </a:solidFill>
              </a:rPr>
              <a:t>préstamo</a:t>
            </a:r>
            <a:r>
              <a:rPr lang="en-US" dirty="0">
                <a:solidFill>
                  <a:srgbClr val="000000"/>
                </a:solidFill>
              </a:rPr>
              <a:t>, etc.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p14="http://schemas.microsoft.com/office/powerpoint/2010/main" val="186289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(11 de 18)</a:t>
            </a:r>
            <a:endParaRPr lang="es-ES" b="1" dirty="0">
              <a:solidFill>
                <a:srgbClr val="C00000"/>
              </a:solidFill>
            </a:endParaRPr>
          </a:p>
          <a:p>
            <a:pPr marL="0" lvl="0" indent="0">
              <a:buNone/>
            </a:pPr>
            <a:endParaRPr lang="en-US" sz="1800" dirty="0">
              <a:solidFill>
                <a:srgbClr val="000000"/>
              </a:solidFill>
            </a:endParaRPr>
          </a:p>
          <a:p>
            <a:pPr marL="0" lvl="0" indent="0">
              <a:buNone/>
            </a:pPr>
            <a:endParaRPr lang="en-US" sz="1800" dirty="0">
              <a:solidFill>
                <a:srgbClr val="000000"/>
              </a:solidFill>
            </a:endParaRPr>
          </a:p>
          <a:p>
            <a:pPr marL="0" lvl="0" indent="0" algn="just">
              <a:buNone/>
            </a:pPr>
            <a:r>
              <a:rPr lang="en-US" dirty="0">
                <a:solidFill>
                  <a:srgbClr val="000000"/>
                </a:solidFill>
              </a:rPr>
              <a:t>Hay que </a:t>
            </a:r>
            <a:r>
              <a:rPr lang="en-US" dirty="0" err="1">
                <a:solidFill>
                  <a:srgbClr val="000000"/>
                </a:solidFill>
              </a:rPr>
              <a:t>tener</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cuenta</a:t>
            </a:r>
            <a:r>
              <a:rPr lang="en-US" dirty="0">
                <a:solidFill>
                  <a:srgbClr val="000000"/>
                </a:solidFill>
              </a:rPr>
              <a:t> </a:t>
            </a:r>
            <a:r>
              <a:rPr lang="en-US" dirty="0" err="1">
                <a:solidFill>
                  <a:srgbClr val="000000"/>
                </a:solidFill>
              </a:rPr>
              <a:t>también</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gastos</a:t>
            </a:r>
            <a:r>
              <a:rPr lang="en-US" dirty="0">
                <a:solidFill>
                  <a:srgbClr val="000000"/>
                </a:solidFill>
              </a:rPr>
              <a:t> no </a:t>
            </a:r>
            <a:r>
              <a:rPr lang="en-US" dirty="0" err="1">
                <a:solidFill>
                  <a:srgbClr val="000000"/>
                </a:solidFill>
              </a:rPr>
              <a:t>originados</a:t>
            </a:r>
            <a:r>
              <a:rPr lang="en-US" dirty="0">
                <a:solidFill>
                  <a:srgbClr val="000000"/>
                </a:solidFill>
              </a:rPr>
              <a:t> </a:t>
            </a:r>
            <a:r>
              <a:rPr lang="en-US" dirty="0" err="1">
                <a:solidFill>
                  <a:srgbClr val="000000"/>
                </a:solidFill>
              </a:rPr>
              <a:t>directamente</a:t>
            </a:r>
            <a:r>
              <a:rPr lang="en-US" dirty="0">
                <a:solidFill>
                  <a:srgbClr val="000000"/>
                </a:solidFill>
              </a:rPr>
              <a:t> </a:t>
            </a:r>
            <a:r>
              <a:rPr lang="en-US" dirty="0" err="1">
                <a:solidFill>
                  <a:srgbClr val="000000"/>
                </a:solidFill>
              </a:rPr>
              <a:t>por</a:t>
            </a:r>
            <a:r>
              <a:rPr lang="en-US" dirty="0">
                <a:solidFill>
                  <a:srgbClr val="000000"/>
                </a:solidFill>
              </a:rPr>
              <a:t> el </a:t>
            </a:r>
            <a:r>
              <a:rPr lang="en-US" dirty="0" err="1">
                <a:solidFill>
                  <a:srgbClr val="000000"/>
                </a:solidFill>
              </a:rPr>
              <a:t>préstamo</a:t>
            </a:r>
            <a:r>
              <a:rPr lang="en-US" dirty="0">
                <a:solidFill>
                  <a:srgbClr val="000000"/>
                </a:solidFill>
              </a:rPr>
              <a:t>. Estamos </a:t>
            </a:r>
            <a:r>
              <a:rPr lang="en-US" dirty="0" err="1">
                <a:solidFill>
                  <a:srgbClr val="000000"/>
                </a:solidFill>
              </a:rPr>
              <a:t>hablando</a:t>
            </a:r>
            <a:r>
              <a:rPr lang="en-US" dirty="0">
                <a:solidFill>
                  <a:srgbClr val="000000"/>
                </a:solidFill>
              </a:rPr>
              <a:t>, </a:t>
            </a:r>
            <a:r>
              <a:rPr lang="en-US" dirty="0" err="1">
                <a:solidFill>
                  <a:srgbClr val="000000"/>
                </a:solidFill>
              </a:rPr>
              <a:t>por</a:t>
            </a:r>
            <a:r>
              <a:rPr lang="en-US" dirty="0">
                <a:solidFill>
                  <a:srgbClr val="000000"/>
                </a:solidFill>
              </a:rPr>
              <a:t> </a:t>
            </a:r>
            <a:r>
              <a:rPr lang="en-US" dirty="0" err="1">
                <a:solidFill>
                  <a:srgbClr val="000000"/>
                </a:solidFill>
              </a:rPr>
              <a:t>ejemplo</a:t>
            </a:r>
            <a:r>
              <a:rPr lang="en-US" dirty="0">
                <a:solidFill>
                  <a:srgbClr val="000000"/>
                </a:solidFill>
              </a:rPr>
              <a:t>, de que el banco </a:t>
            </a:r>
            <a:r>
              <a:rPr lang="en-US" dirty="0" err="1">
                <a:solidFill>
                  <a:srgbClr val="000000"/>
                </a:solidFill>
              </a:rPr>
              <a:t>puede</a:t>
            </a:r>
            <a:r>
              <a:rPr lang="en-US" dirty="0">
                <a:solidFill>
                  <a:srgbClr val="000000"/>
                </a:solidFill>
              </a:rPr>
              <a:t> </a:t>
            </a:r>
            <a:r>
              <a:rPr lang="en-US" dirty="0" err="1">
                <a:solidFill>
                  <a:srgbClr val="000000"/>
                </a:solidFill>
              </a:rPr>
              <a:t>otorgarle</a:t>
            </a:r>
            <a:r>
              <a:rPr lang="en-US" dirty="0">
                <a:solidFill>
                  <a:srgbClr val="000000"/>
                </a:solidFill>
              </a:rPr>
              <a:t> a la </a:t>
            </a:r>
            <a:r>
              <a:rPr lang="en-US" dirty="0" err="1">
                <a:solidFill>
                  <a:srgbClr val="000000"/>
                </a:solidFill>
              </a:rPr>
              <a:t>empresa</a:t>
            </a:r>
            <a:r>
              <a:rPr lang="en-US" dirty="0">
                <a:solidFill>
                  <a:srgbClr val="000000"/>
                </a:solidFill>
              </a:rPr>
              <a:t> un ratio de </a:t>
            </a:r>
            <a:r>
              <a:rPr lang="en-US" dirty="0" err="1">
                <a:solidFill>
                  <a:srgbClr val="000000"/>
                </a:solidFill>
              </a:rPr>
              <a:t>interés</a:t>
            </a:r>
            <a:r>
              <a:rPr lang="en-US" dirty="0">
                <a:solidFill>
                  <a:srgbClr val="000000"/>
                </a:solidFill>
              </a:rPr>
              <a:t> </a:t>
            </a:r>
            <a:r>
              <a:rPr lang="en-US" dirty="0" err="1">
                <a:solidFill>
                  <a:srgbClr val="000000"/>
                </a:solidFill>
              </a:rPr>
              <a:t>más</a:t>
            </a:r>
            <a:r>
              <a:rPr lang="en-US" dirty="0">
                <a:solidFill>
                  <a:srgbClr val="000000"/>
                </a:solidFill>
              </a:rPr>
              <a:t> bajo, </a:t>
            </a:r>
            <a:r>
              <a:rPr lang="en-US" dirty="0" err="1">
                <a:solidFill>
                  <a:srgbClr val="000000"/>
                </a:solidFill>
              </a:rPr>
              <a:t>pero</a:t>
            </a:r>
            <a:r>
              <a:rPr lang="en-US" dirty="0">
                <a:solidFill>
                  <a:srgbClr val="000000"/>
                </a:solidFill>
              </a:rPr>
              <a:t> </a:t>
            </a:r>
            <a:r>
              <a:rPr lang="en-US" dirty="0" err="1">
                <a:solidFill>
                  <a:srgbClr val="000000"/>
                </a:solidFill>
              </a:rPr>
              <a:t>cargar</a:t>
            </a:r>
            <a:r>
              <a:rPr lang="en-US" dirty="0">
                <a:solidFill>
                  <a:srgbClr val="000000"/>
                </a:solidFill>
              </a:rPr>
              <a:t> </a:t>
            </a:r>
            <a:r>
              <a:rPr lang="en-US" dirty="0" err="1">
                <a:solidFill>
                  <a:srgbClr val="000000"/>
                </a:solidFill>
              </a:rPr>
              <a:t>costes</a:t>
            </a:r>
            <a:r>
              <a:rPr lang="en-US" dirty="0">
                <a:solidFill>
                  <a:srgbClr val="000000"/>
                </a:solidFill>
              </a:rPr>
              <a:t> </a:t>
            </a:r>
            <a:r>
              <a:rPr lang="en-US" dirty="0" err="1">
                <a:solidFill>
                  <a:srgbClr val="000000"/>
                </a:solidFill>
              </a:rPr>
              <a:t>más</a:t>
            </a:r>
            <a:r>
              <a:rPr lang="en-US" dirty="0">
                <a:solidFill>
                  <a:srgbClr val="000000"/>
                </a:solidFill>
              </a:rPr>
              <a:t> altos </a:t>
            </a:r>
            <a:r>
              <a:rPr lang="en-US" dirty="0" err="1">
                <a:solidFill>
                  <a:srgbClr val="000000"/>
                </a:solidFill>
              </a:rPr>
              <a:t>por</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pagos</a:t>
            </a:r>
            <a:r>
              <a:rPr lang="en-US" dirty="0">
                <a:solidFill>
                  <a:srgbClr val="000000"/>
                </a:solidFill>
              </a:rPr>
              <a:t> </a:t>
            </a:r>
            <a:r>
              <a:rPr lang="en-US" dirty="0" err="1">
                <a:solidFill>
                  <a:srgbClr val="000000"/>
                </a:solidFill>
              </a:rPr>
              <a:t>bancarios</a:t>
            </a:r>
            <a:r>
              <a:rPr lang="en-US" dirty="0">
                <a:solidFill>
                  <a:srgbClr val="000000"/>
                </a:solidFill>
              </a:rPr>
              <a:t> de </a:t>
            </a:r>
            <a:r>
              <a:rPr lang="en-US" dirty="0" err="1">
                <a:solidFill>
                  <a:srgbClr val="000000"/>
                </a:solidFill>
              </a:rPr>
              <a:t>esa</a:t>
            </a:r>
            <a:r>
              <a:rPr lang="en-US" dirty="0">
                <a:solidFill>
                  <a:srgbClr val="000000"/>
                </a:solidFill>
              </a:rPr>
              <a:t> </a:t>
            </a:r>
            <a:r>
              <a:rPr lang="en-US" dirty="0" err="1">
                <a:solidFill>
                  <a:srgbClr val="000000"/>
                </a:solidFill>
              </a:rPr>
              <a:t>empresa</a:t>
            </a:r>
            <a:r>
              <a:rPr lang="en-US" dirty="0">
                <a:solidFill>
                  <a:srgbClr val="000000"/>
                </a:solidFill>
              </a:rPr>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Tree>
    <p:extLst>
      <p:ext uri="{BB962C8B-B14F-4D97-AF65-F5344CB8AC3E}">
        <p14:creationId xmlns:p14="http://schemas.microsoft.com/office/powerpoint/2010/main" val="206505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(12 de 18)</a:t>
            </a:r>
            <a:endParaRPr lang="es-ES" b="1" dirty="0">
              <a:solidFill>
                <a:srgbClr val="C00000"/>
              </a:solidFill>
            </a:endParaRPr>
          </a:p>
          <a:p>
            <a:pPr marL="0" lvl="0" indent="0">
              <a:buNone/>
            </a:pPr>
            <a:endParaRPr lang="en-US" sz="1800" dirty="0">
              <a:solidFill>
                <a:srgbClr val="000000"/>
              </a:solidFill>
            </a:endParaRPr>
          </a:p>
          <a:p>
            <a:pPr marL="0" lvl="0" indent="0" algn="just">
              <a:buNone/>
            </a:pPr>
            <a:r>
              <a:rPr lang="en-US" dirty="0">
                <a:solidFill>
                  <a:srgbClr val="000000"/>
                </a:solidFill>
              </a:rPr>
              <a:t>Por </a:t>
            </a:r>
            <a:r>
              <a:rPr lang="en-US" dirty="0" err="1">
                <a:solidFill>
                  <a:srgbClr val="000000"/>
                </a:solidFill>
              </a:rPr>
              <a:t>eso</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gerentes</a:t>
            </a:r>
            <a:r>
              <a:rPr lang="en-US" dirty="0">
                <a:solidFill>
                  <a:srgbClr val="000000"/>
                </a:solidFill>
              </a:rPr>
              <a:t> </a:t>
            </a:r>
            <a:r>
              <a:rPr lang="en-US" dirty="0" err="1">
                <a:solidFill>
                  <a:srgbClr val="000000"/>
                </a:solidFill>
              </a:rPr>
              <a:t>deben</a:t>
            </a:r>
            <a:r>
              <a:rPr lang="en-US" dirty="0">
                <a:solidFill>
                  <a:srgbClr val="000000"/>
                </a:solidFill>
              </a:rPr>
              <a:t> </a:t>
            </a:r>
            <a:r>
              <a:rPr lang="en-US" dirty="0" err="1">
                <a:solidFill>
                  <a:srgbClr val="000000"/>
                </a:solidFill>
              </a:rPr>
              <a:t>tener</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cuenta</a:t>
            </a:r>
            <a:r>
              <a:rPr lang="en-US" dirty="0">
                <a:solidFill>
                  <a:srgbClr val="000000"/>
                </a:solidFill>
              </a:rPr>
              <a:t> </a:t>
            </a:r>
            <a:r>
              <a:rPr lang="en-US" dirty="0" err="1">
                <a:solidFill>
                  <a:srgbClr val="000000"/>
                </a:solidFill>
              </a:rPr>
              <a:t>todos</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gastos</a:t>
            </a:r>
            <a:r>
              <a:rPr lang="en-US" dirty="0">
                <a:solidFill>
                  <a:srgbClr val="000000"/>
                </a:solidFill>
              </a:rPr>
              <a:t> </a:t>
            </a:r>
            <a:r>
              <a:rPr lang="en-US" dirty="0" err="1">
                <a:solidFill>
                  <a:srgbClr val="000000"/>
                </a:solidFill>
              </a:rPr>
              <a:t>asociados</a:t>
            </a:r>
            <a:r>
              <a:rPr lang="en-US" dirty="0">
                <a:solidFill>
                  <a:srgbClr val="000000"/>
                </a:solidFill>
              </a:rPr>
              <a:t> al </a:t>
            </a:r>
            <a:r>
              <a:rPr lang="en-US" dirty="0" err="1">
                <a:solidFill>
                  <a:srgbClr val="000000"/>
                </a:solidFill>
              </a:rPr>
              <a:t>préstamo</a:t>
            </a:r>
            <a:r>
              <a:rPr lang="en-US" dirty="0">
                <a:solidFill>
                  <a:srgbClr val="000000"/>
                </a:solidFill>
              </a:rPr>
              <a:t> (</a:t>
            </a:r>
            <a:r>
              <a:rPr lang="en-US" dirty="0" err="1">
                <a:solidFill>
                  <a:srgbClr val="000000"/>
                </a:solidFill>
              </a:rPr>
              <a:t>solicitud</a:t>
            </a:r>
            <a:r>
              <a:rPr lang="en-US" dirty="0">
                <a:solidFill>
                  <a:srgbClr val="000000"/>
                </a:solidFill>
              </a:rPr>
              <a:t>, </a:t>
            </a:r>
            <a:r>
              <a:rPr lang="en-US" dirty="0" err="1">
                <a:solidFill>
                  <a:srgbClr val="000000"/>
                </a:solidFill>
              </a:rPr>
              <a:t>proceso</a:t>
            </a:r>
            <a:r>
              <a:rPr lang="en-US" dirty="0">
                <a:solidFill>
                  <a:srgbClr val="000000"/>
                </a:solidFill>
              </a:rPr>
              <a:t> de </a:t>
            </a:r>
            <a:r>
              <a:rPr lang="en-US" dirty="0" err="1">
                <a:solidFill>
                  <a:srgbClr val="000000"/>
                </a:solidFill>
              </a:rPr>
              <a:t>evaluación</a:t>
            </a:r>
            <a:r>
              <a:rPr lang="en-US" dirty="0">
                <a:solidFill>
                  <a:srgbClr val="000000"/>
                </a:solidFill>
              </a:rPr>
              <a:t>, </a:t>
            </a:r>
            <a:r>
              <a:rPr lang="en-US" dirty="0" err="1">
                <a:solidFill>
                  <a:srgbClr val="000000"/>
                </a:solidFill>
              </a:rPr>
              <a:t>emisión</a:t>
            </a:r>
            <a:r>
              <a:rPr lang="en-US" dirty="0">
                <a:solidFill>
                  <a:srgbClr val="000000"/>
                </a:solidFill>
              </a:rPr>
              <a:t> del </a:t>
            </a:r>
            <a:r>
              <a:rPr lang="en-US" dirty="0" err="1">
                <a:solidFill>
                  <a:srgbClr val="000000"/>
                </a:solidFill>
              </a:rPr>
              <a:t>préstamo</a:t>
            </a:r>
            <a:r>
              <a:rPr lang="en-US" dirty="0">
                <a:solidFill>
                  <a:srgbClr val="000000"/>
                </a:solidFill>
              </a:rPr>
              <a:t>, </a:t>
            </a:r>
            <a:r>
              <a:rPr lang="en-US" dirty="0" err="1">
                <a:solidFill>
                  <a:srgbClr val="000000"/>
                </a:solidFill>
              </a:rPr>
              <a:t>reembolso</a:t>
            </a:r>
            <a:r>
              <a:rPr lang="en-US" dirty="0">
                <a:solidFill>
                  <a:srgbClr val="000000"/>
                </a:solidFill>
              </a:rPr>
              <a:t>, </a:t>
            </a:r>
            <a:r>
              <a:rPr lang="en-US" dirty="0" err="1">
                <a:solidFill>
                  <a:srgbClr val="000000"/>
                </a:solidFill>
              </a:rPr>
              <a:t>honorarios</a:t>
            </a:r>
            <a:r>
              <a:rPr lang="en-US" dirty="0">
                <a:solidFill>
                  <a:srgbClr val="000000"/>
                </a:solidFill>
              </a:rPr>
              <a:t> de </a:t>
            </a:r>
            <a:r>
              <a:rPr lang="en-US" dirty="0" err="1">
                <a:solidFill>
                  <a:srgbClr val="000000"/>
                </a:solidFill>
              </a:rPr>
              <a:t>gestión</a:t>
            </a:r>
            <a:r>
              <a:rPr lang="en-US" dirty="0">
                <a:solidFill>
                  <a:srgbClr val="000000"/>
                </a:solidFill>
              </a:rPr>
              <a:t>, etc.)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Tree>
    <p:extLst>
      <p:ext uri="{BB962C8B-B14F-4D97-AF65-F5344CB8AC3E}">
        <p14:creationId xmlns:p14="http://schemas.microsoft.com/office/powerpoint/2010/main" val="1996486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466823" y="1418932"/>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(13 de 18)</a:t>
            </a:r>
            <a:endParaRPr lang="es-ES" b="1" dirty="0">
              <a:solidFill>
                <a:srgbClr val="C00000"/>
              </a:solidFill>
            </a:endParaRPr>
          </a:p>
          <a:p>
            <a:pPr marL="0" lvl="0" indent="0" algn="just">
              <a:buNone/>
            </a:pPr>
            <a:endParaRPr lang="en-US" dirty="0">
              <a:solidFill>
                <a:srgbClr val="000000"/>
              </a:solidFill>
            </a:endParaRPr>
          </a:p>
          <a:p>
            <a:pPr marL="0" lvl="0" indent="0" algn="just">
              <a:buNone/>
            </a:pPr>
            <a:r>
              <a:rPr lang="en-US" dirty="0">
                <a:solidFill>
                  <a:srgbClr val="000000"/>
                </a:solidFill>
              </a:rPr>
              <a:t>Los </a:t>
            </a:r>
            <a:r>
              <a:rPr lang="en-US" dirty="0" err="1">
                <a:solidFill>
                  <a:srgbClr val="000000"/>
                </a:solidFill>
              </a:rPr>
              <a:t>empresarios</a:t>
            </a:r>
            <a:r>
              <a:rPr lang="en-US" dirty="0">
                <a:solidFill>
                  <a:srgbClr val="000000"/>
                </a:solidFill>
              </a:rPr>
              <a:t> </a:t>
            </a:r>
            <a:r>
              <a:rPr lang="en-US" dirty="0" err="1">
                <a:solidFill>
                  <a:srgbClr val="000000"/>
                </a:solidFill>
              </a:rPr>
              <a:t>deben</a:t>
            </a:r>
            <a:r>
              <a:rPr lang="en-US" dirty="0">
                <a:solidFill>
                  <a:srgbClr val="000000"/>
                </a:solidFill>
              </a:rPr>
              <a:t> </a:t>
            </a:r>
            <a:r>
              <a:rPr lang="en-US" dirty="0" err="1">
                <a:solidFill>
                  <a:srgbClr val="000000"/>
                </a:solidFill>
              </a:rPr>
              <a:t>considerar</a:t>
            </a:r>
            <a:r>
              <a:rPr lang="en-US" dirty="0">
                <a:solidFill>
                  <a:srgbClr val="000000"/>
                </a:solidFill>
              </a:rPr>
              <a:t> </a:t>
            </a:r>
            <a:r>
              <a:rPr lang="en-US" dirty="0" err="1">
                <a:solidFill>
                  <a:srgbClr val="000000"/>
                </a:solidFill>
              </a:rPr>
              <a:t>todos</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costes</a:t>
            </a:r>
            <a:r>
              <a:rPr lang="en-US" dirty="0">
                <a:solidFill>
                  <a:srgbClr val="000000"/>
                </a:solidFill>
              </a:rPr>
              <a:t> </a:t>
            </a:r>
            <a:r>
              <a:rPr lang="en-US" dirty="0" err="1">
                <a:solidFill>
                  <a:srgbClr val="000000"/>
                </a:solidFill>
              </a:rPr>
              <a:t>asociados</a:t>
            </a:r>
            <a:r>
              <a:rPr lang="en-US" dirty="0">
                <a:solidFill>
                  <a:srgbClr val="000000"/>
                </a:solidFill>
              </a:rPr>
              <a:t> </a:t>
            </a:r>
            <a:r>
              <a:rPr lang="en-US" dirty="0" err="1">
                <a:solidFill>
                  <a:srgbClr val="000000"/>
                </a:solidFill>
              </a:rPr>
              <a:t>derivados</a:t>
            </a:r>
            <a:r>
              <a:rPr lang="en-US" dirty="0">
                <a:solidFill>
                  <a:srgbClr val="000000"/>
                </a:solidFill>
              </a:rPr>
              <a:t> de </a:t>
            </a:r>
            <a:r>
              <a:rPr lang="en-US" dirty="0" err="1">
                <a:solidFill>
                  <a:srgbClr val="000000"/>
                </a:solidFill>
              </a:rPr>
              <a:t>pedir</a:t>
            </a:r>
            <a:r>
              <a:rPr lang="en-US" dirty="0">
                <a:solidFill>
                  <a:srgbClr val="000000"/>
                </a:solidFill>
              </a:rPr>
              <a:t> el </a:t>
            </a:r>
            <a:r>
              <a:rPr lang="en-US" dirty="0" err="1">
                <a:solidFill>
                  <a:srgbClr val="000000"/>
                </a:solidFill>
              </a:rPr>
              <a:t>préstamo</a:t>
            </a:r>
            <a:r>
              <a:rPr lang="en-US" dirty="0">
                <a:solidFill>
                  <a:srgbClr val="000000"/>
                </a:solidFill>
              </a:rPr>
              <a:t>, para </a:t>
            </a:r>
            <a:r>
              <a:rPr lang="en-US" dirty="0" err="1">
                <a:solidFill>
                  <a:srgbClr val="000000"/>
                </a:solidFill>
              </a:rPr>
              <a:t>tomar</a:t>
            </a:r>
            <a:r>
              <a:rPr lang="en-US" dirty="0">
                <a:solidFill>
                  <a:srgbClr val="000000"/>
                </a:solidFill>
              </a:rPr>
              <a:t> </a:t>
            </a:r>
            <a:r>
              <a:rPr lang="en-US" dirty="0" err="1">
                <a:solidFill>
                  <a:srgbClr val="000000"/>
                </a:solidFill>
              </a:rPr>
              <a:t>decisiones</a:t>
            </a:r>
            <a:r>
              <a:rPr lang="en-US" dirty="0">
                <a:solidFill>
                  <a:srgbClr val="000000"/>
                </a:solidFill>
              </a:rPr>
              <a:t> </a:t>
            </a:r>
            <a:r>
              <a:rPr lang="en-US" dirty="0" err="1">
                <a:solidFill>
                  <a:srgbClr val="000000"/>
                </a:solidFill>
              </a:rPr>
              <a:t>financieras</a:t>
            </a:r>
            <a:r>
              <a:rPr lang="en-US" dirty="0">
                <a:solidFill>
                  <a:srgbClr val="000000"/>
                </a:solidFill>
              </a:rPr>
              <a:t> </a:t>
            </a:r>
            <a:r>
              <a:rPr lang="en-US" dirty="0" err="1">
                <a:solidFill>
                  <a:srgbClr val="000000"/>
                </a:solidFill>
              </a:rPr>
              <a:t>sensatas</a:t>
            </a:r>
            <a:r>
              <a:rPr lang="en-US" dirty="0">
                <a:solidFill>
                  <a:srgbClr val="000000"/>
                </a:solidFill>
              </a:rPr>
              <a:t> y </a:t>
            </a:r>
            <a:r>
              <a:rPr lang="en-US" dirty="0" err="1">
                <a:solidFill>
                  <a:srgbClr val="000000"/>
                </a:solidFill>
              </a:rPr>
              <a:t>estando</a:t>
            </a:r>
            <a:r>
              <a:rPr lang="en-US" dirty="0">
                <a:solidFill>
                  <a:srgbClr val="000000"/>
                </a:solidFill>
              </a:rPr>
              <a:t> </a:t>
            </a:r>
            <a:r>
              <a:rPr lang="en-US" dirty="0" err="1">
                <a:solidFill>
                  <a:srgbClr val="000000"/>
                </a:solidFill>
              </a:rPr>
              <a:t>debidamente</a:t>
            </a:r>
            <a:r>
              <a:rPr lang="en-US" dirty="0">
                <a:solidFill>
                  <a:srgbClr val="000000"/>
                </a:solidFill>
              </a:rPr>
              <a:t> </a:t>
            </a:r>
            <a:r>
              <a:rPr lang="en-US" dirty="0" err="1">
                <a:solidFill>
                  <a:srgbClr val="000000"/>
                </a:solidFill>
              </a:rPr>
              <a:t>informados</a:t>
            </a:r>
            <a:r>
              <a:rPr lang="en-US" dirty="0">
                <a:solidFill>
                  <a:srgbClr val="000000"/>
                </a:solidFill>
              </a:rPr>
              <a:t>.</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Tree>
    <p:extLst>
      <p:ext uri="{BB962C8B-B14F-4D97-AF65-F5344CB8AC3E}">
        <p14:creationId xmlns:p14="http://schemas.microsoft.com/office/powerpoint/2010/main" val="1507792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(14 de 18)</a:t>
            </a:r>
            <a:endParaRPr lang="es-ES" b="1" dirty="0">
              <a:solidFill>
                <a:srgbClr val="C00000"/>
              </a:solidFill>
            </a:endParaRPr>
          </a:p>
          <a:p>
            <a:pPr marL="0" lvl="0" indent="0">
              <a:buNone/>
            </a:pPr>
            <a:endParaRPr lang="en-US" sz="1800" dirty="0">
              <a:solidFill>
                <a:srgbClr val="000000"/>
              </a:solidFill>
            </a:endParaRPr>
          </a:p>
          <a:p>
            <a:pPr marL="0" lvl="0" indent="0" algn="just">
              <a:buNone/>
            </a:pPr>
            <a:r>
              <a:rPr lang="en-US" dirty="0" err="1">
                <a:solidFill>
                  <a:srgbClr val="000000"/>
                </a:solidFill>
              </a:rPr>
              <a:t>Tras</a:t>
            </a:r>
            <a:r>
              <a:rPr lang="en-US" dirty="0">
                <a:solidFill>
                  <a:srgbClr val="000000"/>
                </a:solidFill>
              </a:rPr>
              <a:t> la </a:t>
            </a:r>
            <a:r>
              <a:rPr lang="en-US" dirty="0" err="1">
                <a:solidFill>
                  <a:srgbClr val="000000"/>
                </a:solidFill>
              </a:rPr>
              <a:t>decisión</a:t>
            </a:r>
            <a:r>
              <a:rPr lang="en-US" dirty="0">
                <a:solidFill>
                  <a:srgbClr val="000000"/>
                </a:solidFill>
              </a:rPr>
              <a:t> de </a:t>
            </a:r>
            <a:r>
              <a:rPr lang="en-US" dirty="0" err="1">
                <a:solidFill>
                  <a:srgbClr val="000000"/>
                </a:solidFill>
              </a:rPr>
              <a:t>pedir</a:t>
            </a:r>
            <a:r>
              <a:rPr lang="en-US" dirty="0">
                <a:solidFill>
                  <a:srgbClr val="000000"/>
                </a:solidFill>
              </a:rPr>
              <a:t> un </a:t>
            </a:r>
            <a:r>
              <a:rPr lang="en-US" dirty="0" err="1">
                <a:solidFill>
                  <a:srgbClr val="000000"/>
                </a:solidFill>
              </a:rPr>
              <a:t>préstamo</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gerentes</a:t>
            </a:r>
            <a:r>
              <a:rPr lang="en-US" dirty="0">
                <a:solidFill>
                  <a:srgbClr val="000000"/>
                </a:solidFill>
              </a:rPr>
              <a:t> de las </a:t>
            </a:r>
            <a:r>
              <a:rPr lang="en-US" dirty="0" err="1">
                <a:solidFill>
                  <a:srgbClr val="000000"/>
                </a:solidFill>
              </a:rPr>
              <a:t>microempresas</a:t>
            </a:r>
            <a:r>
              <a:rPr lang="en-US" dirty="0">
                <a:solidFill>
                  <a:srgbClr val="000000"/>
                </a:solidFill>
              </a:rPr>
              <a:t> </a:t>
            </a:r>
            <a:r>
              <a:rPr lang="en-US" dirty="0" err="1">
                <a:solidFill>
                  <a:srgbClr val="000000"/>
                </a:solidFill>
              </a:rPr>
              <a:t>deben</a:t>
            </a:r>
            <a:r>
              <a:rPr lang="en-US" dirty="0">
                <a:solidFill>
                  <a:srgbClr val="000000"/>
                </a:solidFill>
              </a:rPr>
              <a:t> </a:t>
            </a:r>
            <a:r>
              <a:rPr lang="en-US" dirty="0" err="1">
                <a:solidFill>
                  <a:srgbClr val="000000"/>
                </a:solidFill>
              </a:rPr>
              <a:t>tener</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cuenta</a:t>
            </a:r>
            <a:r>
              <a:rPr lang="en-US" dirty="0">
                <a:solidFill>
                  <a:srgbClr val="000000"/>
                </a:solidFill>
              </a:rPr>
              <a:t> </a:t>
            </a:r>
            <a:r>
              <a:rPr lang="en-US" dirty="0" err="1">
                <a:solidFill>
                  <a:srgbClr val="000000"/>
                </a:solidFill>
              </a:rPr>
              <a:t>muchos</a:t>
            </a:r>
            <a:r>
              <a:rPr lang="en-US" dirty="0">
                <a:solidFill>
                  <a:srgbClr val="000000"/>
                </a:solidFill>
              </a:rPr>
              <a:t> </a:t>
            </a:r>
            <a:r>
              <a:rPr lang="en-US" dirty="0" err="1">
                <a:solidFill>
                  <a:srgbClr val="000000"/>
                </a:solidFill>
              </a:rPr>
              <a:t>requisitos</a:t>
            </a:r>
            <a:r>
              <a:rPr lang="en-US" dirty="0">
                <a:solidFill>
                  <a:srgbClr val="000000"/>
                </a:solidFill>
              </a:rPr>
              <a:t> a la hora de </a:t>
            </a:r>
            <a:r>
              <a:rPr lang="en-US" dirty="0" err="1">
                <a:solidFill>
                  <a:srgbClr val="000000"/>
                </a:solidFill>
              </a:rPr>
              <a:t>planificar</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pagos</a:t>
            </a:r>
            <a:r>
              <a:rPr lang="en-US" dirty="0">
                <a:solidFill>
                  <a:srgbClr val="000000"/>
                </a:solidFill>
              </a:rPr>
              <a:t> de las </a:t>
            </a:r>
            <a:r>
              <a:rPr lang="en-US" dirty="0" err="1">
                <a:solidFill>
                  <a:srgbClr val="000000"/>
                </a:solidFill>
              </a:rPr>
              <a:t>cuotas</a:t>
            </a:r>
            <a:r>
              <a:rPr lang="en-US" dirty="0">
                <a:solidFill>
                  <a:srgbClr val="000000"/>
                </a:solidFill>
              </a:rPr>
              <a:t>.</a:t>
            </a:r>
            <a:r>
              <a:rPr lang="en-US" sz="1800" dirty="0">
                <a:solidFill>
                  <a:srgbClr val="000000"/>
                </a:solidFill>
              </a:rPr>
              <a:t>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Tree>
    <p:extLst>
      <p:ext uri="{BB962C8B-B14F-4D97-AF65-F5344CB8AC3E}">
        <p14:creationId xmlns:p14="http://schemas.microsoft.com/office/powerpoint/2010/main" val="6726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(15 de 18)</a:t>
            </a:r>
            <a:endParaRPr lang="es-ES" b="1" dirty="0">
              <a:solidFill>
                <a:srgbClr val="C00000"/>
              </a:solidFill>
            </a:endParaRPr>
          </a:p>
          <a:p>
            <a:pPr marL="0" lvl="0" indent="0">
              <a:buNone/>
            </a:pPr>
            <a:endParaRPr lang="en-US" sz="1800" dirty="0">
              <a:solidFill>
                <a:srgbClr val="000000"/>
              </a:solidFill>
            </a:endParaRPr>
          </a:p>
          <a:p>
            <a:pPr marL="0" lvl="0" indent="0" algn="just">
              <a:buNone/>
            </a:pPr>
            <a:r>
              <a:rPr lang="en-US" dirty="0">
                <a:solidFill>
                  <a:srgbClr val="000000"/>
                </a:solidFill>
              </a:rPr>
              <a:t>El mayor </a:t>
            </a:r>
            <a:r>
              <a:rPr lang="en-US" dirty="0" err="1">
                <a:solidFill>
                  <a:srgbClr val="000000"/>
                </a:solidFill>
              </a:rPr>
              <a:t>impacto</a:t>
            </a:r>
            <a:r>
              <a:rPr lang="en-US" dirty="0">
                <a:solidFill>
                  <a:srgbClr val="000000"/>
                </a:solidFill>
              </a:rPr>
              <a:t> a la hora de </a:t>
            </a:r>
            <a:r>
              <a:rPr lang="en-US" dirty="0" err="1">
                <a:solidFill>
                  <a:srgbClr val="000000"/>
                </a:solidFill>
              </a:rPr>
              <a:t>planificar</a:t>
            </a:r>
            <a:r>
              <a:rPr lang="en-US" dirty="0">
                <a:solidFill>
                  <a:srgbClr val="000000"/>
                </a:solidFill>
              </a:rPr>
              <a:t> las </a:t>
            </a:r>
            <a:r>
              <a:rPr lang="en-US" dirty="0" err="1">
                <a:solidFill>
                  <a:srgbClr val="000000"/>
                </a:solidFill>
              </a:rPr>
              <a:t>cuotas</a:t>
            </a:r>
            <a:r>
              <a:rPr lang="en-US" dirty="0">
                <a:solidFill>
                  <a:srgbClr val="000000"/>
                </a:solidFill>
              </a:rPr>
              <a:t> </a:t>
            </a:r>
            <a:r>
              <a:rPr lang="en-US" dirty="0" err="1">
                <a:solidFill>
                  <a:srgbClr val="000000"/>
                </a:solidFill>
              </a:rPr>
              <a:t>deben</a:t>
            </a:r>
            <a:r>
              <a:rPr lang="en-US" dirty="0">
                <a:solidFill>
                  <a:srgbClr val="000000"/>
                </a:solidFill>
              </a:rPr>
              <a:t> </a:t>
            </a:r>
            <a:r>
              <a:rPr lang="en-US" dirty="0" err="1">
                <a:solidFill>
                  <a:srgbClr val="000000"/>
                </a:solidFill>
              </a:rPr>
              <a:t>ser</a:t>
            </a:r>
            <a:r>
              <a:rPr lang="en-US" dirty="0">
                <a:solidFill>
                  <a:srgbClr val="000000"/>
                </a:solidFill>
              </a:rPr>
              <a:t> </a:t>
            </a:r>
            <a:r>
              <a:rPr lang="en-US" dirty="0" err="1">
                <a:solidFill>
                  <a:srgbClr val="000000"/>
                </a:solidFill>
              </a:rPr>
              <a:t>los</a:t>
            </a:r>
            <a:r>
              <a:rPr lang="en-US" dirty="0">
                <a:solidFill>
                  <a:srgbClr val="000000"/>
                </a:solidFill>
              </a:rPr>
              <a:t> </a:t>
            </a:r>
            <a:r>
              <a:rPr lang="en-US" dirty="0" err="1">
                <a:solidFill>
                  <a:srgbClr val="000000"/>
                </a:solidFill>
              </a:rPr>
              <a:t>efectos</a:t>
            </a:r>
            <a:r>
              <a:rPr lang="en-US" dirty="0">
                <a:solidFill>
                  <a:srgbClr val="000000"/>
                </a:solidFill>
              </a:rPr>
              <a:t> de: </a:t>
            </a:r>
            <a:r>
              <a:rPr lang="en-US" dirty="0" err="1">
                <a:solidFill>
                  <a:srgbClr val="000000"/>
                </a:solidFill>
              </a:rPr>
              <a:t>ventas</a:t>
            </a:r>
            <a:r>
              <a:rPr lang="en-US" dirty="0">
                <a:solidFill>
                  <a:srgbClr val="000000"/>
                </a:solidFill>
              </a:rPr>
              <a:t> de </a:t>
            </a:r>
            <a:r>
              <a:rPr lang="en-US" dirty="0" err="1">
                <a:solidFill>
                  <a:srgbClr val="000000"/>
                </a:solidFill>
              </a:rPr>
              <a:t>productos</a:t>
            </a:r>
            <a:r>
              <a:rPr lang="en-US" dirty="0">
                <a:solidFill>
                  <a:srgbClr val="000000"/>
                </a:solidFill>
              </a:rPr>
              <a:t>, </a:t>
            </a:r>
            <a:r>
              <a:rPr lang="en-US" dirty="0" err="1">
                <a:solidFill>
                  <a:srgbClr val="000000"/>
                </a:solidFill>
              </a:rPr>
              <a:t>estacionalidad</a:t>
            </a:r>
            <a:r>
              <a:rPr lang="en-US" dirty="0">
                <a:solidFill>
                  <a:srgbClr val="000000"/>
                </a:solidFill>
              </a:rPr>
              <a:t> de la </a:t>
            </a:r>
            <a:r>
              <a:rPr lang="en-US" dirty="0" err="1">
                <a:solidFill>
                  <a:srgbClr val="000000"/>
                </a:solidFill>
              </a:rPr>
              <a:t>empresa</a:t>
            </a:r>
            <a:r>
              <a:rPr lang="en-US" dirty="0">
                <a:solidFill>
                  <a:srgbClr val="000000"/>
                </a:solidFill>
              </a:rPr>
              <a:t>, </a:t>
            </a:r>
            <a:r>
              <a:rPr lang="en-US" dirty="0" err="1">
                <a:solidFill>
                  <a:srgbClr val="000000"/>
                </a:solidFill>
              </a:rPr>
              <a:t>ciclo</a:t>
            </a:r>
            <a:r>
              <a:rPr lang="en-US" dirty="0">
                <a:solidFill>
                  <a:srgbClr val="000000"/>
                </a:solidFill>
              </a:rPr>
              <a:t> </a:t>
            </a:r>
            <a:r>
              <a:rPr lang="en-US" dirty="0" err="1">
                <a:solidFill>
                  <a:srgbClr val="000000"/>
                </a:solidFill>
              </a:rPr>
              <a:t>comercial</a:t>
            </a:r>
            <a:r>
              <a:rPr lang="en-US" dirty="0">
                <a:solidFill>
                  <a:srgbClr val="000000"/>
                </a:solidFill>
              </a:rPr>
              <a:t>, </a:t>
            </a:r>
            <a:r>
              <a:rPr lang="en-US" dirty="0" err="1">
                <a:solidFill>
                  <a:srgbClr val="000000"/>
                </a:solidFill>
              </a:rPr>
              <a:t>periodo</a:t>
            </a:r>
            <a:r>
              <a:rPr lang="en-US" dirty="0">
                <a:solidFill>
                  <a:srgbClr val="000000"/>
                </a:solidFill>
              </a:rPr>
              <a:t> de </a:t>
            </a:r>
            <a:r>
              <a:rPr lang="en-US" dirty="0" err="1">
                <a:solidFill>
                  <a:srgbClr val="000000"/>
                </a:solidFill>
              </a:rPr>
              <a:t>adquisición</a:t>
            </a:r>
            <a:r>
              <a:rPr lang="en-US" dirty="0">
                <a:solidFill>
                  <a:srgbClr val="000000"/>
                </a:solidFill>
              </a:rPr>
              <a:t> de </a:t>
            </a:r>
            <a:r>
              <a:rPr lang="en-US" dirty="0" err="1">
                <a:solidFill>
                  <a:srgbClr val="000000"/>
                </a:solidFill>
              </a:rPr>
              <a:t>materias</a:t>
            </a:r>
            <a:r>
              <a:rPr lang="en-US" dirty="0">
                <a:solidFill>
                  <a:srgbClr val="000000"/>
                </a:solidFill>
              </a:rPr>
              <a:t> </a:t>
            </a:r>
            <a:r>
              <a:rPr lang="en-US" dirty="0" err="1">
                <a:solidFill>
                  <a:srgbClr val="000000"/>
                </a:solidFill>
              </a:rPr>
              <a:t>primas</a:t>
            </a:r>
            <a:r>
              <a:rPr lang="en-US" dirty="0">
                <a:solidFill>
                  <a:srgbClr val="000000"/>
                </a:solidFill>
              </a:rPr>
              <a:t>, etc. Las </a:t>
            </a:r>
            <a:r>
              <a:rPr lang="en-US" dirty="0" err="1">
                <a:solidFill>
                  <a:srgbClr val="000000"/>
                </a:solidFill>
              </a:rPr>
              <a:t>cuotas</a:t>
            </a:r>
            <a:r>
              <a:rPr lang="en-US" dirty="0">
                <a:solidFill>
                  <a:srgbClr val="000000"/>
                </a:solidFill>
              </a:rPr>
              <a:t> se </a:t>
            </a:r>
            <a:r>
              <a:rPr lang="en-US" dirty="0" err="1">
                <a:solidFill>
                  <a:srgbClr val="000000"/>
                </a:solidFill>
              </a:rPr>
              <a:t>pueden</a:t>
            </a:r>
            <a:r>
              <a:rPr lang="en-US" dirty="0">
                <a:solidFill>
                  <a:srgbClr val="000000"/>
                </a:solidFill>
              </a:rPr>
              <a:t> </a:t>
            </a:r>
            <a:r>
              <a:rPr lang="en-US" dirty="0" err="1">
                <a:solidFill>
                  <a:srgbClr val="000000"/>
                </a:solidFill>
              </a:rPr>
              <a:t>organizar</a:t>
            </a:r>
            <a:r>
              <a:rPr lang="en-US" dirty="0">
                <a:solidFill>
                  <a:srgbClr val="000000"/>
                </a:solidFill>
              </a:rPr>
              <a:t> </a:t>
            </a:r>
            <a:r>
              <a:rPr lang="en-US" dirty="0" err="1">
                <a:solidFill>
                  <a:srgbClr val="000000"/>
                </a:solidFill>
              </a:rPr>
              <a:t>dependiendo</a:t>
            </a:r>
            <a:r>
              <a:rPr lang="en-US" dirty="0">
                <a:solidFill>
                  <a:srgbClr val="000000"/>
                </a:solidFill>
              </a:rPr>
              <a:t> del </a:t>
            </a:r>
            <a:r>
              <a:rPr lang="en-US" dirty="0" err="1">
                <a:solidFill>
                  <a:srgbClr val="000000"/>
                </a:solidFill>
              </a:rPr>
              <a:t>ciclo</a:t>
            </a:r>
            <a:r>
              <a:rPr lang="en-US" dirty="0">
                <a:solidFill>
                  <a:srgbClr val="000000"/>
                </a:solidFill>
              </a:rPr>
              <a:t> </a:t>
            </a:r>
            <a:r>
              <a:rPr lang="en-US" dirty="0" err="1">
                <a:solidFill>
                  <a:srgbClr val="000000"/>
                </a:solidFill>
              </a:rPr>
              <a:t>comercial</a:t>
            </a:r>
            <a:r>
              <a:rPr lang="en-US" dirty="0">
                <a:solidFill>
                  <a:srgbClr val="000000"/>
                </a:solidFill>
              </a:rPr>
              <a:t>.</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Tree>
    <p:extLst>
      <p:ext uri="{BB962C8B-B14F-4D97-AF65-F5344CB8AC3E}">
        <p14:creationId xmlns:p14="http://schemas.microsoft.com/office/powerpoint/2010/main" val="60493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0"/>
            <a:ext cx="10972800" cy="1143000"/>
          </a:xfrm>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br>
              <a:rPr lang="en-IE" sz="1800" b="1" dirty="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4162203823"/>
              </p:ext>
            </p:extLst>
          </p:nvPr>
        </p:nvGraphicFramePr>
        <p:xfrm>
          <a:off x="332509" y="2356207"/>
          <a:ext cx="11376561" cy="3563009"/>
        </p:xfrm>
        <a:graphic>
          <a:graphicData uri="http://schemas.openxmlformats.org/drawingml/2006/table">
            <a:tbl>
              <a:tblPr firstRow="1" bandRow="1">
                <a:tableStyleId>{5C22544A-7EE6-4342-B048-85BDC9FD1C3A}</a:tableStyleId>
              </a:tblPr>
              <a:tblGrid>
                <a:gridCol w="5425526">
                  <a:extLst>
                    <a:ext uri="{9D8B030D-6E8A-4147-A177-3AD203B41FA5}">
                      <a16:colId xmlns:a16="http://schemas.microsoft.com/office/drawing/2014/main" val="2387490912"/>
                    </a:ext>
                  </a:extLst>
                </a:gridCol>
                <a:gridCol w="5951035">
                  <a:extLst>
                    <a:ext uri="{9D8B030D-6E8A-4147-A177-3AD203B41FA5}">
                      <a16:colId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23</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399607"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val="3398946843"/>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(16 de 18)</a:t>
            </a:r>
            <a:endParaRPr lang="es-ES" b="1" dirty="0">
              <a:solidFill>
                <a:srgbClr val="C00000"/>
              </a:solidFill>
            </a:endParaRPr>
          </a:p>
          <a:p>
            <a:pPr marL="0" lvl="0" indent="0">
              <a:buNone/>
            </a:pPr>
            <a:endParaRPr lang="en-US" dirty="0">
              <a:solidFill>
                <a:srgbClr val="C00000"/>
              </a:solidFill>
            </a:endParaRPr>
          </a:p>
          <a:p>
            <a:pPr marL="0" lvl="0" indent="0" algn="just">
              <a:buNone/>
            </a:pPr>
            <a:r>
              <a:rPr lang="en-US" dirty="0" err="1">
                <a:solidFill>
                  <a:srgbClr val="000000"/>
                </a:solidFill>
              </a:rPr>
              <a:t>Esto</a:t>
            </a:r>
            <a:r>
              <a:rPr lang="en-US" dirty="0">
                <a:solidFill>
                  <a:srgbClr val="000000"/>
                </a:solidFill>
              </a:rPr>
              <a:t> </a:t>
            </a:r>
            <a:r>
              <a:rPr lang="en-US" dirty="0" err="1">
                <a:solidFill>
                  <a:srgbClr val="000000"/>
                </a:solidFill>
              </a:rPr>
              <a:t>significa</a:t>
            </a:r>
            <a:r>
              <a:rPr lang="en-US" dirty="0">
                <a:solidFill>
                  <a:srgbClr val="000000"/>
                </a:solidFill>
              </a:rPr>
              <a:t> que las </a:t>
            </a:r>
            <a:r>
              <a:rPr lang="en-US" dirty="0" err="1">
                <a:solidFill>
                  <a:srgbClr val="000000"/>
                </a:solidFill>
              </a:rPr>
              <a:t>cuotas</a:t>
            </a:r>
            <a:r>
              <a:rPr lang="en-US" dirty="0">
                <a:solidFill>
                  <a:srgbClr val="000000"/>
                </a:solidFill>
              </a:rPr>
              <a:t> se </a:t>
            </a:r>
            <a:r>
              <a:rPr lang="en-US" dirty="0" err="1">
                <a:solidFill>
                  <a:srgbClr val="000000"/>
                </a:solidFill>
              </a:rPr>
              <a:t>pueden</a:t>
            </a:r>
            <a:r>
              <a:rPr lang="en-US" dirty="0">
                <a:solidFill>
                  <a:srgbClr val="000000"/>
                </a:solidFill>
              </a:rPr>
              <a:t> </a:t>
            </a:r>
            <a:r>
              <a:rPr lang="en-US" dirty="0" err="1">
                <a:solidFill>
                  <a:srgbClr val="000000"/>
                </a:solidFill>
              </a:rPr>
              <a:t>organizar</a:t>
            </a:r>
            <a:r>
              <a:rPr lang="en-US" dirty="0">
                <a:solidFill>
                  <a:srgbClr val="000000"/>
                </a:solidFill>
              </a:rPr>
              <a:t> </a:t>
            </a:r>
            <a:r>
              <a:rPr lang="en-US" dirty="0" err="1">
                <a:solidFill>
                  <a:srgbClr val="000000"/>
                </a:solidFill>
              </a:rPr>
              <a:t>mensualmente</a:t>
            </a:r>
            <a:r>
              <a:rPr lang="en-US" dirty="0">
                <a:solidFill>
                  <a:srgbClr val="000000"/>
                </a:solidFill>
              </a:rPr>
              <a:t> o </a:t>
            </a:r>
            <a:r>
              <a:rPr lang="en-US" dirty="0" err="1">
                <a:solidFill>
                  <a:srgbClr val="000000"/>
                </a:solidFill>
              </a:rPr>
              <a:t>trimestralmente</a:t>
            </a:r>
            <a:r>
              <a:rPr lang="en-US" dirty="0">
                <a:solidFill>
                  <a:srgbClr val="000000"/>
                </a:solidFill>
              </a:rPr>
              <a:t>, </a:t>
            </a:r>
            <a:r>
              <a:rPr lang="en-US" dirty="0" err="1">
                <a:solidFill>
                  <a:srgbClr val="000000"/>
                </a:solidFill>
              </a:rPr>
              <a:t>según</a:t>
            </a:r>
            <a:r>
              <a:rPr lang="en-US" dirty="0">
                <a:solidFill>
                  <a:srgbClr val="000000"/>
                </a:solidFill>
              </a:rPr>
              <a:t> el </a:t>
            </a:r>
            <a:r>
              <a:rPr lang="en-US" dirty="0" err="1">
                <a:solidFill>
                  <a:srgbClr val="000000"/>
                </a:solidFill>
              </a:rPr>
              <a:t>ciclo</a:t>
            </a:r>
            <a:r>
              <a:rPr lang="en-US" dirty="0">
                <a:solidFill>
                  <a:srgbClr val="000000"/>
                </a:solidFill>
              </a:rPr>
              <a:t> </a:t>
            </a:r>
            <a:r>
              <a:rPr lang="en-US" dirty="0" err="1">
                <a:solidFill>
                  <a:srgbClr val="000000"/>
                </a:solidFill>
              </a:rPr>
              <a:t>comercial</a:t>
            </a:r>
            <a:r>
              <a:rPr lang="en-US" dirty="0">
                <a:solidFill>
                  <a:srgbClr val="000000"/>
                </a:solidFill>
              </a:rPr>
              <a:t> de la </a:t>
            </a:r>
            <a:r>
              <a:rPr lang="en-US" dirty="0" err="1">
                <a:solidFill>
                  <a:srgbClr val="000000"/>
                </a:solidFill>
              </a:rPr>
              <a:t>empresa</a:t>
            </a:r>
            <a:r>
              <a:rPr lang="en-US" dirty="0">
                <a:solidFill>
                  <a:srgbClr val="000000"/>
                </a:solidFill>
              </a:rPr>
              <a:t> (plan de </a:t>
            </a:r>
            <a:r>
              <a:rPr lang="en-US" dirty="0" err="1">
                <a:solidFill>
                  <a:srgbClr val="000000"/>
                </a:solidFill>
              </a:rPr>
              <a:t>pagos</a:t>
            </a:r>
            <a:r>
              <a:rPr lang="en-US" dirty="0">
                <a:solidFill>
                  <a:srgbClr val="000000"/>
                </a:solidFill>
              </a:rPr>
              <a:t> regular o irregular). Una </a:t>
            </a:r>
            <a:r>
              <a:rPr lang="en-US" dirty="0" err="1">
                <a:solidFill>
                  <a:srgbClr val="000000"/>
                </a:solidFill>
              </a:rPr>
              <a:t>cuota</a:t>
            </a:r>
            <a:r>
              <a:rPr lang="en-US" dirty="0">
                <a:solidFill>
                  <a:srgbClr val="000000"/>
                </a:solidFill>
              </a:rPr>
              <a:t> </a:t>
            </a:r>
            <a:r>
              <a:rPr lang="en-US" dirty="0" err="1">
                <a:solidFill>
                  <a:srgbClr val="000000"/>
                </a:solidFill>
              </a:rPr>
              <a:t>mensual</a:t>
            </a:r>
            <a:r>
              <a:rPr lang="en-US" dirty="0">
                <a:solidFill>
                  <a:srgbClr val="000000"/>
                </a:solidFill>
              </a:rPr>
              <a:t> no </a:t>
            </a:r>
            <a:r>
              <a:rPr lang="en-US" dirty="0" err="1">
                <a:solidFill>
                  <a:srgbClr val="000000"/>
                </a:solidFill>
              </a:rPr>
              <a:t>debería</a:t>
            </a:r>
            <a:r>
              <a:rPr lang="en-US" dirty="0">
                <a:solidFill>
                  <a:srgbClr val="000000"/>
                </a:solidFill>
              </a:rPr>
              <a:t> </a:t>
            </a:r>
            <a:r>
              <a:rPr lang="en-US" dirty="0" err="1">
                <a:solidFill>
                  <a:srgbClr val="000000"/>
                </a:solidFill>
              </a:rPr>
              <a:t>exceder</a:t>
            </a:r>
            <a:r>
              <a:rPr lang="en-US" dirty="0">
                <a:solidFill>
                  <a:srgbClr val="000000"/>
                </a:solidFill>
              </a:rPr>
              <a:t> del 60 % de </a:t>
            </a:r>
            <a:r>
              <a:rPr lang="en-US" dirty="0" err="1">
                <a:solidFill>
                  <a:srgbClr val="000000"/>
                </a:solidFill>
              </a:rPr>
              <a:t>los</a:t>
            </a:r>
            <a:r>
              <a:rPr lang="en-US" dirty="0">
                <a:solidFill>
                  <a:srgbClr val="000000"/>
                </a:solidFill>
              </a:rPr>
              <a:t> </a:t>
            </a:r>
            <a:r>
              <a:rPr lang="en-US" dirty="0" err="1">
                <a:solidFill>
                  <a:srgbClr val="000000"/>
                </a:solidFill>
              </a:rPr>
              <a:t>ingresos</a:t>
            </a:r>
            <a:r>
              <a:rPr lang="en-US" dirty="0">
                <a:solidFill>
                  <a:srgbClr val="000000"/>
                </a:solidFill>
              </a:rPr>
              <a:t> </a:t>
            </a:r>
            <a:r>
              <a:rPr lang="en-US" dirty="0" err="1">
                <a:solidFill>
                  <a:srgbClr val="000000"/>
                </a:solidFill>
              </a:rPr>
              <a:t>mensuales</a:t>
            </a:r>
            <a:r>
              <a:rPr lang="en-US" dirty="0">
                <a:solidFill>
                  <a:srgbClr val="000000"/>
                </a:solidFill>
              </a:rPr>
              <a:t> de la </a:t>
            </a:r>
            <a:r>
              <a:rPr lang="en-US" dirty="0" err="1">
                <a:solidFill>
                  <a:srgbClr val="000000"/>
                </a:solidFill>
              </a:rPr>
              <a:t>empresa</a:t>
            </a:r>
            <a:r>
              <a:rPr lang="en-US" dirty="0">
                <a:solidFill>
                  <a:srgbClr val="000000"/>
                </a:solidFill>
              </a:rPr>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Tree>
    <p:extLst>
      <p:ext uri="{BB962C8B-B14F-4D97-AF65-F5344CB8AC3E}">
        <p14:creationId xmlns:p14="http://schemas.microsoft.com/office/powerpoint/2010/main" val="409411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(17 de 18)</a:t>
            </a:r>
            <a:endParaRPr lang="es-ES" b="1" dirty="0">
              <a:solidFill>
                <a:srgbClr val="C00000"/>
              </a:solidFill>
            </a:endParaRPr>
          </a:p>
          <a:p>
            <a:pPr marL="0" lvl="0" indent="0">
              <a:buNone/>
            </a:pPr>
            <a:endParaRPr lang="en-US" sz="1800" dirty="0">
              <a:solidFill>
                <a:srgbClr val="000000"/>
              </a:solidFill>
            </a:endParaRPr>
          </a:p>
          <a:p>
            <a:pPr marL="0" lvl="0" indent="0">
              <a:buNone/>
            </a:pPr>
            <a:endParaRPr lang="en-US" sz="1800" dirty="0">
              <a:solidFill>
                <a:srgbClr val="000000"/>
              </a:solidFill>
            </a:endParaRPr>
          </a:p>
          <a:p>
            <a:pPr marL="0" lvl="0" indent="0" algn="just">
              <a:buNone/>
            </a:pPr>
            <a:r>
              <a:rPr lang="en-US" sz="2800" dirty="0" err="1">
                <a:solidFill>
                  <a:srgbClr val="000000"/>
                </a:solidFill>
              </a:rPr>
              <a:t>Independientemente</a:t>
            </a:r>
            <a:r>
              <a:rPr lang="en-US" sz="2800" dirty="0">
                <a:solidFill>
                  <a:srgbClr val="000000"/>
                </a:solidFill>
              </a:rPr>
              <a:t> del </a:t>
            </a:r>
            <a:r>
              <a:rPr lang="en-US" sz="2800" dirty="0" err="1">
                <a:solidFill>
                  <a:srgbClr val="000000"/>
                </a:solidFill>
              </a:rPr>
              <a:t>tipo</a:t>
            </a:r>
            <a:r>
              <a:rPr lang="en-US" sz="2800" dirty="0">
                <a:solidFill>
                  <a:srgbClr val="000000"/>
                </a:solidFill>
              </a:rPr>
              <a:t> de </a:t>
            </a:r>
            <a:r>
              <a:rPr lang="en-US" sz="2800" dirty="0" err="1">
                <a:solidFill>
                  <a:srgbClr val="000000"/>
                </a:solidFill>
              </a:rPr>
              <a:t>préstamo</a:t>
            </a:r>
            <a:r>
              <a:rPr lang="en-US" sz="2800" dirty="0">
                <a:solidFill>
                  <a:srgbClr val="000000"/>
                </a:solidFill>
              </a:rPr>
              <a:t> y el </a:t>
            </a:r>
            <a:r>
              <a:rPr lang="en-US" sz="2800" dirty="0" err="1">
                <a:solidFill>
                  <a:srgbClr val="000000"/>
                </a:solidFill>
              </a:rPr>
              <a:t>vencimiento</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bancos</a:t>
            </a:r>
            <a:r>
              <a:rPr lang="en-US" sz="2800" dirty="0">
                <a:solidFill>
                  <a:srgbClr val="000000"/>
                </a:solidFill>
              </a:rPr>
              <a:t> </a:t>
            </a:r>
            <a:r>
              <a:rPr lang="en-US" sz="2800" dirty="0" err="1">
                <a:solidFill>
                  <a:srgbClr val="000000"/>
                </a:solidFill>
              </a:rPr>
              <a:t>suelen</a:t>
            </a:r>
            <a:r>
              <a:rPr lang="en-US" sz="2800" dirty="0">
                <a:solidFill>
                  <a:srgbClr val="000000"/>
                </a:solidFill>
              </a:rPr>
              <a:t> </a:t>
            </a:r>
            <a:r>
              <a:rPr lang="en-US" sz="2800" dirty="0" err="1">
                <a:solidFill>
                  <a:srgbClr val="000000"/>
                </a:solidFill>
              </a:rPr>
              <a:t>pedir</a:t>
            </a:r>
            <a:r>
              <a:rPr lang="en-US" sz="2800" dirty="0">
                <a:solidFill>
                  <a:srgbClr val="000000"/>
                </a:solidFill>
              </a:rPr>
              <a:t> </a:t>
            </a:r>
            <a:r>
              <a:rPr lang="en-US" sz="2800" dirty="0" err="1">
                <a:solidFill>
                  <a:srgbClr val="000000"/>
                </a:solidFill>
              </a:rPr>
              <a:t>una</a:t>
            </a:r>
            <a:r>
              <a:rPr lang="en-US" sz="2800" dirty="0">
                <a:solidFill>
                  <a:srgbClr val="000000"/>
                </a:solidFill>
              </a:rPr>
              <a:t> </a:t>
            </a:r>
            <a:r>
              <a:rPr lang="en-US" sz="2800" dirty="0" err="1">
                <a:solidFill>
                  <a:srgbClr val="000000"/>
                </a:solidFill>
              </a:rPr>
              <a:t>garantía</a:t>
            </a:r>
            <a:r>
              <a:rPr lang="en-US" sz="2800" dirty="0">
                <a:solidFill>
                  <a:srgbClr val="000000"/>
                </a:solidFill>
              </a:rPr>
              <a:t> para </a:t>
            </a:r>
            <a:r>
              <a:rPr lang="en-US" sz="2800" dirty="0" err="1">
                <a:solidFill>
                  <a:srgbClr val="000000"/>
                </a:solidFill>
              </a:rPr>
              <a:t>limitar</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riesgos</a:t>
            </a:r>
            <a:r>
              <a:rPr lang="en-US" sz="2800" dirty="0">
                <a:solidFill>
                  <a:srgbClr val="000000"/>
                </a:solidFill>
              </a:rPr>
              <a:t> del </a:t>
            </a:r>
            <a:r>
              <a:rPr lang="en-US" sz="2800" dirty="0" err="1">
                <a:solidFill>
                  <a:srgbClr val="000000"/>
                </a:solidFill>
              </a:rPr>
              <a:t>préstamo</a:t>
            </a:r>
            <a:r>
              <a:rPr lang="en-US" sz="2800" dirty="0">
                <a:solidFill>
                  <a:srgbClr val="000000"/>
                </a:solidFill>
              </a:rPr>
              <a:t> </a:t>
            </a:r>
            <a:r>
              <a:rPr lang="en-US" sz="2800" dirty="0" err="1">
                <a:solidFill>
                  <a:srgbClr val="000000"/>
                </a:solidFill>
              </a:rPr>
              <a:t>concedido</a:t>
            </a:r>
            <a:r>
              <a:rPr lang="en-US" sz="2800" dirty="0">
                <a:solidFill>
                  <a:srgbClr val="000000"/>
                </a:solidFill>
              </a:rPr>
              <a:t>. Los </a:t>
            </a:r>
            <a:r>
              <a:rPr lang="en-US" sz="2800" dirty="0" err="1">
                <a:solidFill>
                  <a:srgbClr val="000000"/>
                </a:solidFill>
              </a:rPr>
              <a:t>préstamos</a:t>
            </a:r>
            <a:r>
              <a:rPr lang="en-US" sz="2800" dirty="0">
                <a:solidFill>
                  <a:srgbClr val="000000"/>
                </a:solidFill>
              </a:rPr>
              <a:t> </a:t>
            </a:r>
            <a:r>
              <a:rPr lang="en-US" sz="2800" dirty="0" err="1">
                <a:solidFill>
                  <a:srgbClr val="000000"/>
                </a:solidFill>
              </a:rPr>
              <a:t>basados</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garantías</a:t>
            </a:r>
            <a:r>
              <a:rPr lang="en-US" sz="2800" dirty="0">
                <a:solidFill>
                  <a:srgbClr val="000000"/>
                </a:solidFill>
              </a:rPr>
              <a:t> </a:t>
            </a:r>
            <a:r>
              <a:rPr lang="en-US" sz="2800" dirty="0" err="1">
                <a:solidFill>
                  <a:srgbClr val="000000"/>
                </a:solidFill>
              </a:rPr>
              <a:t>es</a:t>
            </a:r>
            <a:r>
              <a:rPr lang="en-US" sz="2800" dirty="0">
                <a:solidFill>
                  <a:srgbClr val="000000"/>
                </a:solidFill>
              </a:rPr>
              <a:t> </a:t>
            </a:r>
            <a:r>
              <a:rPr lang="en-US" sz="2800" dirty="0" err="1">
                <a:solidFill>
                  <a:srgbClr val="000000"/>
                </a:solidFill>
              </a:rPr>
              <a:t>uno</a:t>
            </a:r>
            <a:r>
              <a:rPr lang="en-US" sz="2800" dirty="0">
                <a:solidFill>
                  <a:srgbClr val="000000"/>
                </a:solidFill>
              </a:rPr>
              <a:t> de </a:t>
            </a:r>
            <a:r>
              <a:rPr lang="en-US" sz="2800" dirty="0" err="1">
                <a:solidFill>
                  <a:srgbClr val="000000"/>
                </a:solidFill>
              </a:rPr>
              <a:t>los</a:t>
            </a:r>
            <a:r>
              <a:rPr lang="en-US" sz="2800" dirty="0">
                <a:solidFill>
                  <a:srgbClr val="000000"/>
                </a:solidFill>
              </a:rPr>
              <a:t> </a:t>
            </a:r>
            <a:r>
              <a:rPr lang="en-US" sz="2800" dirty="0" err="1">
                <a:solidFill>
                  <a:srgbClr val="000000"/>
                </a:solidFill>
              </a:rPr>
              <a:t>principales</a:t>
            </a:r>
            <a:r>
              <a:rPr lang="en-US" sz="2800" dirty="0">
                <a:solidFill>
                  <a:srgbClr val="000000"/>
                </a:solidFill>
              </a:rPr>
              <a:t> </a:t>
            </a:r>
            <a:r>
              <a:rPr lang="en-US" sz="2800" dirty="0" err="1">
                <a:solidFill>
                  <a:srgbClr val="000000"/>
                </a:solidFill>
              </a:rPr>
              <a:t>obstáculos</a:t>
            </a:r>
            <a:r>
              <a:rPr lang="en-US" sz="2800" dirty="0">
                <a:solidFill>
                  <a:srgbClr val="000000"/>
                </a:solidFill>
              </a:rPr>
              <a:t> para </a:t>
            </a:r>
            <a:r>
              <a:rPr lang="en-US" sz="2800" dirty="0" err="1">
                <a:solidFill>
                  <a:srgbClr val="000000"/>
                </a:solidFill>
              </a:rPr>
              <a:t>acceder</a:t>
            </a:r>
            <a:r>
              <a:rPr lang="en-US" sz="2800" dirty="0">
                <a:solidFill>
                  <a:srgbClr val="000000"/>
                </a:solidFill>
              </a:rPr>
              <a:t> a la </a:t>
            </a:r>
            <a:r>
              <a:rPr lang="en-US" sz="2800" dirty="0" err="1">
                <a:solidFill>
                  <a:srgbClr val="000000"/>
                </a:solidFill>
              </a:rPr>
              <a:t>financiación</a:t>
            </a:r>
            <a:r>
              <a:rPr lang="en-US" sz="2800" dirty="0">
                <a:solidFill>
                  <a:srgbClr val="000000"/>
                </a:solidFill>
              </a:rPr>
              <a:t>, </a:t>
            </a:r>
            <a:r>
              <a:rPr lang="en-US" sz="2800" dirty="0" err="1">
                <a:solidFill>
                  <a:srgbClr val="000000"/>
                </a:solidFill>
              </a:rPr>
              <a:t>especialmente</a:t>
            </a:r>
            <a:r>
              <a:rPr lang="en-US" sz="2800" dirty="0">
                <a:solidFill>
                  <a:srgbClr val="000000"/>
                </a:solidFill>
              </a:rPr>
              <a:t> para </a:t>
            </a:r>
            <a:r>
              <a:rPr lang="en-US" sz="2800" dirty="0" err="1">
                <a:solidFill>
                  <a:srgbClr val="000000"/>
                </a:solidFill>
              </a:rPr>
              <a:t>microempresas</a:t>
            </a:r>
            <a:r>
              <a:rPr lang="en-US" sz="2800" dirty="0">
                <a:solidFill>
                  <a:srgbClr val="000000"/>
                </a:solidFill>
              </a:rPr>
              <a:t> que </a:t>
            </a:r>
            <a:r>
              <a:rPr lang="en-US" sz="2800" dirty="0" err="1">
                <a:solidFill>
                  <a:srgbClr val="000000"/>
                </a:solidFill>
              </a:rPr>
              <a:t>normalmente</a:t>
            </a:r>
            <a:r>
              <a:rPr lang="en-US" sz="2800" dirty="0">
                <a:solidFill>
                  <a:srgbClr val="000000"/>
                </a:solidFill>
              </a:rPr>
              <a:t> </a:t>
            </a:r>
            <a:r>
              <a:rPr lang="en-US" sz="2800" dirty="0" err="1">
                <a:solidFill>
                  <a:srgbClr val="000000"/>
                </a:solidFill>
              </a:rPr>
              <a:t>tienen</a:t>
            </a:r>
            <a:r>
              <a:rPr lang="en-US" sz="2800" dirty="0">
                <a:solidFill>
                  <a:srgbClr val="000000"/>
                </a:solidFill>
              </a:rPr>
              <a:t> </a:t>
            </a:r>
            <a:r>
              <a:rPr lang="en-US" sz="2800" dirty="0" err="1">
                <a:solidFill>
                  <a:srgbClr val="000000"/>
                </a:solidFill>
              </a:rPr>
              <a:t>recursos</a:t>
            </a:r>
            <a:r>
              <a:rPr lang="en-US" sz="2800" dirty="0">
                <a:solidFill>
                  <a:srgbClr val="000000"/>
                </a:solidFill>
              </a:rPr>
              <a:t> </a:t>
            </a:r>
            <a:r>
              <a:rPr lang="en-US" sz="2800" dirty="0" err="1">
                <a:solidFill>
                  <a:srgbClr val="000000"/>
                </a:solidFill>
              </a:rPr>
              <a:t>limitados</a:t>
            </a:r>
            <a:r>
              <a:rPr lang="en-US" sz="2800" dirty="0">
                <a:solidFill>
                  <a:srgbClr val="000000"/>
                </a:solidFill>
              </a:rPr>
              <a:t> o </a:t>
            </a:r>
            <a:r>
              <a:rPr lang="en-US" sz="2800" dirty="0" err="1">
                <a:solidFill>
                  <a:srgbClr val="000000"/>
                </a:solidFill>
              </a:rPr>
              <a:t>activos</a:t>
            </a:r>
            <a:r>
              <a:rPr lang="en-US" sz="2800" dirty="0">
                <a:solidFill>
                  <a:srgbClr val="000000"/>
                </a:solidFill>
              </a:rPr>
              <a:t> </a:t>
            </a:r>
            <a:r>
              <a:rPr lang="en-US" sz="2800" dirty="0" err="1">
                <a:solidFill>
                  <a:srgbClr val="000000"/>
                </a:solidFill>
              </a:rPr>
              <a:t>fijos</a:t>
            </a:r>
            <a:r>
              <a:rPr lang="en-US" sz="2800" dirty="0">
                <a:solidFill>
                  <a:srgbClr val="000000"/>
                </a:solidFill>
              </a:rPr>
              <a:t>. </a:t>
            </a: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Tree>
    <p:extLst>
      <p:ext uri="{BB962C8B-B14F-4D97-AF65-F5344CB8AC3E}">
        <p14:creationId xmlns:p14="http://schemas.microsoft.com/office/powerpoint/2010/main" val="281233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(18 de 18)</a:t>
            </a:r>
            <a:endParaRPr lang="es-ES" b="1" dirty="0">
              <a:solidFill>
                <a:srgbClr val="C00000"/>
              </a:solidFill>
            </a:endParaRPr>
          </a:p>
          <a:p>
            <a:pPr marL="0" lvl="0" indent="0">
              <a:buNone/>
            </a:pPr>
            <a:endParaRPr lang="en-US" sz="1800" dirty="0">
              <a:solidFill>
                <a:srgbClr val="000000"/>
              </a:solidFill>
            </a:endParaRPr>
          </a:p>
          <a:p>
            <a:pPr marL="0" lvl="0" indent="0">
              <a:buNone/>
            </a:pPr>
            <a:endParaRPr lang="en-US" sz="1800" dirty="0">
              <a:solidFill>
                <a:srgbClr val="000000"/>
              </a:solidFill>
            </a:endParaRPr>
          </a:p>
          <a:p>
            <a:pPr marL="0" lvl="0" indent="0" algn="just">
              <a:buNone/>
            </a:pPr>
            <a:r>
              <a:rPr lang="en-US" dirty="0">
                <a:solidFill>
                  <a:srgbClr val="000000"/>
                </a:solidFill>
              </a:rPr>
              <a:t>Para </a:t>
            </a:r>
            <a:r>
              <a:rPr lang="en-US" dirty="0" err="1">
                <a:solidFill>
                  <a:srgbClr val="000000"/>
                </a:solidFill>
              </a:rPr>
              <a:t>pequeños</a:t>
            </a:r>
            <a:r>
              <a:rPr lang="en-US" dirty="0">
                <a:solidFill>
                  <a:srgbClr val="000000"/>
                </a:solidFill>
              </a:rPr>
              <a:t> </a:t>
            </a:r>
            <a:r>
              <a:rPr lang="en-US" dirty="0" err="1">
                <a:solidFill>
                  <a:srgbClr val="000000"/>
                </a:solidFill>
              </a:rPr>
              <a:t>préstamos</a:t>
            </a:r>
            <a:r>
              <a:rPr lang="en-US" dirty="0">
                <a:solidFill>
                  <a:srgbClr val="000000"/>
                </a:solidFill>
              </a:rPr>
              <a:t>, o </a:t>
            </a:r>
            <a:r>
              <a:rPr lang="en-US" dirty="0" err="1">
                <a:solidFill>
                  <a:srgbClr val="000000"/>
                </a:solidFill>
              </a:rPr>
              <a:t>préstamos</a:t>
            </a:r>
            <a:r>
              <a:rPr lang="en-US" dirty="0">
                <a:solidFill>
                  <a:srgbClr val="000000"/>
                </a:solidFill>
              </a:rPr>
              <a:t> con un </a:t>
            </a:r>
            <a:r>
              <a:rPr lang="en-US" dirty="0" err="1">
                <a:solidFill>
                  <a:srgbClr val="000000"/>
                </a:solidFill>
              </a:rPr>
              <a:t>riesgo</a:t>
            </a:r>
            <a:r>
              <a:rPr lang="en-US" dirty="0">
                <a:solidFill>
                  <a:srgbClr val="000000"/>
                </a:solidFill>
              </a:rPr>
              <a:t> </a:t>
            </a:r>
            <a:r>
              <a:rPr lang="en-US" dirty="0" err="1">
                <a:solidFill>
                  <a:srgbClr val="000000"/>
                </a:solidFill>
              </a:rPr>
              <a:t>menor</a:t>
            </a:r>
            <a:r>
              <a:rPr lang="en-US" dirty="0">
                <a:solidFill>
                  <a:srgbClr val="000000"/>
                </a:solidFill>
              </a:rPr>
              <a:t>, </a:t>
            </a:r>
            <a:r>
              <a:rPr lang="en-US" dirty="0" err="1">
                <a:solidFill>
                  <a:srgbClr val="000000"/>
                </a:solidFill>
              </a:rPr>
              <a:t>podemos</a:t>
            </a:r>
            <a:r>
              <a:rPr lang="en-US" dirty="0">
                <a:solidFill>
                  <a:srgbClr val="000000"/>
                </a:solidFill>
              </a:rPr>
              <a:t> </a:t>
            </a:r>
            <a:r>
              <a:rPr lang="en-US" dirty="0" err="1">
                <a:solidFill>
                  <a:srgbClr val="000000"/>
                </a:solidFill>
              </a:rPr>
              <a:t>fijar</a:t>
            </a:r>
            <a:r>
              <a:rPr lang="en-US" dirty="0">
                <a:solidFill>
                  <a:srgbClr val="000000"/>
                </a:solidFill>
              </a:rPr>
              <a:t> la </a:t>
            </a:r>
            <a:r>
              <a:rPr lang="en-US" dirty="0" err="1">
                <a:solidFill>
                  <a:srgbClr val="000000"/>
                </a:solidFill>
              </a:rPr>
              <a:t>garantía</a:t>
            </a:r>
            <a:r>
              <a:rPr lang="en-US" dirty="0">
                <a:solidFill>
                  <a:srgbClr val="000000"/>
                </a:solidFill>
              </a:rPr>
              <a:t> de </a:t>
            </a:r>
            <a:r>
              <a:rPr lang="en-US" dirty="0" err="1">
                <a:solidFill>
                  <a:srgbClr val="000000"/>
                </a:solidFill>
              </a:rPr>
              <a:t>distintas</a:t>
            </a:r>
            <a:r>
              <a:rPr lang="en-US" dirty="0">
                <a:solidFill>
                  <a:srgbClr val="000000"/>
                </a:solidFill>
              </a:rPr>
              <a:t> </a:t>
            </a:r>
            <a:r>
              <a:rPr lang="en-US" dirty="0" err="1">
                <a:solidFill>
                  <a:srgbClr val="000000"/>
                </a:solidFill>
              </a:rPr>
              <a:t>maneras</a:t>
            </a:r>
            <a:r>
              <a:rPr lang="en-US" dirty="0">
                <a:solidFill>
                  <a:srgbClr val="000000"/>
                </a:solidFill>
              </a:rPr>
              <a:t> (</a:t>
            </a:r>
            <a:r>
              <a:rPr lang="en-US" dirty="0" err="1">
                <a:solidFill>
                  <a:srgbClr val="000000"/>
                </a:solidFill>
              </a:rPr>
              <a:t>fondos</a:t>
            </a:r>
            <a:r>
              <a:rPr lang="en-US" dirty="0">
                <a:solidFill>
                  <a:srgbClr val="000000"/>
                </a:solidFill>
              </a:rPr>
              <a:t> de </a:t>
            </a:r>
            <a:r>
              <a:rPr lang="en-US" dirty="0" err="1">
                <a:solidFill>
                  <a:srgbClr val="000000"/>
                </a:solidFill>
              </a:rPr>
              <a:t>garantía</a:t>
            </a:r>
            <a:r>
              <a:rPr lang="en-US" dirty="0">
                <a:solidFill>
                  <a:srgbClr val="000000"/>
                </a:solidFill>
              </a:rPr>
              <a:t> </a:t>
            </a:r>
            <a:r>
              <a:rPr lang="en-US" dirty="0" err="1">
                <a:solidFill>
                  <a:srgbClr val="000000"/>
                </a:solidFill>
              </a:rPr>
              <a:t>estatales</a:t>
            </a:r>
            <a:r>
              <a:rPr lang="en-US" dirty="0">
                <a:solidFill>
                  <a:srgbClr val="000000"/>
                </a:solidFill>
              </a:rPr>
              <a:t>, </a:t>
            </a:r>
            <a:r>
              <a:rPr lang="en-US" dirty="0" err="1">
                <a:solidFill>
                  <a:srgbClr val="000000"/>
                </a:solidFill>
              </a:rPr>
              <a:t>otra</a:t>
            </a:r>
            <a:r>
              <a:rPr lang="en-US" dirty="0">
                <a:solidFill>
                  <a:srgbClr val="000000"/>
                </a:solidFill>
              </a:rPr>
              <a:t> </a:t>
            </a:r>
            <a:r>
              <a:rPr lang="en-US" dirty="0" err="1">
                <a:solidFill>
                  <a:srgbClr val="000000"/>
                </a:solidFill>
              </a:rPr>
              <a:t>empresa</a:t>
            </a:r>
            <a:r>
              <a:rPr lang="en-US" dirty="0">
                <a:solidFill>
                  <a:srgbClr val="000000"/>
                </a:solidFill>
              </a:rPr>
              <a:t> </a:t>
            </a:r>
            <a:r>
              <a:rPr lang="en-US" dirty="0" err="1">
                <a:solidFill>
                  <a:srgbClr val="000000"/>
                </a:solidFill>
              </a:rPr>
              <a:t>como</a:t>
            </a:r>
            <a:r>
              <a:rPr lang="en-US" dirty="0">
                <a:solidFill>
                  <a:srgbClr val="000000"/>
                </a:solidFill>
              </a:rPr>
              <a:t> </a:t>
            </a:r>
            <a:r>
              <a:rPr lang="en-US" dirty="0" err="1">
                <a:solidFill>
                  <a:srgbClr val="000000"/>
                </a:solidFill>
              </a:rPr>
              <a:t>garante</a:t>
            </a:r>
            <a:r>
              <a:rPr lang="en-US" dirty="0">
                <a:solidFill>
                  <a:srgbClr val="000000"/>
                </a:solidFill>
              </a:rPr>
              <a:t>, </a:t>
            </a:r>
            <a:r>
              <a:rPr lang="en-US" dirty="0" err="1">
                <a:solidFill>
                  <a:srgbClr val="000000"/>
                </a:solidFill>
              </a:rPr>
              <a:t>depósito</a:t>
            </a:r>
            <a:r>
              <a:rPr lang="en-US" dirty="0">
                <a:solidFill>
                  <a:srgbClr val="000000"/>
                </a:solidFill>
              </a:rPr>
              <a:t> </a:t>
            </a:r>
            <a:r>
              <a:rPr lang="en-US" dirty="0" err="1">
                <a:solidFill>
                  <a:srgbClr val="000000"/>
                </a:solidFill>
              </a:rPr>
              <a:t>bancario</a:t>
            </a:r>
            <a:r>
              <a:rPr lang="en-US" dirty="0">
                <a:solidFill>
                  <a:srgbClr val="000000"/>
                </a:solidFill>
              </a:rPr>
              <a:t>, etc.).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Tree>
    <p:extLst>
      <p:ext uri="{BB962C8B-B14F-4D97-AF65-F5344CB8AC3E}">
        <p14:creationId xmlns:p14="http://schemas.microsoft.com/office/powerpoint/2010/main" val="279220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308" y="2192215"/>
            <a:ext cx="10183609" cy="3668836"/>
          </a:xfrm>
        </p:spPr>
        <p:txBody>
          <a:bodyPr/>
          <a:lstStyle/>
          <a:p>
            <a:pPr marL="0" indent="0" algn="ctr">
              <a:buNone/>
            </a:pPr>
            <a:r>
              <a:rPr lang="en-GB" sz="3600" b="1" dirty="0" err="1"/>
              <a:t>En</a:t>
            </a:r>
            <a:r>
              <a:rPr lang="en-GB" sz="3600" b="1" dirty="0"/>
              <a:t> </a:t>
            </a:r>
            <a:r>
              <a:rPr lang="en-GB" sz="3600" b="1" dirty="0" err="1"/>
              <a:t>esta</a:t>
            </a:r>
            <a:r>
              <a:rPr lang="en-GB" sz="3600" b="1" dirty="0"/>
              <a:t> </a:t>
            </a:r>
            <a:r>
              <a:rPr lang="en-GB" sz="3600" b="1" dirty="0" err="1"/>
              <a:t>unidad</a:t>
            </a:r>
            <a:r>
              <a:rPr lang="en-GB" sz="3600" b="1" dirty="0"/>
              <a:t> </a:t>
            </a:r>
            <a:r>
              <a:rPr lang="en-GB" sz="3600" b="1" dirty="0" err="1"/>
              <a:t>conoceremos</a:t>
            </a:r>
            <a:r>
              <a:rPr lang="en-GB" sz="3600" b="1" dirty="0"/>
              <a:t> </a:t>
            </a:r>
            <a:r>
              <a:rPr lang="en-GB" sz="3600" b="1" dirty="0" err="1"/>
              <a:t>los</a:t>
            </a:r>
            <a:r>
              <a:rPr lang="en-GB" sz="3600" b="1" dirty="0"/>
              <a:t> </a:t>
            </a:r>
            <a:r>
              <a:rPr lang="en-GB" sz="3600" b="1" dirty="0" err="1"/>
              <a:t>instrumentos</a:t>
            </a:r>
            <a:r>
              <a:rPr lang="en-GB" sz="3600" b="1" dirty="0"/>
              <a:t> de </a:t>
            </a:r>
            <a:r>
              <a:rPr lang="en-GB" sz="3600" b="1" dirty="0" err="1"/>
              <a:t>deuda</a:t>
            </a:r>
            <a:r>
              <a:rPr lang="en-GB" sz="3600" b="1" dirty="0"/>
              <a:t> de </a:t>
            </a:r>
            <a:r>
              <a:rPr lang="en-GB" sz="3600" b="1" dirty="0" err="1"/>
              <a:t>los</a:t>
            </a:r>
            <a:r>
              <a:rPr lang="en-GB" sz="3600" b="1" dirty="0"/>
              <a:t> </a:t>
            </a:r>
            <a:r>
              <a:rPr lang="en-GB" sz="3600" b="1" dirty="0" err="1"/>
              <a:t>bancos</a:t>
            </a:r>
            <a:r>
              <a:rPr lang="en-GB" sz="3600" b="1" dirty="0"/>
              <a:t>, </a:t>
            </a:r>
            <a:r>
              <a:rPr lang="en-GB" sz="3600" b="1" dirty="0" err="1"/>
              <a:t>así</a:t>
            </a:r>
            <a:r>
              <a:rPr lang="en-GB" sz="3600" b="1" dirty="0"/>
              <a:t> </a:t>
            </a:r>
            <a:r>
              <a:rPr lang="en-GB" sz="3600" b="1" dirty="0" err="1"/>
              <a:t>como</a:t>
            </a:r>
            <a:r>
              <a:rPr lang="en-GB" sz="3600" b="1" dirty="0"/>
              <a:t> </a:t>
            </a:r>
            <a:r>
              <a:rPr lang="en-GB" sz="3600" b="1" dirty="0" err="1"/>
              <a:t>términos</a:t>
            </a:r>
            <a:r>
              <a:rPr lang="en-GB" sz="3600" b="1" dirty="0"/>
              <a:t> de </a:t>
            </a:r>
            <a:r>
              <a:rPr lang="en-GB" sz="3600" b="1" dirty="0" err="1"/>
              <a:t>los</a:t>
            </a:r>
            <a:r>
              <a:rPr lang="en-GB" sz="3600" b="1" dirty="0"/>
              <a:t> </a:t>
            </a:r>
            <a:r>
              <a:rPr lang="en-GB" sz="3600" b="1" dirty="0" err="1"/>
              <a:t>préstamos</a:t>
            </a:r>
            <a:r>
              <a:rPr lang="en-GB" sz="3600" b="1" dirty="0"/>
              <a:t> </a:t>
            </a:r>
            <a:r>
              <a:rPr lang="en-GB" sz="3600" b="1" dirty="0" err="1"/>
              <a:t>bancarios</a:t>
            </a:r>
            <a:r>
              <a:rPr lang="en-GB" sz="3600" b="1" dirty="0"/>
              <a:t> (</a:t>
            </a:r>
            <a:r>
              <a:rPr lang="en-GB" sz="3600" b="1" dirty="0" err="1"/>
              <a:t>vencimientos</a:t>
            </a:r>
            <a:r>
              <a:rPr lang="en-GB" sz="3600" b="1" dirty="0"/>
              <a:t>, </a:t>
            </a:r>
            <a:r>
              <a:rPr lang="en-GB" sz="3600" b="1" dirty="0" err="1"/>
              <a:t>tasas</a:t>
            </a:r>
            <a:r>
              <a:rPr lang="en-GB" sz="3600" b="1" dirty="0"/>
              <a:t> de </a:t>
            </a:r>
            <a:r>
              <a:rPr lang="en-GB" sz="3600" b="1" dirty="0" err="1"/>
              <a:t>interés</a:t>
            </a:r>
            <a:r>
              <a:rPr lang="en-GB" sz="3600" b="1" dirty="0"/>
              <a:t>, </a:t>
            </a:r>
            <a:r>
              <a:rPr lang="en-GB" sz="3600" b="1" dirty="0" err="1"/>
              <a:t>pagos</a:t>
            </a:r>
            <a:r>
              <a:rPr lang="en-GB" sz="3600" b="1" dirty="0"/>
              <a:t>)</a:t>
            </a:r>
          </a:p>
          <a:p>
            <a:pPr marL="0" indent="0" algn="ctr">
              <a:lnSpc>
                <a:spcPct val="150000"/>
              </a:lnSpc>
              <a:buNone/>
            </a:pPr>
            <a:endParaRPr lang="en-IE" dirty="0"/>
          </a:p>
        </p:txBody>
      </p:sp>
      <p:sp>
        <p:nvSpPr>
          <p:cNvPr id="6" name="Text Placeholder 5"/>
          <p:cNvSpPr>
            <a:spLocks noGrp="1"/>
          </p:cNvSpPr>
          <p:nvPr>
            <p:ph type="body" sz="half" idx="2"/>
          </p:nvPr>
        </p:nvSpPr>
        <p:spPr>
          <a:xfrm>
            <a:off x="594133" y="1271953"/>
            <a:ext cx="4690385" cy="861646"/>
          </a:xfrm>
        </p:spPr>
        <p:txBody>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err="1">
                <a:ln>
                  <a:noFill/>
                </a:ln>
                <a:solidFill>
                  <a:srgbClr val="0B0AFD"/>
                </a:solidFill>
                <a:effectLst/>
                <a:uLnTx/>
                <a:uFillTx/>
                <a:latin typeface="+mj-lt"/>
                <a:ea typeface="+mj-ea"/>
                <a:cs typeface="+mj-cs"/>
              </a:rPr>
              <a:t>Instrumentos</a:t>
            </a:r>
            <a:r>
              <a:rPr kumimoji="0" lang="en-US" sz="3200" b="1" i="0" u="none" strike="noStrike" kern="1200" cap="none" spc="0" normalizeH="0" baseline="0" noProof="0" dirty="0">
                <a:ln>
                  <a:noFill/>
                </a:ln>
                <a:solidFill>
                  <a:srgbClr val="0B0AFD"/>
                </a:solidFill>
                <a:effectLst/>
                <a:uLnTx/>
                <a:uFillTx/>
                <a:latin typeface="+mj-lt"/>
                <a:ea typeface="+mj-ea"/>
                <a:cs typeface="+mj-cs"/>
              </a:rPr>
              <a:t> de </a:t>
            </a:r>
            <a:r>
              <a:rPr kumimoji="0" lang="en-US" sz="3200" b="1" i="0" u="none" strike="noStrike" kern="1200" cap="none" spc="0" normalizeH="0" baseline="0" noProof="0" dirty="0" err="1">
                <a:ln>
                  <a:noFill/>
                </a:ln>
                <a:solidFill>
                  <a:srgbClr val="0B0AFD"/>
                </a:solidFill>
                <a:effectLst/>
                <a:uLnTx/>
                <a:uFillTx/>
                <a:latin typeface="+mj-lt"/>
                <a:ea typeface="+mj-ea"/>
                <a:cs typeface="+mj-cs"/>
              </a:rPr>
              <a:t>deuda</a:t>
            </a:r>
            <a:br>
              <a:rPr kumimoji="0" lang="en-IE" sz="1800" b="1" i="0" u="none" strike="noStrike" kern="1200" cap="none" spc="0" normalizeH="0" baseline="0" noProof="0" dirty="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134" y="1922586"/>
            <a:ext cx="11823866" cy="4489940"/>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a:t>conocer</a:t>
            </a:r>
            <a:r>
              <a:rPr lang="en-IE" sz="2800" b="1" dirty="0"/>
              <a:t> </a:t>
            </a:r>
            <a:r>
              <a:rPr lang="en-IE" sz="2800" b="1" dirty="0" err="1"/>
              <a:t>los</a:t>
            </a:r>
            <a:r>
              <a:rPr lang="en-IE" sz="2800" b="1" dirty="0"/>
              <a:t> </a:t>
            </a:r>
            <a:r>
              <a:rPr lang="en-IE" sz="2800" b="1" dirty="0" err="1"/>
              <a:t>tipos</a:t>
            </a:r>
            <a:r>
              <a:rPr lang="en-IE" sz="2800" b="1" dirty="0"/>
              <a:t> de </a:t>
            </a:r>
            <a:r>
              <a:rPr lang="en-IE" sz="2800" b="1" dirty="0" err="1"/>
              <a:t>préstamos</a:t>
            </a:r>
            <a:r>
              <a:rPr lang="en-IE" sz="2800" b="1" dirty="0"/>
              <a:t> </a:t>
            </a:r>
            <a:r>
              <a:rPr lang="en-IE" sz="2800" b="1" dirty="0" err="1"/>
              <a:t>relevantes</a:t>
            </a:r>
            <a:r>
              <a:rPr lang="en-IE" sz="2800" b="1" dirty="0"/>
              <a:t> para </a:t>
            </a:r>
            <a:r>
              <a:rPr lang="en-IE" sz="2800" b="1" dirty="0" err="1"/>
              <a:t>microempresas</a:t>
            </a:r>
            <a:endParaRPr lang="en-IE" sz="2800" b="1" dirty="0"/>
          </a:p>
          <a:p>
            <a:pPr marL="514350" indent="-514350">
              <a:lnSpc>
                <a:spcPct val="150000"/>
              </a:lnSpc>
              <a:buFont typeface="+mj-lt"/>
              <a:buAutoNum type="arabicPeriod"/>
            </a:pPr>
            <a:r>
              <a:rPr lang="en-IE" sz="2800" b="1" dirty="0" err="1"/>
              <a:t>saber</a:t>
            </a:r>
            <a:r>
              <a:rPr lang="en-IE" sz="2800" b="1" dirty="0"/>
              <a:t> </a:t>
            </a:r>
            <a:r>
              <a:rPr lang="en-IE" sz="2800" b="1" dirty="0" err="1"/>
              <a:t>los</a:t>
            </a:r>
            <a:r>
              <a:rPr lang="en-IE" sz="2800" b="1" dirty="0"/>
              <a:t> </a:t>
            </a:r>
            <a:r>
              <a:rPr lang="en-IE" sz="2800" b="1" dirty="0" err="1"/>
              <a:t>términos</a:t>
            </a:r>
            <a:r>
              <a:rPr lang="en-IE" sz="2800" b="1" dirty="0"/>
              <a:t> de un </a:t>
            </a:r>
            <a:r>
              <a:rPr lang="en-IE" sz="2800" b="1" dirty="0" err="1"/>
              <a:t>préstamo</a:t>
            </a:r>
            <a:r>
              <a:rPr lang="en-IE" sz="2800" b="1" dirty="0"/>
              <a:t> de </a:t>
            </a:r>
            <a:r>
              <a:rPr lang="en-IE" sz="2800" b="1" dirty="0" err="1"/>
              <a:t>los</a:t>
            </a:r>
            <a:r>
              <a:rPr lang="en-IE" sz="2800" b="1" dirty="0"/>
              <a:t> </a:t>
            </a:r>
            <a:r>
              <a:rPr lang="en-IE" sz="2800" b="1" dirty="0" err="1"/>
              <a:t>bancos</a:t>
            </a:r>
            <a:r>
              <a:rPr lang="en-IE" sz="2800" b="1" dirty="0"/>
              <a:t> </a:t>
            </a:r>
            <a:r>
              <a:rPr lang="en-IE" sz="2800" b="1" dirty="0" err="1"/>
              <a:t>comerciales</a:t>
            </a:r>
            <a:r>
              <a:rPr lang="en-IE" sz="2800" b="1" dirty="0"/>
              <a:t> (</a:t>
            </a:r>
            <a:r>
              <a:rPr lang="en-IE" sz="2800" b="1" dirty="0" err="1"/>
              <a:t>vencimientos</a:t>
            </a:r>
            <a:r>
              <a:rPr lang="en-IE" sz="2800" b="1" dirty="0"/>
              <a:t>, </a:t>
            </a:r>
            <a:r>
              <a:rPr lang="en-IE" sz="2800" b="1" dirty="0" err="1"/>
              <a:t>tasas</a:t>
            </a:r>
            <a:r>
              <a:rPr lang="en-IE" sz="2800" b="1" dirty="0"/>
              <a:t> de </a:t>
            </a:r>
            <a:r>
              <a:rPr lang="en-IE" sz="2800" b="1" dirty="0" err="1"/>
              <a:t>interés</a:t>
            </a:r>
            <a:r>
              <a:rPr lang="en-IE" sz="2800" b="1" dirty="0"/>
              <a:t>, </a:t>
            </a:r>
            <a:r>
              <a:rPr lang="en-IE" sz="2800" b="1" dirty="0" err="1"/>
              <a:t>pagos</a:t>
            </a:r>
            <a:r>
              <a:rPr lang="en-IE" sz="2800" b="1" dirty="0"/>
              <a:t>)</a:t>
            </a:r>
          </a:p>
        </p:txBody>
      </p:sp>
      <p:sp>
        <p:nvSpPr>
          <p:cNvPr id="5" name="Text Placeholder 4"/>
          <p:cNvSpPr>
            <a:spLocks noGrp="1"/>
          </p:cNvSpPr>
          <p:nvPr>
            <p:ph type="body" sz="half" idx="2"/>
          </p:nvPr>
        </p:nvSpPr>
        <p:spPr>
          <a:xfrm>
            <a:off x="500348" y="1201616"/>
            <a:ext cx="8073636" cy="662354"/>
          </a:xfrm>
        </p:spPr>
        <p:txBody>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br>
              <a:rPr kumimoji="0" lang="en-IE" sz="1800" b="1" i="0" u="none" strike="noStrike" kern="1200" cap="none" spc="0" normalizeH="0" baseline="0" noProof="0" dirty="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433754" y="1278069"/>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indent="0">
              <a:buNone/>
            </a:pPr>
            <a:r>
              <a:rPr lang="en-US" b="1" dirty="0">
                <a:solidFill>
                  <a:srgbClr val="C00000"/>
                </a:solidFill>
              </a:rPr>
              <a:t>(1 de 18)</a:t>
            </a:r>
            <a:endParaRPr lang="es-ES" b="1" dirty="0">
              <a:solidFill>
                <a:srgbClr val="C00000"/>
              </a:solidFill>
            </a:endParaRPr>
          </a:p>
          <a:p>
            <a:pPr marL="0" indent="0">
              <a:buNone/>
            </a:pPr>
            <a:r>
              <a:rPr lang="en-GB" sz="1800" dirty="0"/>
              <a:t> </a:t>
            </a:r>
          </a:p>
          <a:p>
            <a:pPr marL="0" indent="0">
              <a:buNone/>
            </a:pPr>
            <a:endParaRPr lang="es-ES" sz="1800" dirty="0"/>
          </a:p>
          <a:p>
            <a:pPr marL="0" indent="0" algn="just">
              <a:buNone/>
            </a:pPr>
            <a:r>
              <a:rPr lang="en-US" dirty="0"/>
              <a:t>Las </a:t>
            </a:r>
            <a:r>
              <a:rPr lang="en-US" dirty="0" err="1"/>
              <a:t>microempresas</a:t>
            </a:r>
            <a:r>
              <a:rPr lang="en-US" dirty="0"/>
              <a:t> de Europa </a:t>
            </a:r>
            <a:r>
              <a:rPr lang="en-US" dirty="0" err="1"/>
              <a:t>suelen</a:t>
            </a:r>
            <a:r>
              <a:rPr lang="en-US" dirty="0"/>
              <a:t> </a:t>
            </a:r>
            <a:r>
              <a:rPr lang="en-US" dirty="0" err="1"/>
              <a:t>informar</a:t>
            </a:r>
            <a:r>
              <a:rPr lang="en-US" dirty="0"/>
              <a:t> que el </a:t>
            </a:r>
            <a:r>
              <a:rPr lang="en-US" dirty="0" err="1"/>
              <a:t>acceso</a:t>
            </a:r>
            <a:r>
              <a:rPr lang="en-US" dirty="0"/>
              <a:t> al capital </a:t>
            </a:r>
            <a:r>
              <a:rPr lang="en-US" dirty="0" err="1"/>
              <a:t>es</a:t>
            </a:r>
            <a:r>
              <a:rPr lang="en-US" dirty="0"/>
              <a:t> </a:t>
            </a:r>
            <a:r>
              <a:rPr lang="en-US" dirty="0" err="1"/>
              <a:t>una</a:t>
            </a:r>
            <a:r>
              <a:rPr lang="en-US" dirty="0"/>
              <a:t> </a:t>
            </a:r>
            <a:r>
              <a:rPr lang="en-US" dirty="0" err="1"/>
              <a:t>clara</a:t>
            </a:r>
            <a:r>
              <a:rPr lang="en-US" dirty="0"/>
              <a:t> </a:t>
            </a:r>
            <a:r>
              <a:rPr lang="en-US" dirty="0" err="1"/>
              <a:t>limitación</a:t>
            </a:r>
            <a:r>
              <a:rPr lang="en-US" dirty="0"/>
              <a:t> para </a:t>
            </a:r>
            <a:r>
              <a:rPr lang="en-US" dirty="0" err="1"/>
              <a:t>ellas</a:t>
            </a:r>
            <a:r>
              <a:rPr lang="en-US" dirty="0"/>
              <a:t>: </a:t>
            </a:r>
            <a:r>
              <a:rPr lang="en-US" dirty="0" err="1"/>
              <a:t>como</a:t>
            </a:r>
            <a:r>
              <a:rPr lang="en-US" dirty="0"/>
              <a:t> </a:t>
            </a:r>
            <a:r>
              <a:rPr lang="en-US" dirty="0" err="1"/>
              <a:t>resultado</a:t>
            </a:r>
            <a:r>
              <a:rPr lang="en-US" dirty="0"/>
              <a:t> de la </a:t>
            </a:r>
            <a:r>
              <a:rPr lang="en-US" dirty="0" err="1"/>
              <a:t>reciente</a:t>
            </a:r>
            <a:r>
              <a:rPr lang="en-US" dirty="0"/>
              <a:t> crisis </a:t>
            </a:r>
            <a:r>
              <a:rPr lang="en-US" dirty="0" err="1"/>
              <a:t>financiera</a:t>
            </a:r>
            <a:r>
              <a:rPr lang="en-US" dirty="0"/>
              <a:t>, </a:t>
            </a:r>
            <a:r>
              <a:rPr lang="en-US" dirty="0" err="1"/>
              <a:t>casi</a:t>
            </a:r>
            <a:r>
              <a:rPr lang="en-US" dirty="0"/>
              <a:t> </a:t>
            </a:r>
            <a:r>
              <a:rPr lang="en-US" dirty="0" err="1"/>
              <a:t>todas</a:t>
            </a:r>
            <a:r>
              <a:rPr lang="en-US" dirty="0"/>
              <a:t> las </a:t>
            </a:r>
            <a:r>
              <a:rPr lang="en-US" dirty="0" err="1"/>
              <a:t>microempresas</a:t>
            </a:r>
            <a:r>
              <a:rPr lang="en-US" dirty="0"/>
              <a:t> </a:t>
            </a:r>
            <a:r>
              <a:rPr lang="en-US" dirty="0" err="1"/>
              <a:t>necesitan</a:t>
            </a:r>
            <a:r>
              <a:rPr lang="en-US" dirty="0"/>
              <a:t> </a:t>
            </a:r>
            <a:r>
              <a:rPr lang="en-US" dirty="0" err="1"/>
              <a:t>dinero</a:t>
            </a:r>
            <a:r>
              <a:rPr lang="en-US" dirty="0"/>
              <a:t> fresco. </a:t>
            </a:r>
          </a:p>
          <a:p>
            <a:pPr marL="0" indent="0">
              <a:buNone/>
            </a:pPr>
            <a:endParaRPr lang="en-U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143255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339969" y="1160838"/>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(2 de 18)</a:t>
            </a:r>
            <a:endParaRPr lang="es-ES" b="1" dirty="0">
              <a:solidFill>
                <a:srgbClr val="C00000"/>
              </a:solidFill>
            </a:endParaRPr>
          </a:p>
          <a:p>
            <a:pPr marL="0" indent="0">
              <a:buNone/>
            </a:pPr>
            <a:r>
              <a:rPr lang="en-GB" sz="1800" dirty="0"/>
              <a:t> </a:t>
            </a:r>
            <a:endParaRPr lang="es-ES" sz="1800" dirty="0"/>
          </a:p>
          <a:p>
            <a:pPr marL="0" indent="0">
              <a:buNone/>
            </a:pPr>
            <a:endParaRPr lang="en-US" sz="1800" dirty="0"/>
          </a:p>
          <a:p>
            <a:pPr marL="0" indent="0" algn="just">
              <a:buNone/>
            </a:pPr>
            <a:r>
              <a:rPr lang="en-US" dirty="0"/>
              <a:t>Los </a:t>
            </a:r>
            <a:r>
              <a:rPr lang="en-US" dirty="0" err="1"/>
              <a:t>préstamos</a:t>
            </a:r>
            <a:r>
              <a:rPr lang="en-US" dirty="0"/>
              <a:t> </a:t>
            </a:r>
            <a:r>
              <a:rPr lang="en-US" dirty="0" err="1"/>
              <a:t>bancarios</a:t>
            </a:r>
            <a:r>
              <a:rPr lang="en-US" dirty="0"/>
              <a:t> son el </a:t>
            </a:r>
            <a:r>
              <a:rPr lang="en-US" dirty="0" err="1"/>
              <a:t>instrumento</a:t>
            </a:r>
            <a:r>
              <a:rPr lang="en-US" dirty="0"/>
              <a:t> </a:t>
            </a:r>
            <a:r>
              <a:rPr lang="en-US" dirty="0" err="1"/>
              <a:t>financiero</a:t>
            </a:r>
            <a:r>
              <a:rPr lang="en-US" dirty="0"/>
              <a:t> </a:t>
            </a:r>
            <a:r>
              <a:rPr lang="en-US" dirty="0" err="1"/>
              <a:t>más</a:t>
            </a:r>
            <a:r>
              <a:rPr lang="en-US" dirty="0"/>
              <a:t> </a:t>
            </a:r>
            <a:r>
              <a:rPr lang="en-US" dirty="0" err="1"/>
              <a:t>utilizado</a:t>
            </a:r>
            <a:r>
              <a:rPr lang="en-US" dirty="0"/>
              <a:t> </a:t>
            </a:r>
            <a:r>
              <a:rPr lang="en-US" dirty="0" err="1"/>
              <a:t>por</a:t>
            </a:r>
            <a:r>
              <a:rPr lang="en-US" dirty="0"/>
              <a:t> las </a:t>
            </a:r>
            <a:r>
              <a:rPr lang="en-US" dirty="0" err="1"/>
              <a:t>microempresas</a:t>
            </a:r>
            <a:r>
              <a:rPr lang="en-US" dirty="0"/>
              <a:t> para </a:t>
            </a:r>
            <a:r>
              <a:rPr lang="en-US" dirty="0" err="1"/>
              <a:t>hacer</a:t>
            </a:r>
            <a:r>
              <a:rPr lang="en-US" dirty="0"/>
              <a:t> </a:t>
            </a:r>
            <a:r>
              <a:rPr lang="en-US" dirty="0" err="1"/>
              <a:t>sostenible</a:t>
            </a:r>
            <a:r>
              <a:rPr lang="en-US" dirty="0"/>
              <a:t> </a:t>
            </a:r>
            <a:r>
              <a:rPr lang="en-US" dirty="0" err="1"/>
              <a:t>su</a:t>
            </a:r>
            <a:r>
              <a:rPr lang="en-US" dirty="0"/>
              <a:t> </a:t>
            </a:r>
            <a:r>
              <a:rPr lang="en-US" dirty="0" err="1"/>
              <a:t>negocio</a:t>
            </a:r>
            <a:r>
              <a:rPr lang="en-US" dirty="0"/>
              <a:t>. Este </a:t>
            </a:r>
            <a:r>
              <a:rPr lang="en-US" dirty="0" err="1"/>
              <a:t>instrumento</a:t>
            </a:r>
            <a:r>
              <a:rPr lang="en-US" dirty="0"/>
              <a:t> </a:t>
            </a:r>
            <a:r>
              <a:rPr lang="en-US" dirty="0" err="1"/>
              <a:t>financiero</a:t>
            </a:r>
            <a:r>
              <a:rPr lang="en-US" dirty="0"/>
              <a:t> se </a:t>
            </a:r>
            <a:r>
              <a:rPr lang="en-US" dirty="0" err="1"/>
              <a:t>usa</a:t>
            </a:r>
            <a:r>
              <a:rPr lang="en-US" dirty="0"/>
              <a:t> </a:t>
            </a:r>
            <a:r>
              <a:rPr lang="en-US" dirty="0" err="1"/>
              <a:t>en</a:t>
            </a:r>
            <a:r>
              <a:rPr lang="en-US" dirty="0"/>
              <a:t> </a:t>
            </a:r>
            <a:r>
              <a:rPr lang="en-US" dirty="0" err="1"/>
              <a:t>todo</a:t>
            </a:r>
            <a:r>
              <a:rPr lang="en-US" dirty="0"/>
              <a:t> el </a:t>
            </a:r>
            <a:r>
              <a:rPr lang="en-US" dirty="0" err="1"/>
              <a:t>mundo</a:t>
            </a:r>
            <a:r>
              <a:rPr lang="en-US" dirty="0"/>
              <a:t> y </a:t>
            </a:r>
            <a:r>
              <a:rPr lang="en-US" dirty="0" err="1"/>
              <a:t>es</a:t>
            </a:r>
            <a:r>
              <a:rPr lang="en-US" dirty="0"/>
              <a:t> la </a:t>
            </a:r>
            <a:r>
              <a:rPr lang="en-US" dirty="0" err="1"/>
              <a:t>manera</a:t>
            </a:r>
            <a:r>
              <a:rPr lang="en-US" dirty="0"/>
              <a:t> </a:t>
            </a:r>
            <a:r>
              <a:rPr lang="en-US" dirty="0" err="1"/>
              <a:t>más</a:t>
            </a:r>
            <a:r>
              <a:rPr lang="en-US" dirty="0"/>
              <a:t> </a:t>
            </a:r>
            <a:r>
              <a:rPr lang="en-US" dirty="0" err="1"/>
              <a:t>rápida</a:t>
            </a:r>
            <a:r>
              <a:rPr lang="en-US" dirty="0"/>
              <a:t> de </a:t>
            </a:r>
            <a:r>
              <a:rPr lang="en-US" dirty="0" err="1"/>
              <a:t>conseguir</a:t>
            </a:r>
            <a:r>
              <a:rPr lang="en-US" dirty="0"/>
              <a:t> </a:t>
            </a:r>
            <a:r>
              <a:rPr lang="en-US" dirty="0" err="1"/>
              <a:t>una</a:t>
            </a:r>
            <a:r>
              <a:rPr lang="en-US" dirty="0"/>
              <a:t> </a:t>
            </a:r>
            <a:r>
              <a:rPr lang="en-US" dirty="0" err="1"/>
              <a:t>inyección</a:t>
            </a:r>
            <a:r>
              <a:rPr lang="en-US" dirty="0"/>
              <a:t> </a:t>
            </a:r>
            <a:r>
              <a:rPr lang="en-US" dirty="0" err="1"/>
              <a:t>monetaria</a:t>
            </a:r>
            <a:r>
              <a:rPr lang="en-US" dirty="0"/>
              <a:t> para </a:t>
            </a:r>
            <a:r>
              <a:rPr lang="en-US" dirty="0" err="1"/>
              <a:t>realizar</a:t>
            </a:r>
            <a:r>
              <a:rPr lang="en-US" dirty="0"/>
              <a:t> </a:t>
            </a:r>
            <a:r>
              <a:rPr lang="en-US" dirty="0" err="1"/>
              <a:t>nuevos</a:t>
            </a:r>
            <a:r>
              <a:rPr lang="en-US" dirty="0"/>
              <a:t> </a:t>
            </a:r>
            <a:r>
              <a:rPr lang="en-US" dirty="0" err="1"/>
              <a:t>proyectos</a:t>
            </a:r>
            <a:r>
              <a:rPr lang="en-US" dirty="0"/>
              <a:t> e ideas. </a:t>
            </a:r>
          </a:p>
          <a:p>
            <a:pPr marL="0" indent="0">
              <a:buNone/>
            </a:pPr>
            <a:endParaRPr lang="en-US" dirty="0"/>
          </a:p>
          <a:p>
            <a:pPr marL="0" indent="0">
              <a:buNone/>
            </a:pPr>
            <a:r>
              <a:rPr lang="en-US" sz="1800" dirty="0"/>
              <a:t> </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val="1025168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(3 de 18)</a:t>
            </a:r>
            <a:endParaRPr lang="es-ES" b="1" dirty="0">
              <a:solidFill>
                <a:srgbClr val="C00000"/>
              </a:solidFill>
            </a:endParaRPr>
          </a:p>
          <a:p>
            <a:pPr marL="0" indent="0">
              <a:buNone/>
            </a:pPr>
            <a:r>
              <a:rPr lang="en-GB" sz="1800" dirty="0"/>
              <a:t> </a:t>
            </a:r>
            <a:endParaRPr lang="es-ES" sz="1800" dirty="0"/>
          </a:p>
          <a:p>
            <a:pPr marL="0" indent="0" algn="just">
              <a:buNone/>
            </a:pPr>
            <a:r>
              <a:rPr lang="en-US" dirty="0"/>
              <a:t>Los </a:t>
            </a:r>
            <a:r>
              <a:rPr lang="en-US" dirty="0" err="1"/>
              <a:t>términos</a:t>
            </a:r>
            <a:r>
              <a:rPr lang="en-US" dirty="0"/>
              <a:t> </a:t>
            </a:r>
            <a:r>
              <a:rPr lang="en-US" dirty="0" err="1"/>
              <a:t>usados</a:t>
            </a:r>
            <a:r>
              <a:rPr lang="en-US" dirty="0"/>
              <a:t> </a:t>
            </a:r>
            <a:r>
              <a:rPr lang="en-US" dirty="0" err="1"/>
              <a:t>por</a:t>
            </a:r>
            <a:r>
              <a:rPr lang="en-US" dirty="0"/>
              <a:t> </a:t>
            </a:r>
            <a:r>
              <a:rPr lang="en-US" dirty="0" err="1"/>
              <a:t>los</a:t>
            </a:r>
            <a:r>
              <a:rPr lang="en-US" dirty="0"/>
              <a:t> </a:t>
            </a:r>
            <a:r>
              <a:rPr lang="en-US" dirty="0" err="1"/>
              <a:t>bancos</a:t>
            </a:r>
            <a:r>
              <a:rPr lang="en-US" dirty="0"/>
              <a:t> para </a:t>
            </a:r>
            <a:r>
              <a:rPr lang="en-US" dirty="0" err="1"/>
              <a:t>conceder</a:t>
            </a:r>
            <a:r>
              <a:rPr lang="en-US" dirty="0"/>
              <a:t> </a:t>
            </a:r>
            <a:r>
              <a:rPr lang="en-US" dirty="0" err="1"/>
              <a:t>préstamos</a:t>
            </a:r>
            <a:r>
              <a:rPr lang="en-US" dirty="0"/>
              <a:t> son </a:t>
            </a:r>
            <a:r>
              <a:rPr lang="en-US" dirty="0" err="1"/>
              <a:t>muy</a:t>
            </a:r>
            <a:r>
              <a:rPr lang="en-US" dirty="0"/>
              <a:t> </a:t>
            </a:r>
            <a:r>
              <a:rPr lang="en-US" dirty="0" err="1"/>
              <a:t>rigorosos</a:t>
            </a:r>
            <a:r>
              <a:rPr lang="en-US" dirty="0"/>
              <a:t>, y </a:t>
            </a:r>
            <a:r>
              <a:rPr lang="en-US" dirty="0" err="1"/>
              <a:t>por</a:t>
            </a:r>
            <a:r>
              <a:rPr lang="en-US" dirty="0"/>
              <a:t> </a:t>
            </a:r>
            <a:r>
              <a:rPr lang="en-US" dirty="0" err="1"/>
              <a:t>eso</a:t>
            </a:r>
            <a:r>
              <a:rPr lang="en-US" dirty="0"/>
              <a:t> </a:t>
            </a:r>
            <a:r>
              <a:rPr lang="en-US" dirty="0" err="1"/>
              <a:t>los</a:t>
            </a:r>
            <a:r>
              <a:rPr lang="en-US" dirty="0"/>
              <a:t> </a:t>
            </a:r>
            <a:r>
              <a:rPr lang="en-US" dirty="0" err="1"/>
              <a:t>gerentes</a:t>
            </a:r>
            <a:r>
              <a:rPr lang="en-US" dirty="0"/>
              <a:t> y </a:t>
            </a:r>
            <a:r>
              <a:rPr lang="en-US" dirty="0" err="1"/>
              <a:t>propietarios</a:t>
            </a:r>
            <a:r>
              <a:rPr lang="en-US" dirty="0"/>
              <a:t> de </a:t>
            </a:r>
            <a:r>
              <a:rPr lang="en-US" dirty="0" err="1"/>
              <a:t>empresas</a:t>
            </a:r>
            <a:r>
              <a:rPr lang="en-US" dirty="0"/>
              <a:t> </a:t>
            </a:r>
            <a:r>
              <a:rPr lang="en-US" dirty="0" err="1"/>
              <a:t>deben</a:t>
            </a:r>
            <a:r>
              <a:rPr lang="en-US" dirty="0"/>
              <a:t> </a:t>
            </a:r>
            <a:r>
              <a:rPr lang="en-US" dirty="0" err="1"/>
              <a:t>ser</a:t>
            </a:r>
            <a:r>
              <a:rPr lang="en-US" dirty="0"/>
              <a:t> </a:t>
            </a:r>
            <a:r>
              <a:rPr lang="en-US" dirty="0" err="1"/>
              <a:t>muy</a:t>
            </a:r>
            <a:r>
              <a:rPr lang="en-US" dirty="0"/>
              <a:t> </a:t>
            </a:r>
            <a:r>
              <a:rPr lang="en-US" dirty="0" err="1"/>
              <a:t>cuidadosos</a:t>
            </a:r>
            <a:r>
              <a:rPr lang="en-US" dirty="0"/>
              <a:t> a la hora de </a:t>
            </a:r>
            <a:r>
              <a:rPr lang="en-US" dirty="0" err="1"/>
              <a:t>usarlos</a:t>
            </a:r>
            <a:r>
              <a:rPr lang="en-US" dirty="0"/>
              <a:t>. </a:t>
            </a:r>
            <a:r>
              <a:rPr lang="en-US" dirty="0" err="1"/>
              <a:t>Cada</a:t>
            </a:r>
            <a:r>
              <a:rPr lang="en-US" dirty="0"/>
              <a:t> </a:t>
            </a:r>
            <a:r>
              <a:rPr lang="en-US" dirty="0" err="1"/>
              <a:t>decisión</a:t>
            </a:r>
            <a:r>
              <a:rPr lang="en-US" dirty="0"/>
              <a:t> de </a:t>
            </a:r>
            <a:r>
              <a:rPr lang="en-US" dirty="0" err="1"/>
              <a:t>pedir</a:t>
            </a:r>
            <a:r>
              <a:rPr lang="en-US" dirty="0"/>
              <a:t> un </a:t>
            </a:r>
            <a:r>
              <a:rPr lang="en-US" dirty="0" err="1"/>
              <a:t>préstamo</a:t>
            </a:r>
            <a:r>
              <a:rPr lang="en-US" dirty="0"/>
              <a:t> </a:t>
            </a:r>
            <a:r>
              <a:rPr lang="en-US" dirty="0" err="1"/>
              <a:t>bancario</a:t>
            </a:r>
            <a:r>
              <a:rPr lang="en-US" dirty="0"/>
              <a:t> se </a:t>
            </a:r>
            <a:r>
              <a:rPr lang="en-US" dirty="0" err="1"/>
              <a:t>debe</a:t>
            </a:r>
            <a:r>
              <a:rPr lang="en-US" dirty="0"/>
              <a:t> </a:t>
            </a:r>
            <a:r>
              <a:rPr lang="en-US" dirty="0" err="1"/>
              <a:t>hacer</a:t>
            </a:r>
            <a:r>
              <a:rPr lang="en-US" dirty="0"/>
              <a:t> </a:t>
            </a:r>
            <a:r>
              <a:rPr lang="en-US" dirty="0" err="1"/>
              <a:t>siguiendo</a:t>
            </a:r>
            <a:r>
              <a:rPr lang="en-US" dirty="0"/>
              <a:t> un </a:t>
            </a:r>
            <a:r>
              <a:rPr lang="en-US" dirty="0" err="1"/>
              <a:t>profundo</a:t>
            </a:r>
            <a:r>
              <a:rPr lang="en-US" dirty="0"/>
              <a:t> </a:t>
            </a:r>
            <a:r>
              <a:rPr lang="en-US" dirty="0" err="1"/>
              <a:t>análisis</a:t>
            </a:r>
            <a:r>
              <a:rPr lang="en-US" dirty="0"/>
              <a:t> </a:t>
            </a:r>
            <a:r>
              <a:rPr lang="en-US" dirty="0" err="1"/>
              <a:t>por</a:t>
            </a:r>
            <a:r>
              <a:rPr lang="en-US" dirty="0"/>
              <a:t> </a:t>
            </a:r>
            <a:r>
              <a:rPr lang="en-US" dirty="0" err="1"/>
              <a:t>parte</a:t>
            </a:r>
            <a:r>
              <a:rPr lang="en-US" dirty="0"/>
              <a:t> del </a:t>
            </a:r>
            <a:r>
              <a:rPr lang="en-US" dirty="0" err="1"/>
              <a:t>gerente</a:t>
            </a:r>
            <a:r>
              <a:rPr lang="en-US" dirty="0"/>
              <a:t> o la </a:t>
            </a:r>
            <a:r>
              <a:rPr lang="en-US" dirty="0" err="1"/>
              <a:t>dirección</a:t>
            </a:r>
            <a:r>
              <a:rPr lang="en-US"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95096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(4 de 18)</a:t>
            </a:r>
            <a:endParaRPr lang="es-ES" b="1" dirty="0">
              <a:solidFill>
                <a:srgbClr val="C00000"/>
              </a:solidFill>
            </a:endParaRPr>
          </a:p>
          <a:p>
            <a:pPr marL="0" indent="0">
              <a:buNone/>
            </a:pPr>
            <a:endParaRPr lang="en-US" sz="1800" dirty="0"/>
          </a:p>
          <a:p>
            <a:pPr marL="0" indent="0">
              <a:buNone/>
            </a:pPr>
            <a:endParaRPr lang="en-US" sz="1800" dirty="0"/>
          </a:p>
          <a:p>
            <a:pPr marL="0" indent="0" algn="just">
              <a:buNone/>
            </a:pPr>
            <a:r>
              <a:rPr lang="en-US" dirty="0"/>
              <a:t>El </a:t>
            </a:r>
            <a:r>
              <a:rPr lang="en-US" dirty="0" err="1"/>
              <a:t>análisis</a:t>
            </a:r>
            <a:r>
              <a:rPr lang="en-US" dirty="0"/>
              <a:t> </a:t>
            </a:r>
            <a:r>
              <a:rPr lang="en-US" dirty="0" err="1"/>
              <a:t>debe</a:t>
            </a:r>
            <a:r>
              <a:rPr lang="en-US" dirty="0"/>
              <a:t> </a:t>
            </a:r>
            <a:r>
              <a:rPr lang="en-US" dirty="0" err="1"/>
              <a:t>indicar</a:t>
            </a:r>
            <a:r>
              <a:rPr lang="en-US" dirty="0"/>
              <a:t> </a:t>
            </a:r>
            <a:r>
              <a:rPr lang="en-US" dirty="0" err="1"/>
              <a:t>una</a:t>
            </a:r>
            <a:r>
              <a:rPr lang="en-US" dirty="0"/>
              <a:t> </a:t>
            </a:r>
            <a:r>
              <a:rPr lang="en-US" dirty="0" err="1"/>
              <a:t>fuerte</a:t>
            </a:r>
            <a:r>
              <a:rPr lang="en-US" dirty="0"/>
              <a:t> </a:t>
            </a:r>
            <a:r>
              <a:rPr lang="en-US" dirty="0" err="1"/>
              <a:t>justificación</a:t>
            </a:r>
            <a:r>
              <a:rPr lang="en-US" dirty="0"/>
              <a:t> para </a:t>
            </a:r>
            <a:r>
              <a:rPr lang="en-US" dirty="0" err="1"/>
              <a:t>pedir</a:t>
            </a:r>
            <a:r>
              <a:rPr lang="en-US" dirty="0"/>
              <a:t> un </a:t>
            </a:r>
            <a:r>
              <a:rPr lang="en-US" dirty="0" err="1"/>
              <a:t>préstamo</a:t>
            </a:r>
            <a:r>
              <a:rPr lang="en-US" dirty="0"/>
              <a:t>. Se </a:t>
            </a:r>
            <a:r>
              <a:rPr lang="en-US" dirty="0" err="1"/>
              <a:t>debería</a:t>
            </a:r>
            <a:r>
              <a:rPr lang="en-US" dirty="0"/>
              <a:t> </a:t>
            </a:r>
            <a:r>
              <a:rPr lang="en-US" dirty="0" err="1"/>
              <a:t>demostrar</a:t>
            </a:r>
            <a:r>
              <a:rPr lang="en-US" dirty="0"/>
              <a:t> que el </a:t>
            </a:r>
            <a:r>
              <a:rPr lang="en-US" dirty="0" err="1"/>
              <a:t>proyecto</a:t>
            </a:r>
            <a:r>
              <a:rPr lang="en-US" dirty="0"/>
              <a:t> o idea a </a:t>
            </a:r>
            <a:r>
              <a:rPr lang="en-US" dirty="0" err="1"/>
              <a:t>financiar</a:t>
            </a:r>
            <a:r>
              <a:rPr lang="en-US" dirty="0"/>
              <a:t> con el </a:t>
            </a:r>
            <a:r>
              <a:rPr lang="en-US" dirty="0" err="1"/>
              <a:t>préstamo</a:t>
            </a:r>
            <a:r>
              <a:rPr lang="en-US" dirty="0"/>
              <a:t> </a:t>
            </a:r>
            <a:r>
              <a:rPr lang="en-US" dirty="0" err="1"/>
              <a:t>será</a:t>
            </a:r>
            <a:r>
              <a:rPr lang="en-US" dirty="0"/>
              <a:t> </a:t>
            </a:r>
            <a:r>
              <a:rPr lang="en-US" dirty="0" err="1"/>
              <a:t>más</a:t>
            </a:r>
            <a:r>
              <a:rPr lang="en-US" dirty="0"/>
              <a:t> rentable que el </a:t>
            </a:r>
            <a:r>
              <a:rPr lang="en-US" dirty="0" err="1"/>
              <a:t>propio</a:t>
            </a:r>
            <a:r>
              <a:rPr lang="en-US" dirty="0"/>
              <a:t> </a:t>
            </a:r>
            <a:r>
              <a:rPr lang="en-US" dirty="0" err="1"/>
              <a:t>préstamo</a:t>
            </a:r>
            <a:r>
              <a:rPr lang="en-US"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182334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Instrumentos</a:t>
            </a:r>
            <a:r>
              <a:rPr lang="en-US" sz="3200" b="1" dirty="0">
                <a:solidFill>
                  <a:srgbClr val="0B0AFD"/>
                </a:solidFill>
              </a:rPr>
              <a:t> de </a:t>
            </a:r>
            <a:r>
              <a:rPr lang="en-US" sz="3200" b="1" dirty="0" err="1">
                <a:solidFill>
                  <a:srgbClr val="0B0AFD"/>
                </a:solidFill>
              </a:rPr>
              <a:t>deuda</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err="1">
                <a:solidFill>
                  <a:srgbClr val="C00000"/>
                </a:solidFill>
              </a:rPr>
              <a:t>Préstamos</a:t>
            </a:r>
            <a:r>
              <a:rPr lang="en-US" b="1" dirty="0">
                <a:solidFill>
                  <a:srgbClr val="C00000"/>
                </a:solidFill>
              </a:rPr>
              <a:t> </a:t>
            </a:r>
            <a:r>
              <a:rPr lang="en-US" b="1" dirty="0" err="1">
                <a:solidFill>
                  <a:srgbClr val="C00000"/>
                </a:solidFill>
              </a:rPr>
              <a:t>bancarios</a:t>
            </a:r>
            <a:r>
              <a:rPr lang="en-US" b="1" dirty="0">
                <a:solidFill>
                  <a:srgbClr val="C00000"/>
                </a:solidFill>
              </a:rPr>
              <a:t> </a:t>
            </a:r>
            <a:r>
              <a:rPr lang="en-US" b="1" dirty="0" err="1">
                <a:solidFill>
                  <a:srgbClr val="C00000"/>
                </a:solidFill>
              </a:rPr>
              <a:t>como</a:t>
            </a:r>
            <a:r>
              <a:rPr lang="en-US" b="1" dirty="0">
                <a:solidFill>
                  <a:srgbClr val="C00000"/>
                </a:solidFill>
              </a:rPr>
              <a:t> </a:t>
            </a:r>
            <a:r>
              <a:rPr lang="en-US" b="1" dirty="0" err="1">
                <a:solidFill>
                  <a:srgbClr val="C00000"/>
                </a:solidFill>
              </a:rPr>
              <a:t>instrumento</a:t>
            </a:r>
            <a:r>
              <a:rPr lang="en-US" b="1" dirty="0">
                <a:solidFill>
                  <a:srgbClr val="C00000"/>
                </a:solidFill>
              </a:rPr>
              <a:t> </a:t>
            </a:r>
            <a:r>
              <a:rPr lang="en-US" b="1" dirty="0" err="1">
                <a:solidFill>
                  <a:srgbClr val="C00000"/>
                </a:solidFill>
              </a:rPr>
              <a:t>financiero</a:t>
            </a:r>
            <a:endParaRPr lang="en-US" b="1" dirty="0">
              <a:solidFill>
                <a:srgbClr val="C00000"/>
              </a:solidFill>
            </a:endParaRPr>
          </a:p>
          <a:p>
            <a:pPr marL="0" lvl="0" indent="0">
              <a:buNone/>
            </a:pPr>
            <a:r>
              <a:rPr lang="en-US" b="1" dirty="0">
                <a:solidFill>
                  <a:srgbClr val="C00000"/>
                </a:solidFill>
              </a:rPr>
              <a:t>(5 de 18)</a:t>
            </a:r>
            <a:endParaRPr lang="es-ES" b="1" dirty="0">
              <a:solidFill>
                <a:srgbClr val="C00000"/>
              </a:solidFill>
            </a:endParaRPr>
          </a:p>
          <a:p>
            <a:pPr marL="0" indent="0">
              <a:buNone/>
            </a:pPr>
            <a:r>
              <a:rPr lang="en-GB" sz="1800" dirty="0"/>
              <a:t> </a:t>
            </a:r>
          </a:p>
          <a:p>
            <a:pPr marL="0" indent="0">
              <a:buNone/>
            </a:pPr>
            <a:endParaRPr lang="es-ES" sz="1800" dirty="0"/>
          </a:p>
          <a:p>
            <a:pPr marL="0" indent="0" algn="just">
              <a:buNone/>
            </a:pPr>
            <a:r>
              <a:rPr lang="en-US" dirty="0" err="1"/>
              <a:t>En</a:t>
            </a:r>
            <a:r>
              <a:rPr lang="en-US" dirty="0"/>
              <a:t> general, las </a:t>
            </a:r>
            <a:r>
              <a:rPr lang="en-US" dirty="0" err="1"/>
              <a:t>microempresas</a:t>
            </a:r>
            <a:r>
              <a:rPr lang="en-US" dirty="0"/>
              <a:t> </a:t>
            </a:r>
            <a:r>
              <a:rPr lang="en-US" dirty="0" err="1"/>
              <a:t>necesitan</a:t>
            </a:r>
            <a:r>
              <a:rPr lang="en-US" dirty="0"/>
              <a:t> </a:t>
            </a:r>
            <a:r>
              <a:rPr lang="en-US" dirty="0" err="1"/>
              <a:t>financiarse</a:t>
            </a:r>
            <a:r>
              <a:rPr lang="en-US" dirty="0"/>
              <a:t> para </a:t>
            </a:r>
            <a:r>
              <a:rPr lang="en-US" dirty="0" err="1"/>
              <a:t>sus</a:t>
            </a:r>
            <a:r>
              <a:rPr lang="en-US" dirty="0"/>
              <a:t> </a:t>
            </a:r>
            <a:r>
              <a:rPr lang="en-US" dirty="0" err="1"/>
              <a:t>operaciones</a:t>
            </a:r>
            <a:r>
              <a:rPr lang="en-US" dirty="0"/>
              <a:t> </a:t>
            </a:r>
            <a:r>
              <a:rPr lang="en-US" dirty="0" err="1"/>
              <a:t>en</a:t>
            </a:r>
            <a:r>
              <a:rPr lang="en-US" dirty="0"/>
              <a:t> </a:t>
            </a:r>
            <a:r>
              <a:rPr lang="en-US" dirty="0" err="1"/>
              <a:t>curso</a:t>
            </a:r>
            <a:r>
              <a:rPr lang="en-US" dirty="0"/>
              <a:t>, o para </a:t>
            </a:r>
            <a:r>
              <a:rPr lang="en-US" dirty="0" err="1"/>
              <a:t>expandirse</a:t>
            </a:r>
            <a:r>
              <a:rPr lang="en-US" dirty="0"/>
              <a:t>. Por </a:t>
            </a:r>
            <a:r>
              <a:rPr lang="en-US" dirty="0" err="1"/>
              <a:t>ejemplo</a:t>
            </a:r>
            <a:r>
              <a:rPr lang="en-US" dirty="0"/>
              <a:t>, para </a:t>
            </a:r>
            <a:r>
              <a:rPr lang="en-US" dirty="0" err="1"/>
              <a:t>desarrollar</a:t>
            </a:r>
            <a:r>
              <a:rPr lang="en-US" dirty="0"/>
              <a:t> </a:t>
            </a:r>
            <a:r>
              <a:rPr lang="en-US" dirty="0" err="1"/>
              <a:t>nuevos</a:t>
            </a:r>
            <a:r>
              <a:rPr lang="en-US" dirty="0"/>
              <a:t> </a:t>
            </a:r>
            <a:r>
              <a:rPr lang="en-US" dirty="0" err="1"/>
              <a:t>productos</a:t>
            </a:r>
            <a:r>
              <a:rPr lang="en-US" dirty="0"/>
              <a:t>, </a:t>
            </a:r>
            <a:r>
              <a:rPr lang="en-US" dirty="0" err="1"/>
              <a:t>comprar</a:t>
            </a:r>
            <a:r>
              <a:rPr lang="en-US" dirty="0"/>
              <a:t> </a:t>
            </a:r>
            <a:r>
              <a:rPr lang="en-US" dirty="0" err="1"/>
              <a:t>materias</a:t>
            </a:r>
            <a:r>
              <a:rPr lang="en-US" dirty="0"/>
              <a:t> </a:t>
            </a:r>
            <a:r>
              <a:rPr lang="en-US" dirty="0" err="1"/>
              <a:t>primas</a:t>
            </a:r>
            <a:r>
              <a:rPr lang="en-US" dirty="0"/>
              <a:t>, </a:t>
            </a:r>
            <a:r>
              <a:rPr lang="en-US" dirty="0" err="1"/>
              <a:t>mejorar</a:t>
            </a:r>
            <a:r>
              <a:rPr lang="en-US" dirty="0"/>
              <a:t> o </a:t>
            </a:r>
            <a:r>
              <a:rPr lang="en-US" dirty="0" err="1"/>
              <a:t>renovar</a:t>
            </a:r>
            <a:r>
              <a:rPr lang="en-US" dirty="0"/>
              <a:t> </a:t>
            </a:r>
            <a:r>
              <a:rPr lang="en-US" dirty="0" err="1"/>
              <a:t>equipamiento</a:t>
            </a:r>
            <a:r>
              <a:rPr lang="en-US" dirty="0"/>
              <a:t> y </a:t>
            </a:r>
            <a:r>
              <a:rPr lang="en-US" dirty="0" err="1"/>
              <a:t>máquinas</a:t>
            </a:r>
            <a:r>
              <a:rPr lang="en-US" dirty="0"/>
              <a:t>, </a:t>
            </a:r>
            <a:r>
              <a:rPr lang="en-US" dirty="0" err="1"/>
              <a:t>modernizar</a:t>
            </a:r>
            <a:r>
              <a:rPr lang="en-US" dirty="0"/>
              <a:t> o </a:t>
            </a:r>
            <a:r>
              <a:rPr lang="en-US" dirty="0" err="1"/>
              <a:t>ampliar</a:t>
            </a:r>
            <a:r>
              <a:rPr lang="en-US" dirty="0"/>
              <a:t> locales, etc.</a:t>
            </a:r>
          </a:p>
          <a:p>
            <a:pPr marL="0" indent="0" algn="just">
              <a:buNone/>
            </a:pPr>
            <a:br>
              <a:rPr lang="en-GB" dirty="0"/>
            </a:br>
            <a:endParaRPr lang="en-IE"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val="134701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5096</TotalTime>
  <Words>964</Words>
  <Application>Microsoft Office PowerPoint</Application>
  <PresentationFormat>Panorámica</PresentationFormat>
  <Paragraphs>158</Paragraphs>
  <Slides>23</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Calibri</vt:lpstr>
      <vt:lpstr>Century Gothic</vt:lpstr>
      <vt:lpstr>Verdana</vt:lpstr>
      <vt:lpstr>Wingdings</vt:lpstr>
      <vt:lpstr>1557</vt:lpstr>
      <vt:lpstr>Módulo 5: Acceso a financiación no subvencionada para microempresas en áreas rurales</vt:lpstr>
      <vt:lpstr>Instrumentos de deuda </vt:lpstr>
      <vt:lpstr>Presentación de PowerPoint</vt:lpstr>
      <vt:lpstr>Presentación de PowerPoint</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Instrumentos de deuda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User IWS</cp:lastModifiedBy>
  <cp:revision>91</cp:revision>
  <cp:lastPrinted>2017-05-04T12:44:09Z</cp:lastPrinted>
  <dcterms:created xsi:type="dcterms:W3CDTF">2016-01-12T16:45:47Z</dcterms:created>
  <dcterms:modified xsi:type="dcterms:W3CDTF">2017-12-14T10:56:19Z</dcterms:modified>
</cp:coreProperties>
</file>