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9"/>
  </p:notesMasterIdLst>
  <p:handoutMasterIdLst>
    <p:handoutMasterId r:id="rId20"/>
  </p:handoutMasterIdLst>
  <p:sldIdLst>
    <p:sldId id="378" r:id="rId2"/>
    <p:sldId id="448" r:id="rId3"/>
    <p:sldId id="407" r:id="rId4"/>
    <p:sldId id="380" r:id="rId5"/>
    <p:sldId id="436" r:id="rId6"/>
    <p:sldId id="452" r:id="rId7"/>
    <p:sldId id="453" r:id="rId8"/>
    <p:sldId id="454" r:id="rId9"/>
    <p:sldId id="451" r:id="rId10"/>
    <p:sldId id="450" r:id="rId11"/>
    <p:sldId id="437" r:id="rId12"/>
    <p:sldId id="456" r:id="rId13"/>
    <p:sldId id="455" r:id="rId14"/>
    <p:sldId id="457" r:id="rId15"/>
    <p:sldId id="438" r:id="rId16"/>
    <p:sldId id="458" r:id="rId17"/>
    <p:sldId id="394" r:id="rId18"/>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B0AFD"/>
    <a:srgbClr val="7EA732"/>
    <a:srgbClr val="FB8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4974" autoAdjust="0"/>
  </p:normalViewPr>
  <p:slideViewPr>
    <p:cSldViewPr snapToGrid="0">
      <p:cViewPr varScale="1">
        <p:scale>
          <a:sx n="69" d="100"/>
          <a:sy n="69" d="100"/>
        </p:scale>
        <p:origin x="-462" y="-108"/>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21/12/2017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21/12/2017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954" y="2117785"/>
            <a:ext cx="9144000" cy="1435643"/>
          </a:xfrm>
        </p:spPr>
        <p:txBody>
          <a:bodyPr/>
          <a:lstStyle/>
          <a:p>
            <a:r>
              <a:rPr lang="en-US" sz="2800" b="1" dirty="0" smtClean="0"/>
              <a:t>Module No.5: </a:t>
            </a:r>
            <a:r>
              <a:rPr lang="it-IT" sz="2800" b="1" dirty="0">
                <a:solidFill>
                  <a:srgbClr val="336600"/>
                </a:solidFill>
              </a:rPr>
              <a:t>Accesso ai finanziamenti non sovvenzionati per microimprese in aree rurali </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it-IT" altLang="es-ES" sz="3600" b="1" dirty="0">
                <a:latin typeface="Calibri" pitchFamily="34" charset="0"/>
              </a:rPr>
              <a:t>Migliorare la competitività delle microimprese nelle aree rurali </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55181" y="5887879"/>
            <a:ext cx="9757955" cy="615553"/>
          </a:xfrm>
          <a:prstGeom prst="rect">
            <a:avLst/>
          </a:prstGeom>
          <a:noFill/>
        </p:spPr>
        <p:txBody>
          <a:bodyPr wrap="square" rtlCol="0">
            <a:spAutoFit/>
          </a:bodyPr>
          <a:lstStyle/>
          <a:p>
            <a:r>
              <a:rPr lang="it-IT" dirty="0"/>
              <a:t>Redatto dal Consorzio per il progetto</a:t>
            </a:r>
            <a:r>
              <a:rPr lang="en-US" dirty="0" smtClean="0"/>
              <a:t>: </a:t>
            </a:r>
            <a:r>
              <a:rPr lang="en-US" sz="1600" i="1" dirty="0" smtClean="0"/>
              <a:t>“Irish Rural Link – National University of Ireland </a:t>
            </a:r>
            <a:r>
              <a:rPr lang="en-US" sz="1600" i="1" dirty="0" err="1" smtClean="0"/>
              <a:t>Maynooth</a:t>
            </a:r>
            <a:r>
              <a:rPr lang="en-US" sz="1600" i="1" dirty="0" smtClean="0"/>
              <a:t>- CDI – EEO GROUP SA- IHF asbl – IDP - Internet Web Solutions SL”</a:t>
            </a:r>
            <a:endParaRPr lang="en-IE" sz="1600" i="1"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61441"/>
            <a:ext cx="10972800" cy="4265342"/>
          </a:xfrm>
        </p:spPr>
        <p:txBody>
          <a:bodyPr/>
          <a:lstStyle/>
          <a:p>
            <a:pPr marL="0" lvl="0" indent="0">
              <a:buNone/>
            </a:pPr>
            <a:r>
              <a:rPr lang="it-IT" b="1" dirty="0">
                <a:solidFill>
                  <a:srgbClr val="C00000"/>
                </a:solidFill>
              </a:rPr>
              <a:t>Finanziamenti non sovvenzionati e pianificazione aziendale </a:t>
            </a:r>
            <a:r>
              <a:rPr lang="it-IT" b="1" dirty="0" smtClean="0">
                <a:solidFill>
                  <a:srgbClr val="C00000"/>
                </a:solidFill>
              </a:rPr>
              <a:t>(6 </a:t>
            </a:r>
            <a:r>
              <a:rPr lang="it-IT" b="1" dirty="0">
                <a:solidFill>
                  <a:srgbClr val="C00000"/>
                </a:solidFill>
              </a:rPr>
              <a:t>di 10)</a:t>
            </a:r>
          </a:p>
          <a:p>
            <a:pPr marL="0" lvl="0" indent="0">
              <a:buNone/>
            </a:pPr>
            <a:endParaRPr lang="es-ES" sz="2800" b="1" dirty="0" smtClean="0">
              <a:solidFill>
                <a:srgbClr val="C00000"/>
              </a:solidFill>
            </a:endParaRPr>
          </a:p>
          <a:p>
            <a:pPr marL="0" indent="0">
              <a:buNone/>
            </a:pPr>
            <a:r>
              <a:rPr lang="it-IT" dirty="0" smtClean="0"/>
              <a:t>Se </a:t>
            </a:r>
            <a:r>
              <a:rPr lang="it-IT" dirty="0"/>
              <a:t>la società è una startup, il piano finanziario non è necessario, ma in questo caso il </a:t>
            </a:r>
            <a:r>
              <a:rPr lang="it-IT" dirty="0" smtClean="0"/>
              <a:t>«business </a:t>
            </a:r>
            <a:r>
              <a:rPr lang="it-IT" dirty="0" err="1" smtClean="0"/>
              <a:t>plan</a:t>
            </a:r>
            <a:r>
              <a:rPr lang="it-IT" dirty="0" smtClean="0"/>
              <a:t>» </a:t>
            </a:r>
            <a:r>
              <a:rPr lang="it-IT" dirty="0"/>
              <a:t>dovrebbe essere più dettagliato e dovrebbe presentare in modo più realistico e credibile una proposta </a:t>
            </a:r>
            <a:r>
              <a:rPr lang="it-IT" dirty="0" smtClean="0"/>
              <a:t>vincente per </a:t>
            </a:r>
            <a:r>
              <a:rPr lang="it-IT" dirty="0"/>
              <a:t>l'azienda.</a:t>
            </a: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7" name="Title 1"/>
          <p:cNvSpPr>
            <a:spLocks noGrp="1"/>
          </p:cNvSpPr>
          <p:nvPr>
            <p:ph type="title"/>
          </p:nvPr>
        </p:nvSpPr>
        <p:spPr>
          <a:xfrm>
            <a:off x="1041779" y="0"/>
            <a:ext cx="10972800" cy="1143000"/>
          </a:xfrm>
        </p:spPr>
        <p:txBody>
          <a:bodyPr/>
          <a:lstStyle/>
          <a:p>
            <a:pPr algn="r"/>
            <a:r>
              <a:rPr lang="it-IT" sz="3200" b="1" dirty="0">
                <a:solidFill>
                  <a:srgbClr val="0B0AFD"/>
                </a:solidFill>
              </a:rPr>
              <a:t>Nozioni base per </a:t>
            </a:r>
            <a:br>
              <a:rPr lang="it-IT" sz="3200" b="1" dirty="0">
                <a:solidFill>
                  <a:srgbClr val="0B0AFD"/>
                </a:solidFill>
              </a:rPr>
            </a:br>
            <a:r>
              <a:rPr lang="it-IT" sz="3200" b="1" dirty="0">
                <a:solidFill>
                  <a:srgbClr val="0B0AFD"/>
                </a:solidFill>
              </a:rPr>
              <a:t>un "progetto </a:t>
            </a:r>
            <a:r>
              <a:rPr lang="it-IT" sz="3200" b="1" dirty="0" smtClean="0">
                <a:solidFill>
                  <a:srgbClr val="0B0AFD"/>
                </a:solidFill>
              </a:rPr>
              <a:t>bancabile"</a:t>
            </a:r>
            <a:endParaRPr lang="en-IE" sz="3200" b="1" dirty="0">
              <a:solidFill>
                <a:srgbClr val="CC6600"/>
              </a:solidFill>
            </a:endParaRPr>
          </a:p>
        </p:txBody>
      </p:sp>
    </p:spTree>
    <p:extLst>
      <p:ext uri="{BB962C8B-B14F-4D97-AF65-F5344CB8AC3E}">
        <p14:creationId xmlns:p14="http://schemas.microsoft.com/office/powerpoint/2010/main" xmlns="" val="2528383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2334" y="1778695"/>
            <a:ext cx="10972800" cy="3720231"/>
          </a:xfrm>
        </p:spPr>
        <p:txBody>
          <a:bodyPr/>
          <a:lstStyle/>
          <a:p>
            <a:pPr marL="0" lvl="0" indent="0">
              <a:buNone/>
            </a:pPr>
            <a:r>
              <a:rPr lang="it-IT" b="1" dirty="0">
                <a:solidFill>
                  <a:srgbClr val="C00000"/>
                </a:solidFill>
              </a:rPr>
              <a:t>Finanziamenti non sovvenzionati e pianificazione aziendale </a:t>
            </a:r>
            <a:r>
              <a:rPr lang="it-IT" b="1" dirty="0" smtClean="0">
                <a:solidFill>
                  <a:srgbClr val="C00000"/>
                </a:solidFill>
              </a:rPr>
              <a:t>(7 </a:t>
            </a:r>
            <a:r>
              <a:rPr lang="it-IT" b="1" dirty="0">
                <a:solidFill>
                  <a:srgbClr val="C00000"/>
                </a:solidFill>
              </a:rPr>
              <a:t>di 10)</a:t>
            </a:r>
          </a:p>
          <a:p>
            <a:pPr marL="0" indent="0">
              <a:buNone/>
            </a:pPr>
            <a:endParaRPr lang="en-US" sz="1800" b="1" dirty="0" smtClean="0"/>
          </a:p>
          <a:p>
            <a:pPr marL="0" indent="0" algn="just">
              <a:buNone/>
            </a:pPr>
            <a:r>
              <a:rPr lang="it-IT" dirty="0" smtClean="0"/>
              <a:t>La </a:t>
            </a:r>
            <a:r>
              <a:rPr lang="it-IT" dirty="0"/>
              <a:t>maggior parte delle istituzioni finanziarie, dopo aver accettato una richiesta di prestito, richiede alla società di fornire un piano aziendale.</a:t>
            </a:r>
            <a:endParaRPr lang="es-ES"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6" name="Title 1"/>
          <p:cNvSpPr>
            <a:spLocks noGrp="1"/>
          </p:cNvSpPr>
          <p:nvPr>
            <p:ph type="title"/>
          </p:nvPr>
        </p:nvSpPr>
        <p:spPr>
          <a:xfrm>
            <a:off x="1041779" y="0"/>
            <a:ext cx="10972800" cy="1143000"/>
          </a:xfrm>
        </p:spPr>
        <p:txBody>
          <a:bodyPr/>
          <a:lstStyle/>
          <a:p>
            <a:pPr algn="r"/>
            <a:r>
              <a:rPr lang="it-IT" sz="3200" b="1" dirty="0">
                <a:solidFill>
                  <a:srgbClr val="0B0AFD"/>
                </a:solidFill>
              </a:rPr>
              <a:t>Nozioni base per </a:t>
            </a:r>
            <a:br>
              <a:rPr lang="it-IT" sz="3200" b="1" dirty="0">
                <a:solidFill>
                  <a:srgbClr val="0B0AFD"/>
                </a:solidFill>
              </a:rPr>
            </a:br>
            <a:r>
              <a:rPr lang="it-IT" sz="3200" b="1" dirty="0">
                <a:solidFill>
                  <a:srgbClr val="0B0AFD"/>
                </a:solidFill>
              </a:rPr>
              <a:t>un "progetto </a:t>
            </a:r>
            <a:r>
              <a:rPr lang="it-IT" sz="3200" b="1" dirty="0" smtClean="0">
                <a:solidFill>
                  <a:srgbClr val="0B0AFD"/>
                </a:solidFill>
              </a:rPr>
              <a:t>bancabile"</a:t>
            </a:r>
            <a:r>
              <a:rPr lang="it-IT" sz="1800" b="1" dirty="0" smtClean="0">
                <a:solidFill>
                  <a:srgbClr val="0B0AFD"/>
                </a:solidFill>
              </a:rPr>
              <a:t> </a:t>
            </a:r>
            <a:endParaRPr lang="en-IE" sz="1800" b="1" dirty="0">
              <a:solidFill>
                <a:srgbClr val="CC6600"/>
              </a:solidFill>
            </a:endParaRPr>
          </a:p>
        </p:txBody>
      </p:sp>
    </p:spTree>
    <p:extLst>
      <p:ext uri="{BB962C8B-B14F-4D97-AF65-F5344CB8AC3E}">
        <p14:creationId xmlns:p14="http://schemas.microsoft.com/office/powerpoint/2010/main" xmlns="" val="42549846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284" y="1316673"/>
            <a:ext cx="10972800" cy="4928552"/>
          </a:xfrm>
        </p:spPr>
        <p:txBody>
          <a:bodyPr/>
          <a:lstStyle/>
          <a:p>
            <a:pPr marL="0" lvl="0" indent="0">
              <a:buNone/>
            </a:pPr>
            <a:r>
              <a:rPr lang="it-IT" b="1" dirty="0">
                <a:solidFill>
                  <a:srgbClr val="C00000"/>
                </a:solidFill>
              </a:rPr>
              <a:t>Finanziamenti non sovvenzionati e pianificazione aziendale </a:t>
            </a:r>
            <a:r>
              <a:rPr lang="it-IT" b="1" dirty="0" smtClean="0">
                <a:solidFill>
                  <a:srgbClr val="C00000"/>
                </a:solidFill>
              </a:rPr>
              <a:t>(8 </a:t>
            </a:r>
            <a:r>
              <a:rPr lang="it-IT" b="1" dirty="0">
                <a:solidFill>
                  <a:srgbClr val="C00000"/>
                </a:solidFill>
              </a:rPr>
              <a:t>di 10)</a:t>
            </a:r>
          </a:p>
          <a:p>
            <a:pPr marL="0" indent="0">
              <a:buNone/>
            </a:pPr>
            <a:endParaRPr lang="en-US" sz="1800" dirty="0" smtClean="0"/>
          </a:p>
          <a:p>
            <a:pPr marL="0" indent="0">
              <a:buNone/>
            </a:pPr>
            <a:r>
              <a:rPr lang="it-IT" dirty="0">
                <a:solidFill>
                  <a:srgbClr val="000000"/>
                </a:solidFill>
              </a:rPr>
              <a:t>Questo piano aziendale dovrebbe contenere:</a:t>
            </a:r>
          </a:p>
          <a:p>
            <a:pPr marL="0" indent="0">
              <a:buNone/>
            </a:pPr>
            <a:r>
              <a:rPr lang="it-IT" dirty="0">
                <a:solidFill>
                  <a:srgbClr val="000000"/>
                </a:solidFill>
              </a:rPr>
              <a:t>• </a:t>
            </a:r>
            <a:r>
              <a:rPr lang="it-IT" dirty="0" smtClean="0">
                <a:solidFill>
                  <a:srgbClr val="000000"/>
                </a:solidFill>
              </a:rPr>
              <a:t>La sintesi</a:t>
            </a:r>
          </a:p>
          <a:p>
            <a:pPr marL="0" indent="0">
              <a:buNone/>
            </a:pPr>
            <a:r>
              <a:rPr lang="it-IT" dirty="0" smtClean="0">
                <a:solidFill>
                  <a:srgbClr val="000000"/>
                </a:solidFill>
              </a:rPr>
              <a:t>• Panoramica </a:t>
            </a:r>
            <a:r>
              <a:rPr lang="it-IT" dirty="0">
                <a:solidFill>
                  <a:srgbClr val="000000"/>
                </a:solidFill>
              </a:rPr>
              <a:t>delle attività aziendali</a:t>
            </a:r>
          </a:p>
          <a:p>
            <a:pPr marL="0" indent="0">
              <a:buNone/>
            </a:pPr>
            <a:r>
              <a:rPr lang="it-IT" dirty="0">
                <a:solidFill>
                  <a:srgbClr val="000000"/>
                </a:solidFill>
              </a:rPr>
              <a:t>• Piano operativo</a:t>
            </a:r>
          </a:p>
          <a:p>
            <a:pPr marL="0" indent="0">
              <a:buNone/>
            </a:pPr>
            <a:r>
              <a:rPr lang="it-IT" dirty="0" smtClean="0">
                <a:solidFill>
                  <a:srgbClr val="000000"/>
                </a:solidFill>
              </a:rPr>
              <a:t>• Analisi </a:t>
            </a:r>
            <a:r>
              <a:rPr lang="it-IT" dirty="0">
                <a:solidFill>
                  <a:srgbClr val="000000"/>
                </a:solidFill>
              </a:rPr>
              <a:t>di mercato</a:t>
            </a:r>
          </a:p>
          <a:p>
            <a:pPr marL="0" indent="0">
              <a:buNone/>
            </a:pPr>
            <a:r>
              <a:rPr lang="it-IT" dirty="0" smtClean="0">
                <a:solidFill>
                  <a:srgbClr val="000000"/>
                </a:solidFill>
              </a:rPr>
              <a:t>• Prodotti </a:t>
            </a:r>
            <a:r>
              <a:rPr lang="it-IT" dirty="0">
                <a:solidFill>
                  <a:srgbClr val="000000"/>
                </a:solidFill>
              </a:rPr>
              <a:t>e servizi</a:t>
            </a:r>
            <a:endParaRPr lang="es-ES"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7" name="Title 1"/>
          <p:cNvSpPr>
            <a:spLocks noGrp="1"/>
          </p:cNvSpPr>
          <p:nvPr>
            <p:ph type="title"/>
          </p:nvPr>
        </p:nvSpPr>
        <p:spPr>
          <a:xfrm>
            <a:off x="1041779" y="0"/>
            <a:ext cx="10972800" cy="1143000"/>
          </a:xfrm>
        </p:spPr>
        <p:txBody>
          <a:bodyPr/>
          <a:lstStyle/>
          <a:p>
            <a:pPr algn="r"/>
            <a:r>
              <a:rPr lang="it-IT" sz="3200" b="1" dirty="0">
                <a:solidFill>
                  <a:srgbClr val="0B0AFD"/>
                </a:solidFill>
              </a:rPr>
              <a:t>Nozioni base per </a:t>
            </a:r>
            <a:br>
              <a:rPr lang="it-IT" sz="3200" b="1" dirty="0">
                <a:solidFill>
                  <a:srgbClr val="0B0AFD"/>
                </a:solidFill>
              </a:rPr>
            </a:br>
            <a:r>
              <a:rPr lang="it-IT" sz="3200" b="1" dirty="0">
                <a:solidFill>
                  <a:srgbClr val="0B0AFD"/>
                </a:solidFill>
              </a:rPr>
              <a:t>un "progetto bancabile" </a:t>
            </a:r>
            <a:endParaRPr lang="en-IE" sz="1800" b="1" dirty="0">
              <a:solidFill>
                <a:srgbClr val="CC6600"/>
              </a:solidFill>
            </a:endParaRPr>
          </a:p>
        </p:txBody>
      </p:sp>
    </p:spTree>
    <p:extLst>
      <p:ext uri="{BB962C8B-B14F-4D97-AF65-F5344CB8AC3E}">
        <p14:creationId xmlns:p14="http://schemas.microsoft.com/office/powerpoint/2010/main" xmlns="" val="53849088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56397"/>
            <a:ext cx="10972800" cy="4627928"/>
          </a:xfrm>
        </p:spPr>
        <p:txBody>
          <a:bodyPr/>
          <a:lstStyle/>
          <a:p>
            <a:pPr marL="0" lvl="0" indent="0">
              <a:buNone/>
            </a:pPr>
            <a:r>
              <a:rPr lang="it-IT" b="1" dirty="0">
                <a:solidFill>
                  <a:srgbClr val="C00000"/>
                </a:solidFill>
              </a:rPr>
              <a:t>Finanziamenti non sovvenzionati e pianificazione aziendale </a:t>
            </a:r>
            <a:r>
              <a:rPr lang="it-IT" b="1" dirty="0" smtClean="0">
                <a:solidFill>
                  <a:srgbClr val="C00000"/>
                </a:solidFill>
              </a:rPr>
              <a:t>(9 </a:t>
            </a:r>
            <a:r>
              <a:rPr lang="it-IT" b="1" dirty="0">
                <a:solidFill>
                  <a:srgbClr val="C00000"/>
                </a:solidFill>
              </a:rPr>
              <a:t>di 10)</a:t>
            </a:r>
          </a:p>
          <a:p>
            <a:pPr marL="0" indent="0">
              <a:buNone/>
            </a:pPr>
            <a:endParaRPr lang="en-US" sz="1800" b="1" dirty="0"/>
          </a:p>
          <a:p>
            <a:pPr marL="0" indent="0">
              <a:buNone/>
            </a:pPr>
            <a:r>
              <a:rPr lang="en-US" dirty="0" smtClean="0"/>
              <a:t>•</a:t>
            </a:r>
            <a:r>
              <a:rPr lang="en-US" sz="1800" dirty="0" smtClean="0"/>
              <a:t>	</a:t>
            </a:r>
            <a:r>
              <a:rPr lang="en-US" dirty="0" err="1" smtClean="0"/>
              <a:t>Vendite</a:t>
            </a:r>
            <a:r>
              <a:rPr lang="en-US" dirty="0" smtClean="0"/>
              <a:t> e Marketing</a:t>
            </a:r>
          </a:p>
          <a:p>
            <a:pPr marL="0" indent="0">
              <a:buNone/>
            </a:pPr>
            <a:r>
              <a:rPr lang="en-US" dirty="0" smtClean="0"/>
              <a:t>•	</a:t>
            </a:r>
            <a:r>
              <a:rPr lang="en-US" dirty="0" err="1" smtClean="0"/>
              <a:t>Analisi</a:t>
            </a:r>
            <a:r>
              <a:rPr lang="en-US" dirty="0" smtClean="0"/>
              <a:t> </a:t>
            </a:r>
            <a:r>
              <a:rPr lang="en-US" dirty="0" err="1" smtClean="0"/>
              <a:t>Competitiva</a:t>
            </a:r>
            <a:endParaRPr lang="en-US" dirty="0" smtClean="0"/>
          </a:p>
          <a:p>
            <a:pPr marL="0" indent="0">
              <a:buNone/>
            </a:pPr>
            <a:r>
              <a:rPr lang="en-US" dirty="0" smtClean="0"/>
              <a:t>•	Team di </a:t>
            </a:r>
            <a:r>
              <a:rPr lang="en-US" dirty="0" err="1" smtClean="0"/>
              <a:t>Gestione</a:t>
            </a:r>
            <a:endParaRPr lang="en-US" dirty="0" smtClean="0"/>
          </a:p>
          <a:p>
            <a:pPr marL="0" indent="0">
              <a:buNone/>
            </a:pPr>
            <a:r>
              <a:rPr lang="en-US" dirty="0" smtClean="0"/>
              <a:t>•	Piano </a:t>
            </a:r>
            <a:r>
              <a:rPr lang="en-US" dirty="0" err="1" smtClean="0"/>
              <a:t>Finanziario</a:t>
            </a:r>
            <a:endParaRPr lang="en-US" dirty="0" smtClean="0"/>
          </a:p>
          <a:p>
            <a:pPr marL="0" indent="0">
              <a:buNone/>
            </a:pPr>
            <a:r>
              <a:rPr lang="en-US" dirty="0" smtClean="0"/>
              <a:t>•	</a:t>
            </a:r>
            <a:r>
              <a:rPr lang="en-US" dirty="0" err="1" smtClean="0"/>
              <a:t>Proiezione</a:t>
            </a:r>
            <a:endParaRPr lang="en-US"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7" name="Title 1"/>
          <p:cNvSpPr>
            <a:spLocks noGrp="1"/>
          </p:cNvSpPr>
          <p:nvPr>
            <p:ph type="title"/>
          </p:nvPr>
        </p:nvSpPr>
        <p:spPr>
          <a:xfrm>
            <a:off x="1091884" y="152497"/>
            <a:ext cx="10972800" cy="1143000"/>
          </a:xfrm>
        </p:spPr>
        <p:txBody>
          <a:bodyPr/>
          <a:lstStyle/>
          <a:p>
            <a:pPr algn="r"/>
            <a:r>
              <a:rPr lang="it-IT" sz="3200" b="1" dirty="0">
                <a:solidFill>
                  <a:srgbClr val="0B0AFD"/>
                </a:solidFill>
              </a:rPr>
              <a:t>Nozioni base per </a:t>
            </a:r>
            <a:br>
              <a:rPr lang="it-IT" sz="3200" b="1" dirty="0">
                <a:solidFill>
                  <a:srgbClr val="0B0AFD"/>
                </a:solidFill>
              </a:rPr>
            </a:br>
            <a:r>
              <a:rPr lang="it-IT" sz="3200" b="1" dirty="0">
                <a:solidFill>
                  <a:srgbClr val="0B0AFD"/>
                </a:solidFill>
              </a:rPr>
              <a:t>un "progetto bancabile" </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208113216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11880"/>
            <a:ext cx="10972800" cy="4164465"/>
          </a:xfrm>
        </p:spPr>
        <p:txBody>
          <a:bodyPr/>
          <a:lstStyle/>
          <a:p>
            <a:pPr marL="0" lvl="0" indent="0">
              <a:buNone/>
            </a:pPr>
            <a:r>
              <a:rPr lang="it-IT" b="1" dirty="0" smtClean="0">
                <a:solidFill>
                  <a:srgbClr val="C00000"/>
                </a:solidFill>
              </a:rPr>
              <a:t>Finanziamenti </a:t>
            </a:r>
            <a:r>
              <a:rPr lang="it-IT" b="1" dirty="0">
                <a:solidFill>
                  <a:srgbClr val="C00000"/>
                </a:solidFill>
              </a:rPr>
              <a:t>non sovvenzionati e pianificazione aziendale </a:t>
            </a:r>
            <a:r>
              <a:rPr lang="it-IT" b="1" dirty="0" smtClean="0">
                <a:solidFill>
                  <a:srgbClr val="C00000"/>
                </a:solidFill>
              </a:rPr>
              <a:t>(10 </a:t>
            </a:r>
            <a:r>
              <a:rPr lang="it-IT" b="1" dirty="0">
                <a:solidFill>
                  <a:srgbClr val="C00000"/>
                </a:solidFill>
              </a:rPr>
              <a:t>di 10)</a:t>
            </a:r>
          </a:p>
          <a:p>
            <a:pPr marL="0" indent="0">
              <a:buNone/>
            </a:pPr>
            <a:endParaRPr lang="en-US" sz="1800" b="1" dirty="0"/>
          </a:p>
          <a:p>
            <a:pPr marL="0" indent="0" algn="just">
              <a:buNone/>
            </a:pPr>
            <a:r>
              <a:rPr lang="it-IT" dirty="0" smtClean="0"/>
              <a:t>Questi </a:t>
            </a:r>
            <a:r>
              <a:rPr lang="it-IT" dirty="0"/>
              <a:t>sono i parametri che </a:t>
            </a:r>
            <a:r>
              <a:rPr lang="it-IT" dirty="0" smtClean="0"/>
              <a:t>vengono </a:t>
            </a:r>
            <a:r>
              <a:rPr lang="it-IT" dirty="0"/>
              <a:t>analizzati in dettaglio da ogni istituto finanziario quando esaminano una richiesta di prestito.</a:t>
            </a:r>
            <a:endParaRPr lang="es-ES" sz="40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7" name="Title 1"/>
          <p:cNvSpPr>
            <a:spLocks noGrp="1"/>
          </p:cNvSpPr>
          <p:nvPr>
            <p:ph type="title"/>
          </p:nvPr>
        </p:nvSpPr>
        <p:spPr>
          <a:xfrm>
            <a:off x="1041779" y="0"/>
            <a:ext cx="10972800" cy="1143000"/>
          </a:xfrm>
        </p:spPr>
        <p:txBody>
          <a:bodyPr/>
          <a:lstStyle/>
          <a:p>
            <a:pPr algn="r"/>
            <a:r>
              <a:rPr lang="it-IT" sz="3200" b="1" dirty="0">
                <a:solidFill>
                  <a:srgbClr val="0B0AFD"/>
                </a:solidFill>
              </a:rPr>
              <a:t>Nozioni base per </a:t>
            </a:r>
            <a:br>
              <a:rPr lang="it-IT" sz="3200" b="1" dirty="0">
                <a:solidFill>
                  <a:srgbClr val="0B0AFD"/>
                </a:solidFill>
              </a:rPr>
            </a:br>
            <a:r>
              <a:rPr lang="it-IT" sz="3200" b="1" dirty="0">
                <a:solidFill>
                  <a:srgbClr val="0B0AFD"/>
                </a:solidFill>
              </a:rPr>
              <a:t>un "progetto bancabile" </a:t>
            </a:r>
            <a:endParaRPr lang="en-IE" sz="1800" b="1" dirty="0">
              <a:solidFill>
                <a:srgbClr val="CC6600"/>
              </a:solidFill>
            </a:endParaRPr>
          </a:p>
        </p:txBody>
      </p:sp>
    </p:spTree>
    <p:extLst>
      <p:ext uri="{BB962C8B-B14F-4D97-AF65-F5344CB8AC3E}">
        <p14:creationId xmlns:p14="http://schemas.microsoft.com/office/powerpoint/2010/main" xmlns="" val="12055589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88163"/>
            <a:ext cx="10972800" cy="4411899"/>
          </a:xfrm>
        </p:spPr>
        <p:txBody>
          <a:bodyPr/>
          <a:lstStyle/>
          <a:p>
            <a:pPr marL="0" indent="0">
              <a:buNone/>
            </a:pPr>
            <a:r>
              <a:rPr lang="it-IT" b="1" dirty="0" smtClean="0">
                <a:solidFill>
                  <a:srgbClr val="C00000"/>
                </a:solidFill>
              </a:rPr>
              <a:t>Gestire </a:t>
            </a:r>
            <a:r>
              <a:rPr lang="it-IT" b="1" dirty="0">
                <a:solidFill>
                  <a:srgbClr val="C00000"/>
                </a:solidFill>
              </a:rPr>
              <a:t>il periodo di </a:t>
            </a:r>
            <a:r>
              <a:rPr lang="it-IT" b="1" dirty="0" smtClean="0">
                <a:solidFill>
                  <a:srgbClr val="C00000"/>
                </a:solidFill>
              </a:rPr>
              <a:t>rendimento dell'investimento </a:t>
            </a:r>
          </a:p>
          <a:p>
            <a:pPr marL="0" indent="0">
              <a:buNone/>
            </a:pPr>
            <a:r>
              <a:rPr lang="en-US" b="1" dirty="0" smtClean="0">
                <a:solidFill>
                  <a:srgbClr val="C00000"/>
                </a:solidFill>
              </a:rPr>
              <a:t>(1 di 2)</a:t>
            </a:r>
            <a:endParaRPr lang="es-ES" b="1" dirty="0" smtClean="0">
              <a:solidFill>
                <a:srgbClr val="C00000"/>
              </a:solidFill>
            </a:endParaRPr>
          </a:p>
          <a:p>
            <a:pPr marL="0" indent="0">
              <a:buNone/>
            </a:pPr>
            <a:r>
              <a:rPr lang="en-GB" sz="1800" dirty="0"/>
              <a:t> </a:t>
            </a:r>
            <a:endParaRPr lang="en-GB" sz="1800" dirty="0" smtClean="0"/>
          </a:p>
          <a:p>
            <a:pPr marL="0" indent="0" algn="just">
              <a:buNone/>
            </a:pPr>
            <a:r>
              <a:rPr lang="it-IT" dirty="0" smtClean="0"/>
              <a:t>Uno </a:t>
            </a:r>
            <a:r>
              <a:rPr lang="it-IT" dirty="0"/>
              <a:t>dei parametri più importanti per investitori o banche è il periodo di </a:t>
            </a:r>
            <a:r>
              <a:rPr lang="it-IT" dirty="0" smtClean="0"/>
              <a:t>rendimento </a:t>
            </a:r>
            <a:r>
              <a:rPr lang="it-IT" dirty="0"/>
              <a:t>degli investimenti. Ciò significa che le microimprese con il maggiore potenziale di crescita saranno un obiettivo per queste istituzioni finanziarie.</a:t>
            </a:r>
            <a:endParaRPr lang="en-US" sz="1800" dirty="0" smtClean="0"/>
          </a:p>
          <a:p>
            <a:pPr marL="0" indent="0">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7" name="Title 1"/>
          <p:cNvSpPr>
            <a:spLocks noGrp="1"/>
          </p:cNvSpPr>
          <p:nvPr>
            <p:ph type="title"/>
          </p:nvPr>
        </p:nvSpPr>
        <p:spPr>
          <a:xfrm>
            <a:off x="1041779" y="0"/>
            <a:ext cx="10972800" cy="1143000"/>
          </a:xfrm>
        </p:spPr>
        <p:txBody>
          <a:bodyPr/>
          <a:lstStyle/>
          <a:p>
            <a:pPr algn="r"/>
            <a:r>
              <a:rPr lang="it-IT" sz="3200" b="1" dirty="0">
                <a:solidFill>
                  <a:srgbClr val="0B0AFD"/>
                </a:solidFill>
              </a:rPr>
              <a:t>Nozioni base per </a:t>
            </a:r>
            <a:br>
              <a:rPr lang="it-IT" sz="3200" b="1" dirty="0">
                <a:solidFill>
                  <a:srgbClr val="0B0AFD"/>
                </a:solidFill>
              </a:rPr>
            </a:br>
            <a:r>
              <a:rPr lang="it-IT" sz="3200" b="1" dirty="0">
                <a:solidFill>
                  <a:srgbClr val="0B0AFD"/>
                </a:solidFill>
              </a:rPr>
              <a:t>un "progetto bancabile" </a:t>
            </a:r>
            <a:endParaRPr lang="en-IE" sz="1800" b="1" dirty="0">
              <a:solidFill>
                <a:srgbClr val="CC6600"/>
              </a:solidFill>
            </a:endParaRPr>
          </a:p>
        </p:txBody>
      </p:sp>
    </p:spTree>
    <p:extLst>
      <p:ext uri="{BB962C8B-B14F-4D97-AF65-F5344CB8AC3E}">
        <p14:creationId xmlns:p14="http://schemas.microsoft.com/office/powerpoint/2010/main" xmlns="" val="643098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7283" y="1404866"/>
            <a:ext cx="10972800" cy="4578492"/>
          </a:xfrm>
        </p:spPr>
        <p:txBody>
          <a:bodyPr/>
          <a:lstStyle/>
          <a:p>
            <a:pPr marL="0" lvl="0" indent="0">
              <a:buNone/>
            </a:pPr>
            <a:r>
              <a:rPr lang="it-IT" b="1" dirty="0">
                <a:solidFill>
                  <a:srgbClr val="C00000"/>
                </a:solidFill>
              </a:rPr>
              <a:t>Gestire il periodo di rendimento dell'investimento </a:t>
            </a:r>
          </a:p>
          <a:p>
            <a:pPr marL="0" lvl="0" indent="0">
              <a:buNone/>
            </a:pPr>
            <a:r>
              <a:rPr lang="it-IT" b="1" dirty="0" smtClean="0">
                <a:solidFill>
                  <a:srgbClr val="C00000"/>
                </a:solidFill>
              </a:rPr>
              <a:t>(2 </a:t>
            </a:r>
            <a:r>
              <a:rPr lang="it-IT" b="1" dirty="0">
                <a:solidFill>
                  <a:srgbClr val="C00000"/>
                </a:solidFill>
              </a:rPr>
              <a:t>di 2)</a:t>
            </a:r>
          </a:p>
          <a:p>
            <a:pPr marL="0" indent="0">
              <a:buNone/>
            </a:pPr>
            <a:r>
              <a:rPr lang="en-GB" sz="1800" dirty="0"/>
              <a:t> </a:t>
            </a:r>
            <a:endParaRPr lang="en-GB" sz="1800" dirty="0" smtClean="0"/>
          </a:p>
          <a:p>
            <a:pPr marL="0" indent="0" algn="just">
              <a:buNone/>
            </a:pPr>
            <a:r>
              <a:rPr lang="it-IT" dirty="0" smtClean="0"/>
              <a:t>In </a:t>
            </a:r>
            <a:r>
              <a:rPr lang="it-IT" dirty="0"/>
              <a:t>quale periodo la microimpresa può restituire l'investimento determinerà i termini del prestito in termini di tasso di interesse e piano di rimborso (scadenza). Se l'istituto finanziario decide che il rischio è inferiore, anche i termini del prestito saranno più flessibili e con un tasso di interesse più basso.</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7" name="Title 1"/>
          <p:cNvSpPr>
            <a:spLocks noGrp="1"/>
          </p:cNvSpPr>
          <p:nvPr>
            <p:ph type="title"/>
          </p:nvPr>
        </p:nvSpPr>
        <p:spPr>
          <a:xfrm>
            <a:off x="1041779" y="0"/>
            <a:ext cx="10972800" cy="1143000"/>
          </a:xfrm>
        </p:spPr>
        <p:txBody>
          <a:bodyPr/>
          <a:lstStyle/>
          <a:p>
            <a:pPr algn="r"/>
            <a:r>
              <a:rPr lang="it-IT" sz="3200" b="1" dirty="0">
                <a:solidFill>
                  <a:srgbClr val="0B0AFD"/>
                </a:solidFill>
              </a:rPr>
              <a:t>Nozioni base per </a:t>
            </a:r>
            <a:br>
              <a:rPr lang="it-IT" sz="3200" b="1" dirty="0">
                <a:solidFill>
                  <a:srgbClr val="0B0AFD"/>
                </a:solidFill>
              </a:rPr>
            </a:br>
            <a:r>
              <a:rPr lang="it-IT" sz="3200" b="1" dirty="0">
                <a:solidFill>
                  <a:srgbClr val="0B0AFD"/>
                </a:solidFill>
              </a:rPr>
              <a:t>un "progetto bancabile" </a:t>
            </a:r>
            <a:endParaRPr lang="en-IE" sz="1800" b="1" dirty="0">
              <a:solidFill>
                <a:srgbClr val="CC6600"/>
              </a:solidFill>
            </a:endParaRPr>
          </a:p>
        </p:txBody>
      </p:sp>
    </p:spTree>
    <p:extLst>
      <p:ext uri="{BB962C8B-B14F-4D97-AF65-F5344CB8AC3E}">
        <p14:creationId xmlns:p14="http://schemas.microsoft.com/office/powerpoint/2010/main" xmlns="" val="8569038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rPr>
              <a:t>Grazie per l’attenzione </a:t>
            </a:r>
            <a:r>
              <a:rPr lang="en-US" altLang="es-ES" sz="4800" b="1" dirty="0" smtClean="0">
                <a:solidFill>
                  <a:srgbClr val="990000"/>
                </a:solidFill>
                <a:sym typeface="Wingdings" panose="05000000000000000000" pitchFamily="2" charset="2"/>
              </a:rPr>
              <a:t></a:t>
            </a:r>
            <a:endParaRPr lang="en-US" altLang="es-ES" sz="4800" b="1"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Fine del Modulo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946857939"/>
              </p:ext>
            </p:extLst>
          </p:nvPr>
        </p:nvGraphicFramePr>
        <p:xfrm>
          <a:off x="780288" y="2356207"/>
          <a:ext cx="10338816" cy="3781249"/>
        </p:xfrm>
        <a:graphic>
          <a:graphicData uri="http://schemas.openxmlformats.org/drawingml/2006/table">
            <a:tbl>
              <a:tblPr firstRow="1" bandRow="1">
                <a:tableStyleId>{5C22544A-7EE6-4342-B048-85BDC9FD1C3A}</a:tableStyleId>
              </a:tblPr>
              <a:tblGrid>
                <a:gridCol w="4930621">
                  <a:extLst>
                    <a:ext uri="{9D8B030D-6E8A-4147-A177-3AD203B41FA5}">
                      <a16:colId xmlns:a16="http://schemas.microsoft.com/office/drawing/2014/main" xmlns="" val="2387490912"/>
                    </a:ext>
                  </a:extLst>
                </a:gridCol>
                <a:gridCol w="5408195">
                  <a:extLst>
                    <a:ext uri="{9D8B030D-6E8A-4147-A177-3AD203B41FA5}">
                      <a16:colId xmlns:a16="http://schemas.microsoft.com/office/drawing/2014/main" xmlns="" val="3462008685"/>
                    </a:ext>
                  </a:extLst>
                </a:gridCol>
              </a:tblGrid>
              <a:tr h="744036">
                <a:tc>
                  <a:txBody>
                    <a:bodyPr/>
                    <a:lstStyle/>
                    <a:p>
                      <a:pPr algn="ctr"/>
                      <a:r>
                        <a:rPr lang="en-IE" sz="2400" b="1" dirty="0" err="1" smtClean="0">
                          <a:solidFill>
                            <a:schemeClr val="tx1"/>
                          </a:solidFill>
                        </a:rPr>
                        <a:t>Quante</a:t>
                      </a:r>
                      <a:r>
                        <a:rPr lang="en-IE" sz="2400" b="1" dirty="0" smtClean="0">
                          <a:solidFill>
                            <a:schemeClr val="tx1"/>
                          </a:solidFill>
                        </a:rPr>
                        <a:t> slide?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17 </a:t>
                      </a:r>
                      <a:r>
                        <a:rPr lang="en-IE" sz="2400" b="1" dirty="0" smtClean="0">
                          <a:solidFill>
                            <a:srgbClr val="336600"/>
                          </a:solidFill>
                        </a:rPr>
                        <a:t> </a:t>
                      </a:r>
                      <a:r>
                        <a:rPr lang="en-IE" sz="2400" b="1" dirty="0" smtClean="0">
                          <a:solidFill>
                            <a:schemeClr val="tx1"/>
                          </a:solidFill>
                        </a:rPr>
                        <a:t>slide in </a:t>
                      </a:r>
                      <a:r>
                        <a:rPr lang="en-IE" sz="2400" b="1" dirty="0" err="1" smtClean="0">
                          <a:solidFill>
                            <a:schemeClr val="tx1"/>
                          </a:solidFill>
                        </a:rPr>
                        <a:t>totale</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it-IT" sz="2400" b="1" dirty="0" smtClean="0">
                          <a:solidFill>
                            <a:schemeClr val="tx1"/>
                          </a:solidFill>
                        </a:rPr>
                        <a:t>Quanto tempo per leggere e ascoltare</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dk1"/>
                          </a:solidFill>
                          <a:latin typeface="+mn-lt"/>
                          <a:ea typeface="+mn-ea"/>
                          <a:cs typeface="+mn-cs"/>
                        </a:rPr>
                        <a:t>15 </a:t>
                      </a:r>
                      <a:r>
                        <a:rPr lang="en-IE" sz="2400" b="1" smtClean="0"/>
                        <a:t>minuti </a:t>
                      </a:r>
                      <a:r>
                        <a:rPr lang="en-IE" sz="2400" b="1" dirty="0" smtClean="0"/>
                        <a:t>(</a:t>
                      </a:r>
                      <a:r>
                        <a:rPr lang="it-IT" sz="2400" b="1" dirty="0" smtClean="0"/>
                        <a:t>non includendo l'esplorazione dei collegamenti all'interno delle diapositive)</a:t>
                      </a:r>
                      <a:endParaRPr lang="en-IE" sz="2400" b="1" dirty="0"/>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err="1" smtClean="0">
                          <a:solidFill>
                            <a:schemeClr val="tx1"/>
                          </a:solidFill>
                        </a:rPr>
                        <a:t>Qual</a:t>
                      </a:r>
                      <a:r>
                        <a:rPr lang="en-IE" sz="2400" b="1" dirty="0" smtClean="0">
                          <a:solidFill>
                            <a:schemeClr val="tx1"/>
                          </a:solidFill>
                        </a:rPr>
                        <a:t> è </a:t>
                      </a:r>
                      <a:r>
                        <a:rPr lang="en-IE" sz="2400" b="1" dirty="0" err="1" smtClean="0">
                          <a:solidFill>
                            <a:schemeClr val="tx1"/>
                          </a:solidFill>
                        </a:rPr>
                        <a:t>il</a:t>
                      </a:r>
                      <a:r>
                        <a:rPr lang="en-IE" sz="2400" b="1" dirty="0" smtClean="0">
                          <a:solidFill>
                            <a:schemeClr val="tx1"/>
                          </a:solidFill>
                        </a:rPr>
                        <a:t> </a:t>
                      </a:r>
                      <a:r>
                        <a:rPr lang="en-IE" sz="2400" b="1" dirty="0" err="1" smtClean="0">
                          <a:solidFill>
                            <a:schemeClr val="tx1"/>
                          </a:solidFill>
                        </a:rPr>
                        <a:t>vantaggio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it-IT" sz="2400" b="1" dirty="0" smtClean="0">
                          <a:solidFill>
                            <a:schemeClr val="tx1"/>
                          </a:solidFill>
                        </a:rPr>
                        <a:t>Seguire l’obiettivo e l’apprendimento previsto nelle diapositive seguenti</a:t>
                      </a:r>
                      <a:endParaRPr lang="it-IT" sz="2400" b="1"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err="1">
                <a:solidFill>
                  <a:srgbClr val="990000"/>
                </a:solidFill>
              </a:rPr>
              <a:t>Panoramica</a:t>
            </a:r>
            <a:endParaRPr lang="el-GR" sz="3200" b="1" dirty="0">
              <a:solidFill>
                <a:srgbClr val="990000"/>
              </a:solidFill>
            </a:endParaRPr>
          </a:p>
        </p:txBody>
      </p:sp>
      <p:sp>
        <p:nvSpPr>
          <p:cNvPr id="13" name="Title 1"/>
          <p:cNvSpPr>
            <a:spLocks noGrp="1"/>
          </p:cNvSpPr>
          <p:nvPr>
            <p:ph type="title"/>
          </p:nvPr>
        </p:nvSpPr>
        <p:spPr>
          <a:xfrm>
            <a:off x="1041779" y="0"/>
            <a:ext cx="10972800" cy="1143000"/>
          </a:xfrm>
        </p:spPr>
        <p:txBody>
          <a:bodyPr/>
          <a:lstStyle/>
          <a:p>
            <a:pPr algn="r"/>
            <a:r>
              <a:rPr lang="it-IT" sz="3200" b="1" dirty="0">
                <a:solidFill>
                  <a:srgbClr val="0B0AFD"/>
                </a:solidFill>
              </a:rPr>
              <a:t>Nozioni base per </a:t>
            </a:r>
            <a:br>
              <a:rPr lang="it-IT" sz="3200" b="1" dirty="0">
                <a:solidFill>
                  <a:srgbClr val="0B0AFD"/>
                </a:solidFill>
              </a:rPr>
            </a:br>
            <a:r>
              <a:rPr lang="it-IT" sz="3200" b="1" dirty="0">
                <a:solidFill>
                  <a:srgbClr val="0B0AFD"/>
                </a:solidFill>
              </a:rPr>
              <a:t>un "progetto bancabile"</a:t>
            </a:r>
          </a:p>
        </p:txBody>
      </p:sp>
    </p:spTree>
    <p:custDataLst>
      <p:tags r:id="rId1"/>
    </p:custDataLst>
    <p:extLst>
      <p:ext uri="{BB962C8B-B14F-4D97-AF65-F5344CB8AC3E}">
        <p14:creationId xmlns:p14="http://schemas.microsoft.com/office/powerpoint/2010/main" xmlns="" val="3398946843"/>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7816" y="2297723"/>
            <a:ext cx="10078102" cy="3668836"/>
          </a:xfrm>
        </p:spPr>
        <p:txBody>
          <a:bodyPr/>
          <a:lstStyle/>
          <a:p>
            <a:pPr marL="0" indent="0" algn="ctr">
              <a:buNone/>
            </a:pPr>
            <a:r>
              <a:rPr lang="it-IT" sz="3600" b="1" dirty="0"/>
              <a:t>In questa unità, apprenderemo il finanziamento non </a:t>
            </a:r>
            <a:r>
              <a:rPr lang="it-IT" sz="3600" b="1" dirty="0" smtClean="0"/>
              <a:t>sovvenzionato di </a:t>
            </a:r>
            <a:r>
              <a:rPr lang="it-IT" sz="3600" b="1" dirty="0"/>
              <a:t>microimprese, in relazione alla pianificazione aziendale e alla gestione del periodo di restituzione dell'investimento</a:t>
            </a:r>
            <a:endParaRPr lang="en-IE" sz="3600" b="1" dirty="0"/>
          </a:p>
        </p:txBody>
      </p:sp>
      <p:sp>
        <p:nvSpPr>
          <p:cNvPr id="6" name="Text Placeholder 5"/>
          <p:cNvSpPr>
            <a:spLocks noGrp="1"/>
          </p:cNvSpPr>
          <p:nvPr>
            <p:ph type="body" sz="half" idx="2"/>
          </p:nvPr>
        </p:nvSpPr>
        <p:spPr>
          <a:xfrm>
            <a:off x="641024" y="1377459"/>
            <a:ext cx="4575553" cy="920263"/>
          </a:xfrm>
        </p:spPr>
        <p:txBody>
          <a:bodyPr/>
          <a:lstStyle/>
          <a:p>
            <a:pPr lvl="0" defTabSz="457200" fontAlgn="auto">
              <a:spcBef>
                <a:spcPts val="0"/>
              </a:spcBef>
              <a:spcAft>
                <a:spcPts val="0"/>
              </a:spcAft>
            </a:pPr>
            <a:r>
              <a:rPr lang="en-IE" sz="3200" b="1" dirty="0" err="1">
                <a:solidFill>
                  <a:srgbClr val="990000"/>
                </a:solidFill>
              </a:rPr>
              <a:t>Scopo</a:t>
            </a:r>
            <a:r>
              <a:rPr lang="en-IE" sz="3200" b="1" dirty="0">
                <a:solidFill>
                  <a:srgbClr val="990000"/>
                </a:solidFill>
              </a:rPr>
              <a:t> di </a:t>
            </a:r>
            <a:r>
              <a:rPr lang="en-IE" sz="3200" b="1" dirty="0" err="1">
                <a:solidFill>
                  <a:srgbClr val="990000"/>
                </a:solidFill>
              </a:rPr>
              <a:t>questa</a:t>
            </a:r>
            <a:r>
              <a:rPr lang="en-IE" sz="3200" b="1" dirty="0">
                <a:solidFill>
                  <a:srgbClr val="990000"/>
                </a:solidFill>
              </a:rPr>
              <a:t> </a:t>
            </a:r>
            <a:r>
              <a:rPr lang="en-IE" sz="3200" b="1" dirty="0" err="1">
                <a:solidFill>
                  <a:srgbClr val="990000"/>
                </a:solidFill>
              </a:rPr>
              <a:t>unità</a:t>
            </a:r>
            <a:endParaRPr lang="en-IE"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10"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lgn="r" defTabSz="914400" fontAlgn="base">
              <a:spcBef>
                <a:spcPct val="0"/>
              </a:spcBef>
              <a:spcAft>
                <a:spcPct val="0"/>
              </a:spcAft>
              <a:defRPr/>
            </a:pPr>
            <a:r>
              <a:rPr lang="it-IT" sz="3200" b="1" dirty="0">
                <a:solidFill>
                  <a:srgbClr val="0B0AFD"/>
                </a:solidFill>
                <a:latin typeface="+mj-lt"/>
                <a:ea typeface="+mj-ea"/>
                <a:cs typeface="+mj-cs"/>
              </a:rPr>
              <a:t>Nozioni </a:t>
            </a:r>
            <a:r>
              <a:rPr lang="it-IT" sz="3200" b="1" dirty="0" smtClean="0">
                <a:solidFill>
                  <a:srgbClr val="0B0AFD"/>
                </a:solidFill>
                <a:latin typeface="+mj-lt"/>
                <a:ea typeface="+mj-ea"/>
                <a:cs typeface="+mj-cs"/>
              </a:rPr>
              <a:t>base </a:t>
            </a:r>
            <a:r>
              <a:rPr lang="it-IT" sz="3200" b="1" dirty="0">
                <a:solidFill>
                  <a:srgbClr val="0B0AFD"/>
                </a:solidFill>
                <a:latin typeface="+mj-lt"/>
                <a:ea typeface="+mj-ea"/>
                <a:cs typeface="+mj-cs"/>
              </a:rPr>
              <a:t>per </a:t>
            </a:r>
            <a:endParaRPr lang="it-IT" sz="3200" b="1" dirty="0" smtClean="0">
              <a:solidFill>
                <a:srgbClr val="0B0AFD"/>
              </a:solidFill>
              <a:latin typeface="+mj-lt"/>
              <a:ea typeface="+mj-ea"/>
              <a:cs typeface="+mj-cs"/>
            </a:endParaRPr>
          </a:p>
          <a:p>
            <a:pPr lvl="0" algn="r" defTabSz="914400" fontAlgn="base">
              <a:spcBef>
                <a:spcPct val="0"/>
              </a:spcBef>
              <a:spcAft>
                <a:spcPct val="0"/>
              </a:spcAft>
              <a:defRPr/>
            </a:pPr>
            <a:r>
              <a:rPr lang="it-IT" sz="3200" b="1" dirty="0" smtClean="0">
                <a:solidFill>
                  <a:srgbClr val="0B0AFD"/>
                </a:solidFill>
                <a:latin typeface="+mj-lt"/>
                <a:ea typeface="+mj-ea"/>
                <a:cs typeface="+mj-cs"/>
              </a:rPr>
              <a:t>un </a:t>
            </a:r>
            <a:r>
              <a:rPr lang="it-IT" sz="3200" b="1" dirty="0">
                <a:solidFill>
                  <a:srgbClr val="0B0AFD"/>
                </a:solidFill>
                <a:latin typeface="+mj-lt"/>
                <a:ea typeface="+mj-ea"/>
                <a:cs typeface="+mj-cs"/>
              </a:rPr>
              <a:t>"progetto </a:t>
            </a:r>
            <a:r>
              <a:rPr lang="it-IT" sz="3200" b="1" dirty="0" smtClean="0">
                <a:solidFill>
                  <a:srgbClr val="0B0AFD"/>
                </a:solidFill>
                <a:latin typeface="+mj-lt"/>
                <a:ea typeface="+mj-ea"/>
                <a:cs typeface="+mj-cs"/>
              </a:rPr>
              <a:t>bancabile"</a:t>
            </a: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708" y="2154155"/>
            <a:ext cx="11629292" cy="3545187"/>
          </a:xfrm>
        </p:spPr>
        <p:txBody>
          <a:bodyPr>
            <a:noAutofit/>
          </a:bodyPr>
          <a:lstStyle/>
          <a:p>
            <a:pPr marL="0" indent="0">
              <a:lnSpc>
                <a:spcPct val="150000"/>
              </a:lnSpc>
              <a:buNone/>
            </a:pPr>
            <a:r>
              <a:rPr lang="it-IT" sz="2800" b="1" dirty="0"/>
              <a:t>Alla fine di questo </a:t>
            </a:r>
            <a:r>
              <a:rPr lang="it-IT" sz="2800" b="1" dirty="0" smtClean="0"/>
              <a:t>modulo </a:t>
            </a:r>
            <a:r>
              <a:rPr lang="en-IE" sz="2800" b="1" u="sng" dirty="0" err="1">
                <a:solidFill>
                  <a:srgbClr val="003366"/>
                </a:solidFill>
              </a:rPr>
              <a:t>sarete</a:t>
            </a:r>
            <a:r>
              <a:rPr lang="en-IE" sz="2800" b="1" u="sng" dirty="0">
                <a:solidFill>
                  <a:srgbClr val="003366"/>
                </a:solidFill>
              </a:rPr>
              <a:t> in </a:t>
            </a:r>
            <a:r>
              <a:rPr lang="en-IE" sz="2800" b="1" u="sng" dirty="0" err="1">
                <a:solidFill>
                  <a:srgbClr val="003366"/>
                </a:solidFill>
              </a:rPr>
              <a:t>grado</a:t>
            </a:r>
            <a:r>
              <a:rPr lang="en-IE" sz="2800" b="1" u="sng" dirty="0">
                <a:solidFill>
                  <a:srgbClr val="003366"/>
                </a:solidFill>
              </a:rPr>
              <a:t> di</a:t>
            </a:r>
            <a:r>
              <a:rPr lang="en-IE" sz="2800" b="1" u="sng" dirty="0" smtClean="0">
                <a:solidFill>
                  <a:srgbClr val="003366"/>
                </a:solidFill>
              </a:rPr>
              <a:t>:</a:t>
            </a:r>
            <a:endParaRPr lang="en-IE" sz="2800" b="1" u="sng" dirty="0">
              <a:solidFill>
                <a:srgbClr val="003366"/>
              </a:solidFill>
            </a:endParaRPr>
          </a:p>
          <a:p>
            <a:pPr marL="514350" indent="-514350">
              <a:lnSpc>
                <a:spcPct val="150000"/>
              </a:lnSpc>
              <a:buFont typeface="+mj-lt"/>
              <a:buAutoNum type="arabicPeriod"/>
            </a:pPr>
            <a:r>
              <a:rPr lang="it-IT" sz="2800" b="1" dirty="0"/>
              <a:t>Scopri come </a:t>
            </a:r>
            <a:r>
              <a:rPr lang="it-IT" sz="2800" b="1" dirty="0" smtClean="0"/>
              <a:t>poter </a:t>
            </a:r>
            <a:r>
              <a:rPr lang="it-IT" sz="2800" b="1" dirty="0"/>
              <a:t>fare un buon </a:t>
            </a:r>
            <a:r>
              <a:rPr lang="it-IT" sz="2800" b="1" dirty="0" smtClean="0"/>
              <a:t>«progetto bancabile»</a:t>
            </a:r>
          </a:p>
          <a:p>
            <a:pPr marL="514350" indent="-514350">
              <a:lnSpc>
                <a:spcPct val="150000"/>
              </a:lnSpc>
              <a:buFont typeface="+mj-lt"/>
              <a:buAutoNum type="arabicPeriod"/>
            </a:pPr>
            <a:r>
              <a:rPr lang="it-IT" sz="2800" b="1" dirty="0" smtClean="0"/>
              <a:t>Riconoscere un </a:t>
            </a:r>
            <a:r>
              <a:rPr lang="it-IT" sz="2800" b="1" dirty="0"/>
              <a:t>piano finanziario e un piano </a:t>
            </a:r>
            <a:r>
              <a:rPr lang="it-IT" sz="2800" b="1" dirty="0" smtClean="0"/>
              <a:t>aziendale</a:t>
            </a:r>
          </a:p>
          <a:p>
            <a:pPr marL="514350" indent="-514350">
              <a:lnSpc>
                <a:spcPct val="150000"/>
              </a:lnSpc>
              <a:buFont typeface="+mj-lt"/>
              <a:buAutoNum type="arabicPeriod"/>
            </a:pPr>
            <a:r>
              <a:rPr lang="it-IT" sz="2800" b="1" dirty="0" smtClean="0"/>
              <a:t>Sapere gestire </a:t>
            </a:r>
            <a:r>
              <a:rPr lang="it-IT" sz="2800" b="1" dirty="0"/>
              <a:t>il periodo </a:t>
            </a:r>
            <a:r>
              <a:rPr lang="it-IT" sz="2800" b="1" dirty="0" smtClean="0"/>
              <a:t>di rendimento del </a:t>
            </a:r>
            <a:r>
              <a:rPr lang="it-IT" sz="2800" b="1" dirty="0"/>
              <a:t>prestito</a:t>
            </a:r>
            <a:endParaRPr lang="en-US" sz="2800" b="1" dirty="0"/>
          </a:p>
        </p:txBody>
      </p:sp>
      <p:sp>
        <p:nvSpPr>
          <p:cNvPr id="5" name="Text Placeholder 4"/>
          <p:cNvSpPr>
            <a:spLocks noGrp="1"/>
          </p:cNvSpPr>
          <p:nvPr>
            <p:ph type="body" sz="half" idx="2"/>
          </p:nvPr>
        </p:nvSpPr>
        <p:spPr>
          <a:xfrm>
            <a:off x="562708" y="1354015"/>
            <a:ext cx="6575009" cy="662354"/>
          </a:xfrm>
        </p:spPr>
        <p:txBody>
          <a:bodyPr/>
          <a:lstStyle/>
          <a:p>
            <a:pPr lvl="0" defTabSz="457200" fontAlgn="auto">
              <a:spcBef>
                <a:spcPts val="0"/>
              </a:spcBef>
              <a:spcAft>
                <a:spcPts val="0"/>
              </a:spcAft>
            </a:pPr>
            <a:r>
              <a:rPr lang="it-IT" altLang="es-ES" sz="3200" b="1" dirty="0" smtClean="0">
                <a:solidFill>
                  <a:srgbClr val="990000"/>
                </a:solidFill>
              </a:rPr>
              <a:t>Risultati di apprendimento attesi</a:t>
            </a:r>
            <a:endParaRPr lang="el-GR" altLang="es-ES"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9" name="Title 1"/>
          <p:cNvSpPr txBox="1">
            <a:spLocks/>
          </p:cNvSpPr>
          <p:nvPr/>
        </p:nvSpPr>
        <p:spPr bwMode="auto">
          <a:xfrm>
            <a:off x="1041779" y="522331"/>
            <a:ext cx="10972800" cy="9282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lgn="r" defTabSz="914400" fontAlgn="base">
              <a:spcBef>
                <a:spcPct val="0"/>
              </a:spcBef>
              <a:spcAft>
                <a:spcPct val="0"/>
              </a:spcAft>
              <a:defRPr/>
            </a:pPr>
            <a:r>
              <a:rPr lang="it-IT" sz="3200" b="1" dirty="0">
                <a:solidFill>
                  <a:srgbClr val="0B0AFD"/>
                </a:solidFill>
                <a:latin typeface="+mj-lt"/>
                <a:ea typeface="+mj-ea"/>
                <a:cs typeface="+mj-cs"/>
              </a:rPr>
              <a:t>Nozioni </a:t>
            </a:r>
            <a:r>
              <a:rPr lang="it-IT" sz="3200" b="1" dirty="0" smtClean="0">
                <a:solidFill>
                  <a:srgbClr val="0B0AFD"/>
                </a:solidFill>
                <a:latin typeface="+mj-lt"/>
                <a:ea typeface="+mj-ea"/>
                <a:cs typeface="+mj-cs"/>
              </a:rPr>
              <a:t>base </a:t>
            </a:r>
            <a:r>
              <a:rPr lang="it-IT" sz="3200" b="1" dirty="0">
                <a:solidFill>
                  <a:srgbClr val="0B0AFD"/>
                </a:solidFill>
                <a:latin typeface="+mj-lt"/>
                <a:ea typeface="+mj-ea"/>
                <a:cs typeface="+mj-cs"/>
              </a:rPr>
              <a:t>per </a:t>
            </a:r>
          </a:p>
          <a:p>
            <a:pPr lvl="0" algn="r" defTabSz="914400" fontAlgn="base">
              <a:spcBef>
                <a:spcPct val="0"/>
              </a:spcBef>
              <a:spcAft>
                <a:spcPct val="0"/>
              </a:spcAft>
              <a:defRPr/>
            </a:pPr>
            <a:r>
              <a:rPr lang="it-IT" sz="3200" b="1" dirty="0" smtClean="0">
                <a:solidFill>
                  <a:srgbClr val="0B0AFD"/>
                </a:solidFill>
                <a:latin typeface="+mj-lt"/>
                <a:ea typeface="+mj-ea"/>
                <a:cs typeface="+mj-cs"/>
              </a:rPr>
              <a:t>   un </a:t>
            </a:r>
            <a:r>
              <a:rPr lang="it-IT" sz="3200" b="1" dirty="0">
                <a:solidFill>
                  <a:srgbClr val="0B0AFD"/>
                </a:solidFill>
                <a:latin typeface="+mj-lt"/>
                <a:ea typeface="+mj-ea"/>
                <a:cs typeface="+mj-cs"/>
              </a:rPr>
              <a:t>"progetto </a:t>
            </a:r>
            <a:r>
              <a:rPr lang="it-IT" sz="3200" b="1" dirty="0" smtClean="0">
                <a:solidFill>
                  <a:srgbClr val="0B0AFD"/>
                </a:solidFill>
                <a:latin typeface="+mj-lt"/>
                <a:ea typeface="+mj-ea"/>
                <a:cs typeface="+mj-cs"/>
              </a:rPr>
              <a:t>bancabile</a:t>
            </a:r>
            <a:r>
              <a:rPr kumimoji="0" lang="en-US" sz="3200" b="1" i="0" u="none" strike="noStrike" kern="1200" cap="none" spc="0" normalizeH="0" baseline="0" noProof="0" dirty="0" smtClean="0">
                <a:ln>
                  <a:noFill/>
                </a:ln>
                <a:solidFill>
                  <a:srgbClr val="0B0AFD"/>
                </a:solidFill>
                <a:effectLst/>
                <a:uLnTx/>
                <a:uFillTx/>
                <a:latin typeface="+mj-lt"/>
                <a:ea typeface="+mj-ea"/>
                <a:cs typeface="+mj-cs"/>
              </a:rPr>
              <a:t>”</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398417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44265"/>
            <a:ext cx="10972800" cy="4800059"/>
          </a:xfrm>
        </p:spPr>
        <p:txBody>
          <a:bodyPr/>
          <a:lstStyle/>
          <a:p>
            <a:pPr marL="0" indent="0">
              <a:buNone/>
            </a:pPr>
            <a:r>
              <a:rPr lang="it-IT" b="1" dirty="0">
                <a:solidFill>
                  <a:srgbClr val="C00000"/>
                </a:solidFill>
              </a:rPr>
              <a:t>Finanziamenti non </a:t>
            </a:r>
            <a:r>
              <a:rPr lang="it-IT" b="1" dirty="0" smtClean="0">
                <a:solidFill>
                  <a:srgbClr val="C00000"/>
                </a:solidFill>
              </a:rPr>
              <a:t>sovvenzionati </a:t>
            </a:r>
            <a:r>
              <a:rPr lang="it-IT" b="1" dirty="0">
                <a:solidFill>
                  <a:srgbClr val="C00000"/>
                </a:solidFill>
              </a:rPr>
              <a:t>e pianificazione </a:t>
            </a:r>
            <a:r>
              <a:rPr lang="it-IT" b="1" dirty="0" smtClean="0">
                <a:solidFill>
                  <a:srgbClr val="C00000"/>
                </a:solidFill>
              </a:rPr>
              <a:t>aziendale </a:t>
            </a:r>
            <a:r>
              <a:rPr lang="en-US" b="1" dirty="0" smtClean="0">
                <a:solidFill>
                  <a:srgbClr val="C00000"/>
                </a:solidFill>
              </a:rPr>
              <a:t>(1 di 10)</a:t>
            </a:r>
            <a:endParaRPr lang="es-ES" b="1" dirty="0">
              <a:solidFill>
                <a:srgbClr val="C00000"/>
              </a:solidFill>
            </a:endParaRPr>
          </a:p>
          <a:p>
            <a:pPr marL="0" indent="0">
              <a:buNone/>
            </a:pPr>
            <a:r>
              <a:rPr lang="en-GB" sz="1800" dirty="0"/>
              <a:t> </a:t>
            </a:r>
            <a:endParaRPr lang="en-GB" sz="1800" dirty="0" smtClean="0"/>
          </a:p>
          <a:p>
            <a:pPr marL="0" indent="0" algn="just">
              <a:buNone/>
            </a:pPr>
            <a:r>
              <a:rPr lang="it-IT" dirty="0" smtClean="0"/>
              <a:t>Le </a:t>
            </a:r>
            <a:r>
              <a:rPr lang="it-IT" dirty="0"/>
              <a:t>microimprese nella maggior parte dei casi hanno </a:t>
            </a:r>
            <a:r>
              <a:rPr lang="it-IT" dirty="0" smtClean="0"/>
              <a:t>un piccolo </a:t>
            </a:r>
            <a:r>
              <a:rPr lang="it-IT" dirty="0"/>
              <a:t>fatturato, che di per sé impone disciplina finanziaria e </a:t>
            </a:r>
            <a:r>
              <a:rPr lang="it-IT" dirty="0" smtClean="0"/>
              <a:t>una sana </a:t>
            </a:r>
            <a:r>
              <a:rPr lang="it-IT" dirty="0"/>
              <a:t>gestione finanziaria all'interno dell'azienda. Ciò significa che le microimprese devono disporre di un adeguato flusso di cassa per soddisfare tutte le esigenze di produzione o commercio.</a:t>
            </a: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5" name="Title 1"/>
          <p:cNvSpPr>
            <a:spLocks noGrp="1"/>
          </p:cNvSpPr>
          <p:nvPr>
            <p:ph type="title"/>
          </p:nvPr>
        </p:nvSpPr>
        <p:spPr>
          <a:xfrm>
            <a:off x="1039315" y="326525"/>
            <a:ext cx="10972800" cy="1143000"/>
          </a:xfrm>
        </p:spPr>
        <p:txBody>
          <a:bodyPr/>
          <a:lstStyle/>
          <a:p>
            <a:pPr algn="r"/>
            <a:r>
              <a:rPr lang="it-IT" sz="3200" b="1" dirty="0">
                <a:solidFill>
                  <a:srgbClr val="0B0AFD"/>
                </a:solidFill>
              </a:rPr>
              <a:t>Nozioni base per </a:t>
            </a:r>
            <a:br>
              <a:rPr lang="it-IT" sz="3200" b="1" dirty="0">
                <a:solidFill>
                  <a:srgbClr val="0B0AFD"/>
                </a:solidFill>
              </a:rPr>
            </a:br>
            <a:r>
              <a:rPr lang="it-IT" sz="3200" b="1" dirty="0">
                <a:solidFill>
                  <a:srgbClr val="0B0AFD"/>
                </a:solidFill>
              </a:rPr>
              <a:t>un "progetto bancabile"</a:t>
            </a:r>
            <a:br>
              <a:rPr lang="it-IT" sz="3200" b="1" dirty="0">
                <a:solidFill>
                  <a:srgbClr val="0B0AFD"/>
                </a:solidFill>
              </a:rPr>
            </a:b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379272217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32363"/>
            <a:ext cx="10972800" cy="4089977"/>
          </a:xfrm>
        </p:spPr>
        <p:txBody>
          <a:bodyPr/>
          <a:lstStyle/>
          <a:p>
            <a:pPr marL="0" indent="0">
              <a:buNone/>
            </a:pPr>
            <a:r>
              <a:rPr lang="it-IT" b="1" dirty="0">
                <a:solidFill>
                  <a:srgbClr val="C00000"/>
                </a:solidFill>
              </a:rPr>
              <a:t>Finanziamenti non sovvenzionati e pianificazione aziendale </a:t>
            </a:r>
            <a:r>
              <a:rPr lang="en-US" b="1" dirty="0" smtClean="0">
                <a:solidFill>
                  <a:srgbClr val="C00000"/>
                </a:solidFill>
              </a:rPr>
              <a:t>(2 di 10)</a:t>
            </a:r>
            <a:endParaRPr lang="es-ES" b="1" dirty="0" smtClean="0">
              <a:solidFill>
                <a:srgbClr val="C00000"/>
              </a:solidFill>
            </a:endParaRPr>
          </a:p>
          <a:p>
            <a:pPr marL="0" indent="0">
              <a:buNone/>
            </a:pPr>
            <a:r>
              <a:rPr lang="en-GB" sz="1800" dirty="0"/>
              <a:t> </a:t>
            </a:r>
            <a:endParaRPr lang="en-GB" sz="1800" dirty="0" smtClean="0"/>
          </a:p>
          <a:p>
            <a:pPr marL="0" indent="0" algn="just">
              <a:buNone/>
            </a:pPr>
            <a:r>
              <a:rPr lang="it-IT" dirty="0" smtClean="0"/>
              <a:t>A </a:t>
            </a:r>
            <a:r>
              <a:rPr lang="it-IT" dirty="0"/>
              <a:t>tal fine, le microimprese devono disporre di un buon piano finanziario e anche di un back up per tutti i possibili imprevisti che potrebbero influire sul flusso di cassa.</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5" name="Title 1"/>
          <p:cNvSpPr>
            <a:spLocks noGrp="1"/>
          </p:cNvSpPr>
          <p:nvPr>
            <p:ph type="title"/>
          </p:nvPr>
        </p:nvSpPr>
        <p:spPr>
          <a:xfrm>
            <a:off x="1104941" y="326525"/>
            <a:ext cx="10972800" cy="1143000"/>
          </a:xfrm>
        </p:spPr>
        <p:txBody>
          <a:bodyPr/>
          <a:lstStyle/>
          <a:p>
            <a:pPr algn="r"/>
            <a:r>
              <a:rPr lang="it-IT" sz="3200" b="1" dirty="0">
                <a:solidFill>
                  <a:srgbClr val="0B0AFD"/>
                </a:solidFill>
              </a:rPr>
              <a:t>Nozioni base per </a:t>
            </a:r>
            <a:br>
              <a:rPr lang="it-IT" sz="3200" b="1" dirty="0">
                <a:solidFill>
                  <a:srgbClr val="0B0AFD"/>
                </a:solidFill>
              </a:rPr>
            </a:br>
            <a:r>
              <a:rPr lang="it-IT" sz="3200" b="1" dirty="0">
                <a:solidFill>
                  <a:srgbClr val="0B0AFD"/>
                </a:solidFill>
              </a:rPr>
              <a:t>un "progetto </a:t>
            </a:r>
            <a:r>
              <a:rPr lang="it-IT" sz="3200" b="1" dirty="0" smtClean="0">
                <a:solidFill>
                  <a:srgbClr val="0B0AFD"/>
                </a:solidFill>
              </a:rPr>
              <a:t>bancabile"</a:t>
            </a:r>
            <a:br>
              <a:rPr lang="it-IT" sz="3200" b="1" dirty="0" smtClean="0">
                <a:solidFill>
                  <a:srgbClr val="0B0AFD"/>
                </a:solidFill>
              </a:rPr>
            </a:b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14594015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15857"/>
            <a:ext cx="10972800" cy="4070959"/>
          </a:xfrm>
        </p:spPr>
        <p:txBody>
          <a:bodyPr/>
          <a:lstStyle/>
          <a:p>
            <a:pPr marL="0" indent="0">
              <a:buNone/>
            </a:pPr>
            <a:r>
              <a:rPr lang="it-IT" b="1" dirty="0">
                <a:solidFill>
                  <a:srgbClr val="C00000"/>
                </a:solidFill>
              </a:rPr>
              <a:t>Finanziamenti non sovvenzionati e pianificazione aziendale </a:t>
            </a:r>
            <a:r>
              <a:rPr lang="en-US" b="1" dirty="0" smtClean="0">
                <a:solidFill>
                  <a:srgbClr val="C00000"/>
                </a:solidFill>
              </a:rPr>
              <a:t>(3 di 10)</a:t>
            </a:r>
            <a:endParaRPr lang="es-ES" b="1" dirty="0" smtClean="0">
              <a:solidFill>
                <a:srgbClr val="C00000"/>
              </a:solidFill>
            </a:endParaRPr>
          </a:p>
          <a:p>
            <a:pPr marL="0" indent="0">
              <a:buNone/>
            </a:pPr>
            <a:r>
              <a:rPr lang="en-GB" sz="1800" dirty="0"/>
              <a:t> </a:t>
            </a:r>
            <a:endParaRPr lang="en-GB" sz="1800" dirty="0" smtClean="0"/>
          </a:p>
          <a:p>
            <a:pPr marL="0" indent="0" algn="just">
              <a:buNone/>
            </a:pPr>
            <a:r>
              <a:rPr lang="it-IT" dirty="0" smtClean="0"/>
              <a:t>Un </a:t>
            </a:r>
            <a:r>
              <a:rPr lang="it-IT" dirty="0"/>
              <a:t>piano finanziario dovrebbe essere fatto in base alla stagionalità del business e </a:t>
            </a:r>
            <a:r>
              <a:rPr lang="it-IT" dirty="0" smtClean="0"/>
              <a:t>al </a:t>
            </a:r>
            <a:r>
              <a:rPr lang="it-IT" dirty="0"/>
              <a:t>piano aziendale della società.</a:t>
            </a:r>
            <a:endParaRPr lang="en-US" dirty="0" smtClean="0"/>
          </a:p>
          <a:p>
            <a:pPr marL="0" indent="0">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7" name="Title 1"/>
          <p:cNvSpPr>
            <a:spLocks noGrp="1"/>
          </p:cNvSpPr>
          <p:nvPr>
            <p:ph type="title"/>
          </p:nvPr>
        </p:nvSpPr>
        <p:spPr>
          <a:xfrm>
            <a:off x="1079357" y="162839"/>
            <a:ext cx="10972800" cy="1143000"/>
          </a:xfrm>
        </p:spPr>
        <p:txBody>
          <a:bodyPr/>
          <a:lstStyle/>
          <a:p>
            <a:pPr algn="r"/>
            <a:r>
              <a:rPr lang="it-IT" sz="3200" b="1" dirty="0">
                <a:solidFill>
                  <a:srgbClr val="0B0AFD"/>
                </a:solidFill>
              </a:rPr>
              <a:t>Nozioni base per </a:t>
            </a:r>
            <a:r>
              <a:rPr lang="it-IT" sz="3200" b="1" dirty="0" smtClean="0">
                <a:solidFill>
                  <a:srgbClr val="0B0AFD"/>
                </a:solidFill>
              </a:rPr>
              <a:t/>
            </a:r>
            <a:br>
              <a:rPr lang="it-IT" sz="3200" b="1" dirty="0" smtClean="0">
                <a:solidFill>
                  <a:srgbClr val="0B0AFD"/>
                </a:solidFill>
              </a:rPr>
            </a:br>
            <a:r>
              <a:rPr lang="it-IT" sz="3200" b="1" dirty="0" smtClean="0">
                <a:solidFill>
                  <a:srgbClr val="0B0AFD"/>
                </a:solidFill>
              </a:rPr>
              <a:t>un </a:t>
            </a:r>
            <a:r>
              <a:rPr lang="it-IT" sz="3200" b="1" dirty="0">
                <a:solidFill>
                  <a:srgbClr val="0B0AFD"/>
                </a:solidFill>
              </a:rPr>
              <a:t>"progetto </a:t>
            </a:r>
            <a:r>
              <a:rPr lang="it-IT" sz="3200" b="1" dirty="0" smtClean="0">
                <a:solidFill>
                  <a:srgbClr val="0B0AFD"/>
                </a:solidFill>
              </a:rPr>
              <a:t>bancabile</a:t>
            </a:r>
            <a:r>
              <a:rPr lang="it-IT" sz="3200" b="1" dirty="0">
                <a:solidFill>
                  <a:srgbClr val="0B0AFD"/>
                </a:solidFill>
              </a:rPr>
              <a:t>"</a:t>
            </a:r>
            <a:r>
              <a:rPr lang="it-IT" sz="1800" b="1" dirty="0">
                <a:solidFill>
                  <a:srgbClr val="0B0AFD"/>
                </a:solidFill>
              </a:rPr>
              <a:t/>
            </a:r>
            <a:br>
              <a:rPr lang="it-IT" sz="1800" b="1" dirty="0">
                <a:solidFill>
                  <a:srgbClr val="0B0AFD"/>
                </a:solidFill>
              </a:rPr>
            </a:br>
            <a:endParaRPr lang="en-IE" sz="1800" b="1" dirty="0">
              <a:solidFill>
                <a:srgbClr val="CC6600"/>
              </a:solidFill>
            </a:endParaRPr>
          </a:p>
        </p:txBody>
      </p:sp>
    </p:spTree>
    <p:extLst>
      <p:ext uri="{BB962C8B-B14F-4D97-AF65-F5344CB8AC3E}">
        <p14:creationId xmlns:p14="http://schemas.microsoft.com/office/powerpoint/2010/main" xmlns="" val="23292525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53437"/>
            <a:ext cx="10972800" cy="3657600"/>
          </a:xfrm>
        </p:spPr>
        <p:txBody>
          <a:bodyPr/>
          <a:lstStyle/>
          <a:p>
            <a:pPr marL="0" indent="0">
              <a:buNone/>
            </a:pPr>
            <a:r>
              <a:rPr lang="it-IT" b="1" dirty="0">
                <a:solidFill>
                  <a:srgbClr val="C00000"/>
                </a:solidFill>
              </a:rPr>
              <a:t>Finanziamenti non sovvenzionati e pianificazione aziendale </a:t>
            </a:r>
            <a:r>
              <a:rPr lang="en-US" b="1" dirty="0" smtClean="0">
                <a:solidFill>
                  <a:srgbClr val="C00000"/>
                </a:solidFill>
              </a:rPr>
              <a:t>(4 di 10)</a:t>
            </a:r>
            <a:endParaRPr lang="es-ES" b="1" dirty="0" smtClean="0">
              <a:solidFill>
                <a:srgbClr val="C00000"/>
              </a:solidFill>
            </a:endParaRPr>
          </a:p>
          <a:p>
            <a:pPr marL="0" indent="0">
              <a:buNone/>
            </a:pPr>
            <a:r>
              <a:rPr lang="en-GB" sz="1800" dirty="0"/>
              <a:t> </a:t>
            </a:r>
            <a:endParaRPr lang="en-GB" sz="1800" dirty="0" smtClean="0"/>
          </a:p>
          <a:p>
            <a:pPr marL="0" indent="0" algn="just">
              <a:buNone/>
            </a:pPr>
            <a:r>
              <a:rPr lang="it-IT" dirty="0" smtClean="0"/>
              <a:t>Il </a:t>
            </a:r>
            <a:r>
              <a:rPr lang="it-IT" dirty="0"/>
              <a:t>piano finanziario e il piano aziendale dell'azienda dovrebbero essere realistici e includere un'analisi solida con indicatori misurabili.</a:t>
            </a:r>
            <a:endParaRPr lang="en-US"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7" name="Title 1"/>
          <p:cNvSpPr>
            <a:spLocks noGrp="1"/>
          </p:cNvSpPr>
          <p:nvPr>
            <p:ph type="title"/>
          </p:nvPr>
        </p:nvSpPr>
        <p:spPr>
          <a:xfrm>
            <a:off x="1041779" y="0"/>
            <a:ext cx="10972800" cy="1143000"/>
          </a:xfrm>
        </p:spPr>
        <p:txBody>
          <a:bodyPr/>
          <a:lstStyle/>
          <a:p>
            <a:pPr algn="r"/>
            <a:r>
              <a:rPr lang="it-IT" sz="3200" b="1" dirty="0">
                <a:solidFill>
                  <a:srgbClr val="0B0AFD"/>
                </a:solidFill>
              </a:rPr>
              <a:t>Nozioni base per </a:t>
            </a:r>
            <a:br>
              <a:rPr lang="it-IT" sz="3200" b="1" dirty="0">
                <a:solidFill>
                  <a:srgbClr val="0B0AFD"/>
                </a:solidFill>
              </a:rPr>
            </a:br>
            <a:r>
              <a:rPr lang="it-IT" sz="3200" b="1" dirty="0">
                <a:solidFill>
                  <a:srgbClr val="0B0AFD"/>
                </a:solidFill>
              </a:rPr>
              <a:t>un "progetto bancabile"</a:t>
            </a:r>
            <a:endParaRPr lang="en-IE" sz="1800" b="1" dirty="0">
              <a:solidFill>
                <a:srgbClr val="CC6600"/>
              </a:solidFill>
            </a:endParaRPr>
          </a:p>
        </p:txBody>
      </p:sp>
    </p:spTree>
    <p:extLst>
      <p:ext uri="{BB962C8B-B14F-4D97-AF65-F5344CB8AC3E}">
        <p14:creationId xmlns:p14="http://schemas.microsoft.com/office/powerpoint/2010/main" xmlns="" val="13449876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46736"/>
            <a:ext cx="10972800" cy="4265341"/>
          </a:xfrm>
        </p:spPr>
        <p:txBody>
          <a:bodyPr/>
          <a:lstStyle/>
          <a:p>
            <a:pPr marL="0" lvl="0" indent="0">
              <a:buNone/>
            </a:pPr>
            <a:r>
              <a:rPr lang="it-IT" b="1" dirty="0">
                <a:solidFill>
                  <a:srgbClr val="C00000"/>
                </a:solidFill>
              </a:rPr>
              <a:t>Finanziamenti non sovvenzionati e pianificazione aziendale </a:t>
            </a:r>
            <a:r>
              <a:rPr lang="it-IT" b="1" dirty="0" smtClean="0">
                <a:solidFill>
                  <a:srgbClr val="C00000"/>
                </a:solidFill>
              </a:rPr>
              <a:t>(5 </a:t>
            </a:r>
            <a:r>
              <a:rPr lang="it-IT" b="1" dirty="0">
                <a:solidFill>
                  <a:srgbClr val="C00000"/>
                </a:solidFill>
              </a:rPr>
              <a:t>di 10)</a:t>
            </a:r>
          </a:p>
          <a:p>
            <a:pPr marL="0" indent="0">
              <a:buNone/>
            </a:pPr>
            <a:r>
              <a:rPr lang="en-GB" sz="1800" dirty="0"/>
              <a:t> </a:t>
            </a:r>
            <a:endParaRPr lang="es-ES" sz="1800" dirty="0"/>
          </a:p>
          <a:p>
            <a:pPr marL="0" indent="0" algn="just">
              <a:buNone/>
            </a:pPr>
            <a:r>
              <a:rPr lang="it-IT" dirty="0" smtClean="0"/>
              <a:t>Ciò </a:t>
            </a:r>
            <a:r>
              <a:rPr lang="it-IT" dirty="0"/>
              <a:t>significa che l'imprenditore deve esprimere la </a:t>
            </a:r>
            <a:r>
              <a:rPr lang="it-IT" dirty="0" smtClean="0"/>
              <a:t>reale </a:t>
            </a:r>
            <a:r>
              <a:rPr lang="it-IT" dirty="0"/>
              <a:t>posizione dell'azienda rispetto a: mercato, dipendenti nell'azienda, qualità dei prodotti, prezzi e altre variabili e indicatori rilevanti (a seconda del settore specifico e del segmento di mercato).</a:t>
            </a:r>
            <a:endParaRPr lang="en-US"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7" name="Title 1"/>
          <p:cNvSpPr>
            <a:spLocks noGrp="1"/>
          </p:cNvSpPr>
          <p:nvPr>
            <p:ph type="title"/>
          </p:nvPr>
        </p:nvSpPr>
        <p:spPr>
          <a:xfrm>
            <a:off x="1041779" y="0"/>
            <a:ext cx="10972800" cy="1143000"/>
          </a:xfrm>
        </p:spPr>
        <p:txBody>
          <a:bodyPr/>
          <a:lstStyle/>
          <a:p>
            <a:pPr algn="r"/>
            <a:r>
              <a:rPr lang="it-IT" sz="3200" b="1" dirty="0">
                <a:solidFill>
                  <a:srgbClr val="0B0AFD"/>
                </a:solidFill>
              </a:rPr>
              <a:t>Nozioni base per </a:t>
            </a:r>
            <a:br>
              <a:rPr lang="it-IT" sz="3200" b="1" dirty="0">
                <a:solidFill>
                  <a:srgbClr val="0B0AFD"/>
                </a:solidFill>
              </a:rPr>
            </a:br>
            <a:r>
              <a:rPr lang="it-IT" sz="3200" b="1" dirty="0">
                <a:solidFill>
                  <a:srgbClr val="0B0AFD"/>
                </a:solidFill>
              </a:rPr>
              <a:t>un "progetto </a:t>
            </a:r>
            <a:r>
              <a:rPr lang="it-IT" sz="3200" b="1" dirty="0" smtClean="0">
                <a:solidFill>
                  <a:srgbClr val="0B0AFD"/>
                </a:solidFill>
              </a:rPr>
              <a:t>bancabile"</a:t>
            </a:r>
            <a:endParaRPr lang="en-IE" sz="3200" b="1" dirty="0">
              <a:solidFill>
                <a:srgbClr val="CC6600"/>
              </a:solidFill>
            </a:endParaRPr>
          </a:p>
        </p:txBody>
      </p:sp>
    </p:spTree>
    <p:extLst>
      <p:ext uri="{BB962C8B-B14F-4D97-AF65-F5344CB8AC3E}">
        <p14:creationId xmlns:p14="http://schemas.microsoft.com/office/powerpoint/2010/main" xmlns="" val="28844760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0</TotalTime>
  <Words>487</Words>
  <Application>Microsoft Office PowerPoint</Application>
  <PresentationFormat>Personalizzato</PresentationFormat>
  <Paragraphs>103</Paragraphs>
  <Slides>17</Slides>
  <Notes>1</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1557</vt:lpstr>
      <vt:lpstr>Module No.5: Accesso ai finanziamenti non sovvenzionati per microimprese in aree rurali </vt:lpstr>
      <vt:lpstr>Nozioni base per  un "progetto bancabile"</vt:lpstr>
      <vt:lpstr>Diapositiva 3</vt:lpstr>
      <vt:lpstr>Diapositiva 4</vt:lpstr>
      <vt:lpstr>Nozioni base per  un "progetto bancabile"  </vt:lpstr>
      <vt:lpstr>Nozioni base per  un "progetto bancabile"  </vt:lpstr>
      <vt:lpstr>Nozioni base per  un "progetto bancabile" </vt:lpstr>
      <vt:lpstr>Nozioni base per  un "progetto bancabile"</vt:lpstr>
      <vt:lpstr>Nozioni base per  un "progetto bancabile"</vt:lpstr>
      <vt:lpstr>Nozioni base per  un "progetto bancabile"</vt:lpstr>
      <vt:lpstr>Nozioni base per  un "progetto bancabile" </vt:lpstr>
      <vt:lpstr>Nozioni base per  un "progetto bancabile" </vt:lpstr>
      <vt:lpstr>Nozioni base per  un "progetto bancabile"  </vt:lpstr>
      <vt:lpstr>Nozioni base per  un "progetto bancabile" </vt:lpstr>
      <vt:lpstr>Nozioni base per  un "progetto bancabile" </vt:lpstr>
      <vt:lpstr>Nozioni base per  un "progetto bancabile" </vt:lpstr>
      <vt:lpstr>Diapositiva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 Budgeting and Management skils</dc:title>
  <dc:creator>IRZ</dc:creator>
  <cp:lastModifiedBy>IDP</cp:lastModifiedBy>
  <cp:revision>92</cp:revision>
  <cp:lastPrinted>2017-05-04T12:44:09Z</cp:lastPrinted>
  <dcterms:created xsi:type="dcterms:W3CDTF">2016-01-12T16:45:47Z</dcterms:created>
  <dcterms:modified xsi:type="dcterms:W3CDTF">2017-12-21T17:27:53Z</dcterms:modified>
</cp:coreProperties>
</file>