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19"/>
  </p:notesMasterIdLst>
  <p:handoutMasterIdLst>
    <p:handoutMasterId r:id="rId20"/>
  </p:handoutMasterIdLst>
  <p:sldIdLst>
    <p:sldId id="378" r:id="rId2"/>
    <p:sldId id="448" r:id="rId3"/>
    <p:sldId id="407" r:id="rId4"/>
    <p:sldId id="380" r:id="rId5"/>
    <p:sldId id="436" r:id="rId6"/>
    <p:sldId id="452" r:id="rId7"/>
    <p:sldId id="453" r:id="rId8"/>
    <p:sldId id="454" r:id="rId9"/>
    <p:sldId id="451" r:id="rId10"/>
    <p:sldId id="450" r:id="rId11"/>
    <p:sldId id="437" r:id="rId12"/>
    <p:sldId id="456" r:id="rId13"/>
    <p:sldId id="455" r:id="rId14"/>
    <p:sldId id="457" r:id="rId15"/>
    <p:sldId id="438" r:id="rId16"/>
    <p:sldId id="458" r:id="rId17"/>
    <p:sldId id="394" r:id="rId18"/>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47" autoAdjust="0"/>
    <p:restoredTop sz="94974" autoAdjust="0"/>
  </p:normalViewPr>
  <p:slideViewPr>
    <p:cSldViewPr snapToGrid="0">
      <p:cViewPr varScale="1">
        <p:scale>
          <a:sx n="73" d="100"/>
          <a:sy n="73" d="100"/>
        </p:scale>
        <p:origin x="-606"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13/12/2017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13/12/2017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23158" y="2117785"/>
            <a:ext cx="9282796" cy="1435643"/>
          </a:xfrm>
        </p:spPr>
        <p:txBody>
          <a:bodyPr/>
          <a:lstStyle/>
          <a:p>
            <a:r>
              <a:rPr lang="en-US" sz="2800" b="1" dirty="0" err="1"/>
              <a:t>Módulo</a:t>
            </a:r>
            <a:r>
              <a:rPr lang="en-US" sz="2800" b="1" dirty="0"/>
              <a:t> 5: </a:t>
            </a:r>
            <a:r>
              <a:rPr lang="en-US" sz="2800" b="1" dirty="0" err="1">
                <a:solidFill>
                  <a:srgbClr val="336600"/>
                </a:solidFill>
              </a:rPr>
              <a:t>Acceso</a:t>
            </a:r>
            <a:r>
              <a:rPr lang="en-US" sz="2800" b="1" dirty="0">
                <a:solidFill>
                  <a:srgbClr val="336600"/>
                </a:solidFill>
              </a:rPr>
              <a:t> a </a:t>
            </a:r>
            <a:r>
              <a:rPr lang="en-US" sz="2800" b="1" dirty="0" err="1">
                <a:solidFill>
                  <a:srgbClr val="336600"/>
                </a:solidFill>
              </a:rPr>
              <a:t>financiación</a:t>
            </a:r>
            <a:r>
              <a:rPr lang="en-US" sz="2800" b="1" dirty="0">
                <a:solidFill>
                  <a:srgbClr val="336600"/>
                </a:solidFill>
              </a:rPr>
              <a:t> no </a:t>
            </a:r>
            <a:r>
              <a:rPr lang="en-US" sz="2800" b="1" dirty="0" err="1">
                <a:solidFill>
                  <a:srgbClr val="336600"/>
                </a:solidFill>
              </a:rPr>
              <a:t>subvencionada</a:t>
            </a:r>
            <a:r>
              <a:rPr lang="en-US" sz="2800" b="1" dirty="0">
                <a:solidFill>
                  <a:srgbClr val="336600"/>
                </a:solidFill>
              </a:rPr>
              <a:t> para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en</a:t>
            </a:r>
            <a:r>
              <a:rPr lang="en-US" sz="2800" b="1" dirty="0">
                <a:solidFill>
                  <a:srgbClr val="336600"/>
                </a:solidFill>
              </a:rPr>
              <a:t> </a:t>
            </a:r>
            <a:r>
              <a:rPr lang="en-US" sz="2800" b="1" dirty="0" err="1">
                <a:solidFill>
                  <a:srgbClr val="336600"/>
                </a:solidFill>
              </a:rPr>
              <a:t>áreas</a:t>
            </a:r>
            <a:r>
              <a:rPr lang="en-US" sz="2800" b="1" dirty="0">
                <a:solidFill>
                  <a:srgbClr val="336600"/>
                </a:solidFill>
              </a:rPr>
              <a:t> </a:t>
            </a:r>
            <a:r>
              <a:rPr lang="en-US" sz="2800" b="1" dirty="0" err="1">
                <a:solidFill>
                  <a:srgbClr val="336600"/>
                </a:solidFill>
              </a:rPr>
              <a:t>rurales</a:t>
            </a:r>
            <a:endParaRPr lang="en-IE" sz="2800" b="1" dirty="0">
              <a:solidFill>
                <a:srgbClr val="336600"/>
              </a:solidFill>
            </a:endParaRPr>
          </a:p>
        </p:txBody>
      </p:sp>
      <p:sp>
        <p:nvSpPr>
          <p:cNvPr id="4" name="TextBox 3"/>
          <p:cNvSpPr txBox="1"/>
          <p:nvPr/>
        </p:nvSpPr>
        <p:spPr>
          <a:xfrm>
            <a:off x="4236333" y="311355"/>
            <a:ext cx="7268901" cy="1200329"/>
          </a:xfrm>
          <a:prstGeom prst="rect">
            <a:avLst/>
          </a:prstGeom>
          <a:noFill/>
        </p:spPr>
        <p:txBody>
          <a:bodyPr wrap="square" rtlCol="0">
            <a:spAutoFit/>
          </a:bodyPr>
          <a:lstStyle/>
          <a:p>
            <a:r>
              <a:rPr lang="en-US" altLang="es-ES" sz="3600" b="1" dirty="0">
                <a:latin typeface="Calibri" pitchFamily="34" charset="0"/>
              </a:rPr>
              <a:t>MICRO: </a:t>
            </a:r>
            <a:r>
              <a:rPr lang="es-ES" altLang="es-ES" sz="3600" b="1" dirty="0">
                <a:latin typeface="Calibri" pitchFamily="34" charset="0"/>
              </a:rPr>
              <a:t>Mejora de la Competitividad</a:t>
            </a:r>
          </a:p>
          <a:p>
            <a:r>
              <a:rPr lang="es-ES" altLang="es-ES" sz="3600" b="1" dirty="0">
                <a:latin typeface="Calibri" pitchFamily="34" charset="0"/>
              </a:rPr>
              <a:t> de Microempresas en Áreas Rurales</a:t>
            </a:r>
            <a:endParaRPr lang="en-IE" sz="3600" dirty="0"/>
          </a:p>
        </p:txBody>
      </p:sp>
      <p:sp>
        <p:nvSpPr>
          <p:cNvPr id="5" name="TextBox 4"/>
          <p:cNvSpPr txBox="1"/>
          <p:nvPr/>
        </p:nvSpPr>
        <p:spPr>
          <a:xfrm>
            <a:off x="2255181" y="5887879"/>
            <a:ext cx="9757955" cy="615553"/>
          </a:xfrm>
          <a:prstGeom prst="rect">
            <a:avLst/>
          </a:prstGeom>
          <a:noFill/>
        </p:spPr>
        <p:txBody>
          <a:bodyPr wrap="square" rtlCol="0">
            <a:spAutoFit/>
          </a:bodyPr>
          <a:lstStyle/>
          <a:p>
            <a:r>
              <a:rPr lang="es-ES" altLang="es-ES" dirty="0"/>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6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p>
          <a:p>
            <a:pPr marL="0" indent="0">
              <a:buNone/>
            </a:pPr>
            <a:endParaRPr lang="es-ES" sz="1800" dirty="0"/>
          </a:p>
          <a:p>
            <a:pPr marL="0" indent="0" algn="just">
              <a:buNone/>
            </a:pPr>
            <a:r>
              <a:rPr lang="en-US" dirty="0" smtClean="0"/>
              <a:t>Si la </a:t>
            </a:r>
            <a:r>
              <a:rPr lang="en-US" dirty="0" err="1" smtClean="0"/>
              <a:t>empresa</a:t>
            </a:r>
            <a:r>
              <a:rPr lang="en-US" dirty="0" smtClean="0"/>
              <a:t> </a:t>
            </a:r>
            <a:r>
              <a:rPr lang="en-US" dirty="0" err="1" smtClean="0"/>
              <a:t>está</a:t>
            </a:r>
            <a:r>
              <a:rPr lang="en-US" dirty="0" smtClean="0"/>
              <a:t> </a:t>
            </a:r>
            <a:r>
              <a:rPr lang="en-US" dirty="0" err="1" smtClean="0"/>
              <a:t>empezando</a:t>
            </a:r>
            <a:r>
              <a:rPr lang="en-US" dirty="0" smtClean="0"/>
              <a:t>, no </a:t>
            </a:r>
            <a:r>
              <a:rPr lang="en-US" dirty="0" err="1" smtClean="0"/>
              <a:t>hace</a:t>
            </a:r>
            <a:r>
              <a:rPr lang="en-US" dirty="0" smtClean="0"/>
              <a:t> </a:t>
            </a:r>
            <a:r>
              <a:rPr lang="en-US" dirty="0" err="1" smtClean="0"/>
              <a:t>falta</a:t>
            </a:r>
            <a:r>
              <a:rPr lang="en-US" dirty="0" smtClean="0"/>
              <a:t> </a:t>
            </a:r>
            <a:r>
              <a:rPr lang="en-US" dirty="0" err="1" smtClean="0"/>
              <a:t>tener</a:t>
            </a:r>
            <a:r>
              <a:rPr lang="en-US" dirty="0" smtClean="0"/>
              <a:t> un plan </a:t>
            </a:r>
            <a:r>
              <a:rPr lang="en-US" dirty="0" err="1" smtClean="0"/>
              <a:t>financiero</a:t>
            </a:r>
            <a:r>
              <a:rPr lang="en-US" dirty="0" smtClean="0"/>
              <a:t>, </a:t>
            </a:r>
            <a:r>
              <a:rPr lang="en-US" dirty="0" err="1" smtClean="0"/>
              <a:t>pero</a:t>
            </a:r>
            <a:r>
              <a:rPr lang="en-US" dirty="0" smtClean="0"/>
              <a:t> </a:t>
            </a:r>
            <a:r>
              <a:rPr lang="en-US" dirty="0" err="1" smtClean="0"/>
              <a:t>entonces</a:t>
            </a:r>
            <a:r>
              <a:rPr lang="en-US" dirty="0" smtClean="0"/>
              <a:t> la </a:t>
            </a:r>
            <a:r>
              <a:rPr lang="en-US" dirty="0" err="1" smtClean="0"/>
              <a:t>planificación</a:t>
            </a:r>
            <a:r>
              <a:rPr lang="en-US" dirty="0" smtClean="0"/>
              <a:t> </a:t>
            </a:r>
            <a:r>
              <a:rPr lang="en-US" dirty="0" err="1" smtClean="0"/>
              <a:t>comercial</a:t>
            </a:r>
            <a:r>
              <a:rPr lang="en-US" dirty="0" smtClean="0"/>
              <a:t> </a:t>
            </a:r>
            <a:r>
              <a:rPr lang="en-US" dirty="0" err="1" smtClean="0"/>
              <a:t>debe</a:t>
            </a:r>
            <a:r>
              <a:rPr lang="en-US" dirty="0" smtClean="0"/>
              <a:t> ser </a:t>
            </a:r>
            <a:r>
              <a:rPr lang="en-US" dirty="0" err="1" smtClean="0"/>
              <a:t>más</a:t>
            </a:r>
            <a:r>
              <a:rPr lang="en-US" dirty="0" smtClean="0"/>
              <a:t> </a:t>
            </a:r>
            <a:r>
              <a:rPr lang="en-US" dirty="0" err="1" smtClean="0"/>
              <a:t>exhaustiva</a:t>
            </a:r>
            <a:r>
              <a:rPr lang="en-US" dirty="0" smtClean="0"/>
              <a:t>  y lo </a:t>
            </a:r>
            <a:r>
              <a:rPr lang="en-US" dirty="0" err="1" smtClean="0"/>
              <a:t>más</a:t>
            </a:r>
            <a:r>
              <a:rPr lang="en-US" dirty="0" smtClean="0"/>
              <a:t> </a:t>
            </a:r>
            <a:r>
              <a:rPr lang="en-US" dirty="0" err="1" smtClean="0"/>
              <a:t>realista</a:t>
            </a:r>
            <a:r>
              <a:rPr lang="en-US" dirty="0" smtClean="0"/>
              <a:t> </a:t>
            </a:r>
            <a:r>
              <a:rPr lang="en-US" dirty="0" err="1" smtClean="0"/>
              <a:t>creible</a:t>
            </a:r>
            <a:r>
              <a:rPr lang="en-US" dirty="0" smtClean="0"/>
              <a:t> </a:t>
            </a:r>
            <a:r>
              <a:rPr lang="en-US" dirty="0" err="1" smtClean="0"/>
              <a:t>posible</a:t>
            </a:r>
            <a:r>
              <a:rPr lang="en-US" dirty="0" smtClean="0"/>
              <a:t>, </a:t>
            </a:r>
            <a:r>
              <a:rPr lang="en-US" dirty="0" err="1" smtClean="0"/>
              <a:t>ya</a:t>
            </a:r>
            <a:r>
              <a:rPr lang="en-US" dirty="0" smtClean="0"/>
              <a:t> </a:t>
            </a:r>
            <a:r>
              <a:rPr lang="en-US" dirty="0" err="1" smtClean="0"/>
              <a:t>que</a:t>
            </a:r>
            <a:r>
              <a:rPr lang="en-US" dirty="0" smtClean="0"/>
              <a:t> </a:t>
            </a:r>
            <a:r>
              <a:rPr lang="en-US" dirty="0" err="1" smtClean="0"/>
              <a:t>representa</a:t>
            </a:r>
            <a:r>
              <a:rPr lang="en-US" dirty="0" smtClean="0"/>
              <a:t> </a:t>
            </a:r>
            <a:r>
              <a:rPr lang="en-US" dirty="0" err="1" smtClean="0"/>
              <a:t>una</a:t>
            </a:r>
            <a:r>
              <a:rPr lang="en-US" dirty="0" smtClean="0"/>
              <a:t> </a:t>
            </a:r>
            <a:r>
              <a:rPr lang="en-US" dirty="0" err="1" smtClean="0"/>
              <a:t>fuerte</a:t>
            </a:r>
            <a:r>
              <a:rPr lang="en-US" dirty="0" smtClean="0"/>
              <a:t> </a:t>
            </a:r>
            <a:r>
              <a:rPr lang="en-US" dirty="0" err="1" smtClean="0"/>
              <a:t>proposición</a:t>
            </a:r>
            <a:r>
              <a:rPr lang="en-US" dirty="0" smtClean="0"/>
              <a:t> de valor </a:t>
            </a:r>
            <a:r>
              <a:rPr lang="en-US" dirty="0" err="1" smtClean="0"/>
              <a:t>para</a:t>
            </a:r>
            <a:r>
              <a:rPr lang="en-US" dirty="0" smtClean="0"/>
              <a:t> la </a:t>
            </a:r>
            <a:r>
              <a:rPr lang="en-US" dirty="0" err="1" smtClean="0"/>
              <a:t>empresa</a:t>
            </a:r>
            <a:r>
              <a:rPr lang="en-US" dirty="0" smtClean="0"/>
              <a:t>. </a:t>
            </a:r>
            <a:endParaRPr lang="en-US" dirty="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25283833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7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endParaRPr lang="en-US" sz="1800" b="1" dirty="0"/>
          </a:p>
          <a:p>
            <a:pPr marL="0" indent="0">
              <a:buNone/>
            </a:pPr>
            <a:endParaRPr lang="en-US" sz="1800" b="1" dirty="0"/>
          </a:p>
          <a:p>
            <a:pPr marL="0" indent="0">
              <a:buNone/>
            </a:pPr>
            <a:endParaRPr lang="en-US" sz="1800" b="1" dirty="0"/>
          </a:p>
          <a:p>
            <a:pPr marL="0" indent="0" algn="just">
              <a:buNone/>
            </a:pPr>
            <a:r>
              <a:rPr lang="en-US" dirty="0" smtClean="0"/>
              <a:t>La </a:t>
            </a:r>
            <a:r>
              <a:rPr lang="en-US" dirty="0" err="1" smtClean="0"/>
              <a:t>mayoría</a:t>
            </a:r>
            <a:r>
              <a:rPr lang="en-US" dirty="0" smtClean="0"/>
              <a:t> de </a:t>
            </a:r>
            <a:r>
              <a:rPr lang="en-US" dirty="0" err="1" smtClean="0"/>
              <a:t>instituciones</a:t>
            </a:r>
            <a:r>
              <a:rPr lang="en-US" dirty="0" smtClean="0"/>
              <a:t> </a:t>
            </a:r>
            <a:r>
              <a:rPr lang="en-US" dirty="0" err="1" smtClean="0"/>
              <a:t>financieras</a:t>
            </a:r>
            <a:r>
              <a:rPr lang="en-US" dirty="0" smtClean="0"/>
              <a:t>, </a:t>
            </a:r>
            <a:r>
              <a:rPr lang="en-US" dirty="0" err="1" smtClean="0"/>
              <a:t>si</a:t>
            </a:r>
            <a:r>
              <a:rPr lang="en-US" dirty="0" smtClean="0"/>
              <a:t> </a:t>
            </a:r>
            <a:r>
              <a:rPr lang="en-US" dirty="0" err="1" smtClean="0"/>
              <a:t>aceptan</a:t>
            </a:r>
            <a:r>
              <a:rPr lang="en-US" dirty="0" smtClean="0"/>
              <a:t> </a:t>
            </a:r>
            <a:r>
              <a:rPr lang="en-US" dirty="0" err="1" smtClean="0"/>
              <a:t>una</a:t>
            </a:r>
            <a:r>
              <a:rPr lang="en-US" dirty="0" smtClean="0"/>
              <a:t> </a:t>
            </a:r>
            <a:r>
              <a:rPr lang="en-US" dirty="0" err="1" smtClean="0"/>
              <a:t>petición</a:t>
            </a:r>
            <a:r>
              <a:rPr lang="en-US" dirty="0" smtClean="0"/>
              <a:t> de </a:t>
            </a:r>
            <a:r>
              <a:rPr lang="en-US" dirty="0" err="1" smtClean="0"/>
              <a:t>préstamo</a:t>
            </a:r>
            <a:r>
              <a:rPr lang="en-US" dirty="0" smtClean="0"/>
              <a:t>, </a:t>
            </a:r>
            <a:r>
              <a:rPr lang="en-US" dirty="0" err="1" smtClean="0"/>
              <a:t>piden</a:t>
            </a:r>
            <a:r>
              <a:rPr lang="en-US" dirty="0" smtClean="0"/>
              <a:t> a la </a:t>
            </a:r>
            <a:r>
              <a:rPr lang="en-US" dirty="0" err="1" smtClean="0"/>
              <a:t>empres</a:t>
            </a:r>
            <a:r>
              <a:rPr lang="en-US" dirty="0" err="1" smtClean="0"/>
              <a:t>a</a:t>
            </a:r>
            <a:r>
              <a:rPr lang="en-US" dirty="0" smtClean="0"/>
              <a:t> </a:t>
            </a:r>
            <a:r>
              <a:rPr lang="en-US" dirty="0" err="1" smtClean="0"/>
              <a:t>que</a:t>
            </a:r>
            <a:r>
              <a:rPr lang="en-US" dirty="0" smtClean="0"/>
              <a:t> les </a:t>
            </a:r>
            <a:r>
              <a:rPr lang="en-US" dirty="0" err="1" smtClean="0"/>
              <a:t>proporcionen</a:t>
            </a:r>
            <a:r>
              <a:rPr lang="en-US" dirty="0" smtClean="0"/>
              <a:t> un plan de </a:t>
            </a:r>
            <a:r>
              <a:rPr lang="en-US" dirty="0" err="1" smtClean="0"/>
              <a:t>negocio</a:t>
            </a:r>
            <a:r>
              <a:rPr lang="en-US" dirty="0" smtClean="0"/>
              <a:t>. </a:t>
            </a:r>
            <a:endParaRPr lang="en-US" dirty="0"/>
          </a:p>
          <a:p>
            <a:pPr marL="0" indent="0">
              <a:buNone/>
            </a:pPr>
            <a:endParaRPr lang="es-ES"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6"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4254984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a:solidFill>
                  <a:srgbClr val="C00000"/>
                </a:solidFill>
              </a:rPr>
              <a:t>(8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endParaRPr lang="en-US" sz="1800" dirty="0"/>
          </a:p>
          <a:p>
            <a:pPr marL="0" indent="0">
              <a:buNone/>
            </a:pPr>
            <a:r>
              <a:rPr lang="en-US" dirty="0" smtClean="0">
                <a:solidFill>
                  <a:srgbClr val="000000"/>
                </a:solidFill>
              </a:rPr>
              <a:t>Este plan de </a:t>
            </a:r>
            <a:r>
              <a:rPr lang="en-US" dirty="0" err="1" smtClean="0">
                <a:solidFill>
                  <a:srgbClr val="000000"/>
                </a:solidFill>
              </a:rPr>
              <a:t>negocios</a:t>
            </a:r>
            <a:r>
              <a:rPr lang="en-US" dirty="0" smtClean="0">
                <a:solidFill>
                  <a:srgbClr val="000000"/>
                </a:solidFill>
              </a:rPr>
              <a:t> </a:t>
            </a:r>
            <a:r>
              <a:rPr lang="en-US" dirty="0" err="1" smtClean="0">
                <a:solidFill>
                  <a:srgbClr val="000000"/>
                </a:solidFill>
              </a:rPr>
              <a:t>debería</a:t>
            </a:r>
            <a:r>
              <a:rPr lang="en-US" dirty="0" smtClean="0">
                <a:solidFill>
                  <a:srgbClr val="000000"/>
                </a:solidFill>
              </a:rPr>
              <a:t> </a:t>
            </a:r>
            <a:r>
              <a:rPr lang="en-US" dirty="0" err="1" smtClean="0">
                <a:solidFill>
                  <a:srgbClr val="000000"/>
                </a:solidFill>
              </a:rPr>
              <a:t>incluir</a:t>
            </a:r>
            <a:r>
              <a:rPr lang="en-US" dirty="0" smtClean="0">
                <a:solidFill>
                  <a:srgbClr val="000000"/>
                </a:solidFill>
              </a:rPr>
              <a:t>:</a:t>
            </a:r>
            <a:endParaRPr lang="en-US" sz="1800" dirty="0"/>
          </a:p>
          <a:p>
            <a:pPr marL="0" indent="0">
              <a:buNone/>
            </a:pPr>
            <a:r>
              <a:rPr lang="en-US" dirty="0"/>
              <a:t>•</a:t>
            </a:r>
            <a:r>
              <a:rPr lang="en-US" sz="1800" dirty="0"/>
              <a:t>	</a:t>
            </a:r>
            <a:r>
              <a:rPr lang="en-US" dirty="0" smtClean="0"/>
              <a:t>Un </a:t>
            </a:r>
            <a:r>
              <a:rPr lang="en-US" dirty="0" err="1" smtClean="0"/>
              <a:t>resumen</a:t>
            </a:r>
            <a:r>
              <a:rPr lang="en-US" dirty="0" smtClean="0"/>
              <a:t> </a:t>
            </a:r>
            <a:r>
              <a:rPr lang="en-US" dirty="0" err="1" smtClean="0"/>
              <a:t>ejecutivo</a:t>
            </a:r>
            <a:endParaRPr lang="en-US" dirty="0"/>
          </a:p>
          <a:p>
            <a:pPr marL="0" indent="0">
              <a:buNone/>
            </a:pPr>
            <a:r>
              <a:rPr lang="en-US" dirty="0"/>
              <a:t>•	</a:t>
            </a:r>
            <a:r>
              <a:rPr lang="en-US" dirty="0" err="1" smtClean="0"/>
              <a:t>Visión</a:t>
            </a:r>
            <a:r>
              <a:rPr lang="en-US" dirty="0" smtClean="0"/>
              <a:t> general del </a:t>
            </a:r>
            <a:r>
              <a:rPr lang="en-US" dirty="0" err="1" smtClean="0"/>
              <a:t>negocio</a:t>
            </a:r>
            <a:endParaRPr lang="en-US" dirty="0"/>
          </a:p>
          <a:p>
            <a:pPr marL="0" indent="0">
              <a:buNone/>
            </a:pPr>
            <a:r>
              <a:rPr lang="en-US" dirty="0"/>
              <a:t>•	</a:t>
            </a:r>
            <a:r>
              <a:rPr lang="en-US" dirty="0" smtClean="0"/>
              <a:t>Plan de </a:t>
            </a:r>
            <a:r>
              <a:rPr lang="en-US" dirty="0" err="1" smtClean="0"/>
              <a:t>operaciones</a:t>
            </a:r>
            <a:endParaRPr lang="en-US" dirty="0" smtClean="0"/>
          </a:p>
          <a:p>
            <a:pPr marL="0" indent="0">
              <a:buNone/>
            </a:pPr>
            <a:r>
              <a:rPr lang="en-US" dirty="0" smtClean="0"/>
              <a:t>•	</a:t>
            </a:r>
            <a:r>
              <a:rPr lang="en-US" dirty="0" err="1" smtClean="0"/>
              <a:t>Análisis</a:t>
            </a:r>
            <a:r>
              <a:rPr lang="en-US" dirty="0" smtClean="0"/>
              <a:t> de Mercado</a:t>
            </a:r>
          </a:p>
          <a:p>
            <a:pPr marL="0" indent="0">
              <a:buNone/>
            </a:pPr>
            <a:r>
              <a:rPr lang="en-US" dirty="0" smtClean="0"/>
              <a:t>•</a:t>
            </a:r>
            <a:r>
              <a:rPr lang="en-US" dirty="0"/>
              <a:t>	</a:t>
            </a:r>
            <a:r>
              <a:rPr lang="en-US" dirty="0" err="1" smtClean="0"/>
              <a:t>Productos</a:t>
            </a:r>
            <a:r>
              <a:rPr lang="en-US" dirty="0" smtClean="0"/>
              <a:t> y </a:t>
            </a:r>
            <a:r>
              <a:rPr lang="en-US" dirty="0" err="1" smtClean="0"/>
              <a:t>Servicios</a:t>
            </a:r>
            <a:endParaRPr lang="es-E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53849088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9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endParaRPr lang="en-US" sz="1800" b="1" dirty="0"/>
          </a:p>
          <a:p>
            <a:pPr marL="0" indent="0">
              <a:buNone/>
            </a:pPr>
            <a:endParaRPr lang="en-US" sz="1800" dirty="0"/>
          </a:p>
          <a:p>
            <a:pPr marL="0" indent="0">
              <a:buNone/>
            </a:pPr>
            <a:r>
              <a:rPr lang="en-US" dirty="0"/>
              <a:t>•</a:t>
            </a:r>
            <a:r>
              <a:rPr lang="en-US" sz="1800" dirty="0"/>
              <a:t>	</a:t>
            </a:r>
            <a:r>
              <a:rPr lang="en-US" dirty="0" err="1" smtClean="0"/>
              <a:t>Ventas</a:t>
            </a:r>
            <a:r>
              <a:rPr lang="en-US" dirty="0" smtClean="0"/>
              <a:t> y Marketing</a:t>
            </a:r>
            <a:endParaRPr lang="en-US" dirty="0"/>
          </a:p>
          <a:p>
            <a:pPr marL="0" indent="0">
              <a:buNone/>
            </a:pPr>
            <a:r>
              <a:rPr lang="en-US" dirty="0"/>
              <a:t>•	</a:t>
            </a:r>
            <a:r>
              <a:rPr lang="en-US" dirty="0" err="1" smtClean="0"/>
              <a:t>Estudio</a:t>
            </a:r>
            <a:r>
              <a:rPr lang="en-US" dirty="0" smtClean="0"/>
              <a:t> de la </a:t>
            </a:r>
            <a:r>
              <a:rPr lang="en-US" dirty="0" err="1" smtClean="0"/>
              <a:t>Competencia</a:t>
            </a:r>
            <a:endParaRPr lang="en-US" dirty="0"/>
          </a:p>
          <a:p>
            <a:pPr marL="0" indent="0">
              <a:buNone/>
            </a:pPr>
            <a:r>
              <a:rPr lang="en-US" dirty="0"/>
              <a:t>•	</a:t>
            </a:r>
            <a:r>
              <a:rPr lang="en-US" dirty="0" err="1" smtClean="0"/>
              <a:t>Equipo</a:t>
            </a:r>
            <a:r>
              <a:rPr lang="en-US" dirty="0" smtClean="0"/>
              <a:t> </a:t>
            </a:r>
            <a:r>
              <a:rPr lang="en-US" dirty="0" err="1" smtClean="0"/>
              <a:t>Directivo</a:t>
            </a:r>
            <a:endParaRPr lang="en-US" dirty="0"/>
          </a:p>
          <a:p>
            <a:pPr marL="0" indent="0">
              <a:buNone/>
            </a:pPr>
            <a:r>
              <a:rPr lang="en-US" dirty="0"/>
              <a:t>•	</a:t>
            </a:r>
            <a:r>
              <a:rPr lang="en-US" dirty="0" smtClean="0"/>
              <a:t>Plan </a:t>
            </a:r>
            <a:r>
              <a:rPr lang="en-US" dirty="0" err="1" smtClean="0"/>
              <a:t>financiero</a:t>
            </a:r>
            <a:r>
              <a:rPr lang="en-US" dirty="0" smtClean="0"/>
              <a:t> </a:t>
            </a:r>
            <a:endParaRPr lang="en-US" dirty="0"/>
          </a:p>
          <a:p>
            <a:pPr marL="0" indent="0">
              <a:buNone/>
            </a:pPr>
            <a:r>
              <a:rPr lang="en-US" dirty="0"/>
              <a:t>•	</a:t>
            </a:r>
            <a:r>
              <a:rPr lang="en-US" dirty="0" err="1" smtClean="0"/>
              <a:t>Proyección</a:t>
            </a:r>
            <a:endParaRPr lang="en-U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208113216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3024" y="1171623"/>
            <a:ext cx="10972800" cy="5102226"/>
          </a:xfrm>
        </p:spPr>
        <p:txBody>
          <a:bodyPr/>
          <a:lstStyle/>
          <a:p>
            <a:pPr marL="0" indent="0">
              <a:buNone/>
            </a:pPr>
            <a:endParaRPr lang="en-US" sz="2800" b="1" dirty="0">
              <a:solidFill>
                <a:srgbClr val="C00000"/>
              </a:solidFill>
            </a:endParaRPr>
          </a:p>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a:solidFill>
                  <a:srgbClr val="C00000"/>
                </a:solidFill>
              </a:rPr>
              <a:t>(10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endParaRPr lang="en-US" sz="1800" b="1" dirty="0"/>
          </a:p>
          <a:p>
            <a:pPr marL="0" indent="0" algn="just">
              <a:buNone/>
            </a:pPr>
            <a:r>
              <a:rPr lang="en-US" dirty="0" err="1" smtClean="0"/>
              <a:t>Estos</a:t>
            </a:r>
            <a:r>
              <a:rPr lang="en-US" dirty="0" smtClean="0"/>
              <a:t> </a:t>
            </a:r>
            <a:r>
              <a:rPr lang="en-US" dirty="0" err="1" smtClean="0"/>
              <a:t>parámetros</a:t>
            </a:r>
            <a:r>
              <a:rPr lang="en-US" dirty="0" smtClean="0"/>
              <a:t> </a:t>
            </a:r>
            <a:r>
              <a:rPr lang="en-US" dirty="0" err="1" smtClean="0"/>
              <a:t>serán</a:t>
            </a:r>
            <a:r>
              <a:rPr lang="en-US" dirty="0" smtClean="0"/>
              <a:t> </a:t>
            </a:r>
            <a:r>
              <a:rPr lang="en-US" dirty="0" err="1" smtClean="0"/>
              <a:t>analizados</a:t>
            </a:r>
            <a:r>
              <a:rPr lang="en-US" dirty="0" smtClean="0"/>
              <a:t> al </a:t>
            </a:r>
            <a:r>
              <a:rPr lang="en-US" dirty="0" err="1" smtClean="0"/>
              <a:t>detalle</a:t>
            </a:r>
            <a:r>
              <a:rPr lang="en-US" dirty="0" smtClean="0"/>
              <a:t> </a:t>
            </a:r>
            <a:r>
              <a:rPr lang="en-US" dirty="0" err="1" smtClean="0"/>
              <a:t>por</a:t>
            </a:r>
            <a:r>
              <a:rPr lang="en-US" dirty="0" smtClean="0"/>
              <a:t> </a:t>
            </a:r>
            <a:r>
              <a:rPr lang="en-US" dirty="0" err="1" smtClean="0"/>
              <a:t>cualquier</a:t>
            </a:r>
            <a:r>
              <a:rPr lang="en-US" dirty="0" smtClean="0"/>
              <a:t> </a:t>
            </a:r>
            <a:r>
              <a:rPr lang="en-US" dirty="0" err="1" smtClean="0"/>
              <a:t>institución</a:t>
            </a:r>
            <a:r>
              <a:rPr lang="en-US" dirty="0" smtClean="0"/>
              <a:t> </a:t>
            </a:r>
            <a:r>
              <a:rPr lang="en-US" dirty="0" err="1" smtClean="0"/>
              <a:t>financiera</a:t>
            </a:r>
            <a:r>
              <a:rPr lang="en-US" dirty="0" smtClean="0"/>
              <a:t> a la </a:t>
            </a:r>
            <a:r>
              <a:rPr lang="en-US" dirty="0" err="1" smtClean="0"/>
              <a:t>hora</a:t>
            </a:r>
            <a:r>
              <a:rPr lang="en-US" dirty="0" smtClean="0"/>
              <a:t> de conceder un </a:t>
            </a:r>
            <a:r>
              <a:rPr lang="en-US" dirty="0" err="1" smtClean="0"/>
              <a:t>préstamo</a:t>
            </a:r>
            <a:r>
              <a:rPr lang="en-US" dirty="0" smtClean="0"/>
              <a:t>.</a:t>
            </a:r>
            <a:endParaRPr lang="en-US" dirty="0"/>
          </a:p>
          <a:p>
            <a:pPr marL="0" indent="0">
              <a:buNone/>
            </a:pPr>
            <a:endParaRPr lang="es-ES" sz="40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12055589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1693" y="1124605"/>
            <a:ext cx="10972800" cy="5102226"/>
          </a:xfrm>
        </p:spPr>
        <p:txBody>
          <a:bodyPr/>
          <a:lstStyle/>
          <a:p>
            <a:pPr marL="0" indent="0">
              <a:buNone/>
            </a:pPr>
            <a:r>
              <a:rPr lang="en-US" b="1" dirty="0" err="1" smtClean="0">
                <a:solidFill>
                  <a:srgbClr val="C00000"/>
                </a:solidFill>
              </a:rPr>
              <a:t>Gestionando</a:t>
            </a:r>
            <a:r>
              <a:rPr lang="en-US" b="1" dirty="0" smtClean="0">
                <a:solidFill>
                  <a:srgbClr val="C00000"/>
                </a:solidFill>
              </a:rPr>
              <a:t> el </a:t>
            </a:r>
            <a:r>
              <a:rPr lang="en-US" b="1" dirty="0" err="1" smtClean="0">
                <a:solidFill>
                  <a:srgbClr val="C00000"/>
                </a:solidFill>
              </a:rPr>
              <a:t>periodo</a:t>
            </a:r>
            <a:r>
              <a:rPr lang="en-US" b="1" dirty="0" smtClean="0">
                <a:solidFill>
                  <a:srgbClr val="C00000"/>
                </a:solidFill>
              </a:rPr>
              <a:t> de </a:t>
            </a:r>
            <a:r>
              <a:rPr lang="en-US" b="1" dirty="0" err="1" smtClean="0">
                <a:solidFill>
                  <a:srgbClr val="C00000"/>
                </a:solidFill>
              </a:rPr>
              <a:t>devolución</a:t>
            </a:r>
            <a:r>
              <a:rPr lang="en-US" b="1" dirty="0" smtClean="0">
                <a:solidFill>
                  <a:srgbClr val="C00000"/>
                </a:solidFill>
              </a:rPr>
              <a:t> de la </a:t>
            </a:r>
            <a:r>
              <a:rPr lang="en-US" b="1" dirty="0" err="1" smtClean="0">
                <a:solidFill>
                  <a:srgbClr val="C00000"/>
                </a:solidFill>
              </a:rPr>
              <a:t>inversión</a:t>
            </a:r>
            <a:endParaRPr lang="en-US" b="1" dirty="0">
              <a:solidFill>
                <a:srgbClr val="C00000"/>
              </a:solidFill>
            </a:endParaRPr>
          </a:p>
          <a:p>
            <a:pPr marL="0" indent="0">
              <a:buNone/>
            </a:pPr>
            <a:r>
              <a:rPr lang="en-US" b="1" dirty="0">
                <a:solidFill>
                  <a:srgbClr val="C00000"/>
                </a:solidFill>
              </a:rPr>
              <a:t>(1 </a:t>
            </a:r>
            <a:r>
              <a:rPr lang="en-US" b="1" dirty="0" smtClean="0">
                <a:solidFill>
                  <a:srgbClr val="C00000"/>
                </a:solidFill>
              </a:rPr>
              <a:t>de</a:t>
            </a:r>
            <a:r>
              <a:rPr lang="en-US" b="1" dirty="0" smtClean="0">
                <a:solidFill>
                  <a:srgbClr val="C00000"/>
                </a:solidFill>
              </a:rPr>
              <a:t> </a:t>
            </a:r>
            <a:r>
              <a:rPr lang="en-US" b="1" dirty="0">
                <a:solidFill>
                  <a:srgbClr val="C00000"/>
                </a:solidFill>
              </a:rPr>
              <a:t>2)</a:t>
            </a:r>
            <a:endParaRPr lang="es-ES" b="1" dirty="0">
              <a:solidFill>
                <a:srgbClr val="C00000"/>
              </a:solidFill>
            </a:endParaRPr>
          </a:p>
          <a:p>
            <a:pPr marL="0" indent="0">
              <a:buNone/>
            </a:pPr>
            <a:r>
              <a:rPr lang="en-GB" sz="1800" dirty="0"/>
              <a:t> </a:t>
            </a:r>
          </a:p>
          <a:p>
            <a:pPr marL="0" indent="0" algn="just">
              <a:buNone/>
            </a:pPr>
            <a:r>
              <a:rPr lang="en-US" dirty="0" smtClean="0"/>
              <a:t>Uno de los </a:t>
            </a:r>
            <a:r>
              <a:rPr lang="en-US" dirty="0" err="1" smtClean="0"/>
              <a:t>parámetros</a:t>
            </a:r>
            <a:r>
              <a:rPr lang="en-US" dirty="0" smtClean="0"/>
              <a:t> </a:t>
            </a:r>
            <a:r>
              <a:rPr lang="en-US" dirty="0" err="1" smtClean="0"/>
              <a:t>más</a:t>
            </a:r>
            <a:r>
              <a:rPr lang="en-US" dirty="0" smtClean="0"/>
              <a:t> </a:t>
            </a:r>
            <a:r>
              <a:rPr lang="en-US" dirty="0" err="1" smtClean="0"/>
              <a:t>importantes</a:t>
            </a:r>
            <a:r>
              <a:rPr lang="en-US" dirty="0" smtClean="0"/>
              <a:t> </a:t>
            </a:r>
            <a:r>
              <a:rPr lang="en-US" dirty="0" err="1" smtClean="0"/>
              <a:t>para</a:t>
            </a:r>
            <a:r>
              <a:rPr lang="en-US" dirty="0" smtClean="0"/>
              <a:t> </a:t>
            </a:r>
            <a:r>
              <a:rPr lang="en-US" dirty="0" err="1" smtClean="0"/>
              <a:t>inversores</a:t>
            </a:r>
            <a:r>
              <a:rPr lang="en-US" dirty="0" smtClean="0"/>
              <a:t> o </a:t>
            </a:r>
            <a:r>
              <a:rPr lang="en-US" dirty="0" err="1" smtClean="0"/>
              <a:t>bancos</a:t>
            </a:r>
            <a:r>
              <a:rPr lang="en-US" dirty="0" smtClean="0"/>
              <a:t> </a:t>
            </a:r>
            <a:r>
              <a:rPr lang="en-US" dirty="0" err="1" smtClean="0"/>
              <a:t>es</a:t>
            </a:r>
            <a:r>
              <a:rPr lang="en-US" dirty="0" smtClean="0"/>
              <a:t> el </a:t>
            </a:r>
            <a:r>
              <a:rPr lang="en-US" dirty="0" err="1" smtClean="0"/>
              <a:t>periodo</a:t>
            </a:r>
            <a:r>
              <a:rPr lang="en-US" dirty="0" smtClean="0"/>
              <a:t> de </a:t>
            </a:r>
            <a:r>
              <a:rPr lang="en-US" dirty="0" err="1" smtClean="0"/>
              <a:t>devolución</a:t>
            </a:r>
            <a:r>
              <a:rPr lang="en-US" dirty="0" smtClean="0"/>
              <a:t> del </a:t>
            </a:r>
            <a:r>
              <a:rPr lang="en-US" dirty="0" err="1" smtClean="0"/>
              <a:t>dinero</a:t>
            </a:r>
            <a:r>
              <a:rPr lang="en-US" dirty="0" smtClean="0"/>
              <a:t> </a:t>
            </a:r>
            <a:r>
              <a:rPr lang="en-US" dirty="0" err="1" smtClean="0"/>
              <a:t>prestado</a:t>
            </a:r>
            <a:r>
              <a:rPr lang="en-US" dirty="0" smtClean="0"/>
              <a:t>. Las </a:t>
            </a:r>
            <a:r>
              <a:rPr lang="en-US" dirty="0" err="1" smtClean="0"/>
              <a:t>microempresas</a:t>
            </a:r>
            <a:r>
              <a:rPr lang="en-US" dirty="0" smtClean="0"/>
              <a:t> con mayor </a:t>
            </a:r>
            <a:r>
              <a:rPr lang="en-US" dirty="0" err="1" smtClean="0"/>
              <a:t>potencial</a:t>
            </a:r>
            <a:r>
              <a:rPr lang="en-US" dirty="0" smtClean="0"/>
              <a:t> de </a:t>
            </a:r>
            <a:r>
              <a:rPr lang="en-US" dirty="0" err="1" smtClean="0"/>
              <a:t>crecimiento</a:t>
            </a:r>
            <a:r>
              <a:rPr lang="en-US" dirty="0" smtClean="0"/>
              <a:t> </a:t>
            </a:r>
            <a:r>
              <a:rPr lang="en-US" dirty="0" err="1" smtClean="0"/>
              <a:t>serán</a:t>
            </a:r>
            <a:r>
              <a:rPr lang="en-US" dirty="0" smtClean="0"/>
              <a:t> un </a:t>
            </a:r>
            <a:r>
              <a:rPr lang="en-US" dirty="0" err="1" smtClean="0"/>
              <a:t>objetivo</a:t>
            </a:r>
            <a:r>
              <a:rPr lang="en-US" dirty="0" smtClean="0"/>
              <a:t> </a:t>
            </a:r>
            <a:r>
              <a:rPr lang="en-US" dirty="0" err="1" smtClean="0"/>
              <a:t>claro</a:t>
            </a:r>
            <a:r>
              <a:rPr lang="en-US" dirty="0" smtClean="0"/>
              <a:t> </a:t>
            </a:r>
            <a:r>
              <a:rPr lang="en-US" dirty="0" err="1" smtClean="0"/>
              <a:t>para</a:t>
            </a:r>
            <a:r>
              <a:rPr lang="en-US" dirty="0" smtClean="0"/>
              <a:t> </a:t>
            </a:r>
            <a:r>
              <a:rPr lang="en-US" dirty="0" err="1" smtClean="0"/>
              <a:t>las</a:t>
            </a:r>
            <a:r>
              <a:rPr lang="en-US" dirty="0" smtClean="0"/>
              <a:t> </a:t>
            </a:r>
            <a:r>
              <a:rPr lang="en-US" dirty="0" err="1" smtClean="0"/>
              <a:t>instituciones</a:t>
            </a:r>
            <a:r>
              <a:rPr lang="en-US" dirty="0" smtClean="0"/>
              <a:t> </a:t>
            </a:r>
            <a:r>
              <a:rPr lang="en-US" dirty="0" err="1" smtClean="0"/>
              <a:t>financieras</a:t>
            </a:r>
            <a:r>
              <a:rPr lang="en-US" dirty="0" smtClean="0"/>
              <a:t>. </a:t>
            </a:r>
            <a:endParaRPr lang="en-US" dirty="0"/>
          </a:p>
          <a:p>
            <a:pPr marL="0" indent="0">
              <a:buNone/>
            </a:pPr>
            <a:endParaRPr lang="en-US" sz="1800" dirty="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643098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Gestionando</a:t>
            </a:r>
            <a:r>
              <a:rPr lang="en-US" b="1" dirty="0" smtClean="0">
                <a:solidFill>
                  <a:srgbClr val="C00000"/>
                </a:solidFill>
              </a:rPr>
              <a:t> el </a:t>
            </a:r>
            <a:r>
              <a:rPr lang="en-US" b="1" dirty="0" err="1" smtClean="0">
                <a:solidFill>
                  <a:srgbClr val="C00000"/>
                </a:solidFill>
              </a:rPr>
              <a:t>periodo</a:t>
            </a:r>
            <a:r>
              <a:rPr lang="en-US" b="1" dirty="0" smtClean="0">
                <a:solidFill>
                  <a:srgbClr val="C00000"/>
                </a:solidFill>
              </a:rPr>
              <a:t> de </a:t>
            </a:r>
            <a:r>
              <a:rPr lang="en-US" b="1" dirty="0" err="1" smtClean="0">
                <a:solidFill>
                  <a:srgbClr val="C00000"/>
                </a:solidFill>
              </a:rPr>
              <a:t>devolución</a:t>
            </a:r>
            <a:r>
              <a:rPr lang="en-US" b="1" dirty="0" smtClean="0">
                <a:solidFill>
                  <a:srgbClr val="C00000"/>
                </a:solidFill>
              </a:rPr>
              <a:t> de la </a:t>
            </a:r>
            <a:r>
              <a:rPr lang="en-US" b="1" dirty="0" err="1" smtClean="0">
                <a:solidFill>
                  <a:srgbClr val="C00000"/>
                </a:solidFill>
              </a:rPr>
              <a:t>inversión</a:t>
            </a:r>
            <a:endParaRPr lang="en-US" b="1" dirty="0" smtClean="0">
              <a:solidFill>
                <a:srgbClr val="C00000"/>
              </a:solidFill>
            </a:endParaRPr>
          </a:p>
          <a:p>
            <a:pPr marL="0" lvl="0" indent="0">
              <a:buNone/>
            </a:pPr>
            <a:r>
              <a:rPr lang="en-US" b="1" dirty="0" smtClean="0">
                <a:solidFill>
                  <a:srgbClr val="C00000"/>
                </a:solidFill>
              </a:rPr>
              <a:t>(</a:t>
            </a:r>
            <a:r>
              <a:rPr lang="en-US" b="1" dirty="0" smtClean="0">
                <a:solidFill>
                  <a:srgbClr val="C00000"/>
                </a:solidFill>
              </a:rPr>
              <a:t>2 de</a:t>
            </a:r>
            <a:r>
              <a:rPr lang="en-US" b="1" dirty="0" smtClean="0">
                <a:solidFill>
                  <a:srgbClr val="C00000"/>
                </a:solidFill>
              </a:rPr>
              <a:t> </a:t>
            </a:r>
            <a:r>
              <a:rPr lang="en-US" b="1" dirty="0">
                <a:solidFill>
                  <a:srgbClr val="C00000"/>
                </a:solidFill>
              </a:rPr>
              <a:t>2)</a:t>
            </a:r>
            <a:endParaRPr lang="es-ES" b="1" dirty="0">
              <a:solidFill>
                <a:srgbClr val="C00000"/>
              </a:solidFill>
            </a:endParaRPr>
          </a:p>
          <a:p>
            <a:pPr marL="0" indent="0">
              <a:buNone/>
            </a:pPr>
            <a:r>
              <a:rPr lang="en-GB" sz="1800" dirty="0"/>
              <a:t> </a:t>
            </a:r>
            <a:endParaRPr lang="es-ES" sz="1800" dirty="0"/>
          </a:p>
          <a:p>
            <a:pPr marL="0" indent="0" algn="just">
              <a:buNone/>
            </a:pPr>
            <a:r>
              <a:rPr lang="en-US" dirty="0" smtClean="0"/>
              <a:t>La </a:t>
            </a:r>
            <a:r>
              <a:rPr lang="en-US" dirty="0" err="1" smtClean="0"/>
              <a:t>fecha</a:t>
            </a:r>
            <a:r>
              <a:rPr lang="en-US" dirty="0" smtClean="0"/>
              <a:t> en la </a:t>
            </a:r>
            <a:r>
              <a:rPr lang="en-US" dirty="0" err="1" smtClean="0"/>
              <a:t>que</a:t>
            </a:r>
            <a:r>
              <a:rPr lang="en-US" dirty="0" smtClean="0"/>
              <a:t> la </a:t>
            </a:r>
            <a:r>
              <a:rPr lang="en-US" dirty="0" err="1" smtClean="0"/>
              <a:t>microempresa</a:t>
            </a:r>
            <a:r>
              <a:rPr lang="en-US" dirty="0" smtClean="0"/>
              <a:t> se </a:t>
            </a:r>
            <a:r>
              <a:rPr lang="en-US" dirty="0" err="1" smtClean="0"/>
              <a:t>comprometa</a:t>
            </a:r>
            <a:r>
              <a:rPr lang="en-US" dirty="0" smtClean="0"/>
              <a:t> </a:t>
            </a:r>
            <a:r>
              <a:rPr lang="en-US" dirty="0" smtClean="0"/>
              <a:t>a </a:t>
            </a:r>
            <a:r>
              <a:rPr lang="en-US" dirty="0" err="1" smtClean="0"/>
              <a:t>devolver</a:t>
            </a:r>
            <a:r>
              <a:rPr lang="en-US" dirty="0" smtClean="0"/>
              <a:t> el </a:t>
            </a:r>
            <a:r>
              <a:rPr lang="en-US" dirty="0" err="1" smtClean="0"/>
              <a:t>préstamo</a:t>
            </a:r>
            <a:r>
              <a:rPr lang="en-US" dirty="0" smtClean="0"/>
              <a:t> </a:t>
            </a:r>
            <a:r>
              <a:rPr lang="en-US" dirty="0" err="1" smtClean="0"/>
              <a:t>determinará</a:t>
            </a:r>
            <a:r>
              <a:rPr lang="en-US" dirty="0" smtClean="0"/>
              <a:t> los </a:t>
            </a:r>
            <a:r>
              <a:rPr lang="en-US" dirty="0" err="1" smtClean="0"/>
              <a:t>términos</a:t>
            </a:r>
            <a:r>
              <a:rPr lang="en-US" dirty="0" smtClean="0"/>
              <a:t> de la </a:t>
            </a:r>
            <a:r>
              <a:rPr lang="en-US" dirty="0" err="1" smtClean="0"/>
              <a:t>tasa</a:t>
            </a:r>
            <a:r>
              <a:rPr lang="en-US" dirty="0" smtClean="0"/>
              <a:t> de </a:t>
            </a:r>
            <a:r>
              <a:rPr lang="en-US" dirty="0" err="1" smtClean="0"/>
              <a:t>interés</a:t>
            </a:r>
            <a:r>
              <a:rPr lang="en-US" dirty="0" smtClean="0"/>
              <a:t> y el </a:t>
            </a:r>
            <a:r>
              <a:rPr lang="en-US" dirty="0" err="1" smtClean="0"/>
              <a:t>calendario</a:t>
            </a:r>
            <a:r>
              <a:rPr lang="en-US" dirty="0" smtClean="0"/>
              <a:t> de </a:t>
            </a:r>
            <a:r>
              <a:rPr lang="en-US" dirty="0" err="1" smtClean="0"/>
              <a:t>amortización</a:t>
            </a:r>
            <a:r>
              <a:rPr lang="en-US" dirty="0" smtClean="0"/>
              <a:t> (</a:t>
            </a:r>
            <a:r>
              <a:rPr lang="en-US" dirty="0" err="1" smtClean="0"/>
              <a:t>vencimiento</a:t>
            </a:r>
            <a:r>
              <a:rPr lang="en-US" dirty="0" smtClean="0"/>
              <a:t>)</a:t>
            </a:r>
            <a:r>
              <a:rPr lang="en-US" dirty="0" smtClean="0"/>
              <a:t>. Si la </a:t>
            </a:r>
            <a:r>
              <a:rPr lang="en-US" dirty="0" err="1" smtClean="0"/>
              <a:t>institución</a:t>
            </a:r>
            <a:r>
              <a:rPr lang="en-US" dirty="0" smtClean="0"/>
              <a:t> </a:t>
            </a:r>
            <a:r>
              <a:rPr lang="en-US" dirty="0" err="1" smtClean="0"/>
              <a:t>financiera</a:t>
            </a:r>
            <a:r>
              <a:rPr lang="en-US" dirty="0" smtClean="0"/>
              <a:t> decide </a:t>
            </a:r>
            <a:r>
              <a:rPr lang="en-US" dirty="0" err="1" smtClean="0"/>
              <a:t>que</a:t>
            </a:r>
            <a:r>
              <a:rPr lang="en-US" dirty="0" smtClean="0"/>
              <a:t> el </a:t>
            </a:r>
            <a:r>
              <a:rPr lang="en-US" dirty="0" err="1" smtClean="0"/>
              <a:t>riesgo</a:t>
            </a:r>
            <a:r>
              <a:rPr lang="en-US" dirty="0" smtClean="0"/>
              <a:t> </a:t>
            </a:r>
            <a:r>
              <a:rPr lang="en-US" dirty="0" err="1" smtClean="0"/>
              <a:t>es</a:t>
            </a:r>
            <a:r>
              <a:rPr lang="en-US" dirty="0" smtClean="0"/>
              <a:t> </a:t>
            </a:r>
            <a:r>
              <a:rPr lang="en-US" dirty="0" err="1" smtClean="0"/>
              <a:t>bajo</a:t>
            </a:r>
            <a:r>
              <a:rPr lang="en-US" dirty="0" smtClean="0"/>
              <a:t>, los </a:t>
            </a:r>
            <a:r>
              <a:rPr lang="en-US" dirty="0" err="1" smtClean="0"/>
              <a:t>términos</a:t>
            </a:r>
            <a:r>
              <a:rPr lang="en-US" dirty="0" smtClean="0"/>
              <a:t> del </a:t>
            </a:r>
            <a:r>
              <a:rPr lang="en-US" smtClean="0"/>
              <a:t>préstamo </a:t>
            </a:r>
            <a:r>
              <a:rPr lang="en-US" dirty="0" err="1" smtClean="0"/>
              <a:t>serán</a:t>
            </a:r>
            <a:r>
              <a:rPr lang="en-US" dirty="0" smtClean="0"/>
              <a:t> </a:t>
            </a:r>
            <a:r>
              <a:rPr lang="en-US" dirty="0" err="1" smtClean="0"/>
              <a:t>también</a:t>
            </a:r>
            <a:r>
              <a:rPr lang="en-US" dirty="0" smtClean="0"/>
              <a:t> </a:t>
            </a:r>
            <a:r>
              <a:rPr lang="en-US" dirty="0" err="1" smtClean="0"/>
              <a:t>más</a:t>
            </a:r>
            <a:r>
              <a:rPr lang="en-US" dirty="0" smtClean="0"/>
              <a:t> </a:t>
            </a:r>
            <a:r>
              <a:rPr lang="en-US" dirty="0" err="1" smtClean="0"/>
              <a:t>flexibles</a:t>
            </a:r>
            <a:r>
              <a:rPr lang="en-US" dirty="0" smtClean="0"/>
              <a:t> y con </a:t>
            </a:r>
            <a:r>
              <a:rPr lang="en-US" dirty="0" err="1" smtClean="0"/>
              <a:t>una</a:t>
            </a:r>
            <a:r>
              <a:rPr lang="en-US" dirty="0" smtClean="0"/>
              <a:t> </a:t>
            </a:r>
            <a:r>
              <a:rPr lang="en-US" dirty="0" err="1" smtClean="0"/>
              <a:t>tasa</a:t>
            </a:r>
            <a:r>
              <a:rPr lang="en-US" dirty="0" smtClean="0"/>
              <a:t> de </a:t>
            </a:r>
            <a:r>
              <a:rPr lang="en-US" dirty="0" err="1" smtClean="0"/>
              <a:t>interés</a:t>
            </a:r>
            <a:r>
              <a:rPr lang="en-US" dirty="0" smtClean="0"/>
              <a:t> </a:t>
            </a:r>
            <a:r>
              <a:rPr lang="en-US" dirty="0" err="1" smtClean="0"/>
              <a:t>más</a:t>
            </a:r>
            <a:r>
              <a:rPr lang="en-US" dirty="0" smtClean="0"/>
              <a:t> </a:t>
            </a:r>
            <a:r>
              <a:rPr lang="en-US" dirty="0" err="1" smtClean="0"/>
              <a:t>baja</a:t>
            </a:r>
            <a:r>
              <a:rPr lang="en-US" dirty="0" smtClean="0"/>
              <a:t>.</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856903897"/>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b="1"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17</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1029067926"/>
              </p:ext>
            </p:extLst>
          </p:nvPr>
        </p:nvGraphicFramePr>
        <p:xfrm>
          <a:off x="296883" y="2356207"/>
          <a:ext cx="11285517" cy="3563009"/>
        </p:xfrm>
        <a:graphic>
          <a:graphicData uri="http://schemas.openxmlformats.org/drawingml/2006/table">
            <a:tbl>
              <a:tblPr firstRow="1" bandRow="1">
                <a:tableStyleId>{5C22544A-7EE6-4342-B048-85BDC9FD1C3A}</a:tableStyleId>
              </a:tblPr>
              <a:tblGrid>
                <a:gridCol w="5382107">
                  <a:extLst>
                    <a:ext uri="{9D8B030D-6E8A-4147-A177-3AD203B41FA5}">
                      <a16:colId xmlns:a16="http://schemas.microsoft.com/office/drawing/2014/main" xmlns="" val="2387490912"/>
                    </a:ext>
                  </a:extLst>
                </a:gridCol>
                <a:gridCol w="5903410">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17</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algn="ct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363981" cy="584775"/>
          </a:xfrm>
          <a:prstGeom prst="rect">
            <a:avLst/>
          </a:prstGeom>
        </p:spPr>
        <p:txBody>
          <a:bodyPr wrap="square">
            <a:spAutoFit/>
          </a:bodyPr>
          <a:lstStyle/>
          <a:p>
            <a:r>
              <a:rPr lang="en-IE" altLang="es-ES" sz="3200" b="1" dirty="0" err="1">
                <a:solidFill>
                  <a:srgbClr val="990000"/>
                </a:solidFill>
              </a:rPr>
              <a:t>Visión</a:t>
            </a:r>
            <a:r>
              <a:rPr lang="en-IE" altLang="es-ES" sz="3200" b="1" dirty="0">
                <a:solidFill>
                  <a:srgbClr val="990000"/>
                </a:solidFill>
              </a:rPr>
              <a:t> general</a:t>
            </a:r>
            <a:endParaRPr lang="el-GR" altLang="es-ES" sz="3200" dirty="0">
              <a:solidFill>
                <a:srgbClr val="990000"/>
              </a:solidFill>
            </a:endParaRPr>
          </a:p>
        </p:txBody>
      </p:sp>
      <p:sp>
        <p:nvSpPr>
          <p:cNvPr id="13"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custDataLst>
      <p:tags r:id="rId1"/>
    </p:custDataLst>
    <p:extLst>
      <p:ext uri="{BB962C8B-B14F-4D97-AF65-F5344CB8AC3E}">
        <p14:creationId xmlns:p14="http://schemas.microsoft.com/office/powerpoint/2010/main" xmlns="" val="3398946843"/>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7816" y="2297723"/>
            <a:ext cx="10078102" cy="3668836"/>
          </a:xfrm>
        </p:spPr>
        <p:txBody>
          <a:bodyPr/>
          <a:lstStyle/>
          <a:p>
            <a:pPr marL="0" indent="0" algn="ctr">
              <a:buNone/>
            </a:pPr>
            <a:r>
              <a:rPr lang="en-GB" sz="3600" b="1" dirty="0" err="1"/>
              <a:t>En</a:t>
            </a:r>
            <a:r>
              <a:rPr lang="en-GB" sz="3600" b="1" dirty="0"/>
              <a:t> </a:t>
            </a:r>
            <a:r>
              <a:rPr lang="en-GB" sz="3600" b="1" dirty="0" err="1"/>
              <a:t>esta</a:t>
            </a:r>
            <a:r>
              <a:rPr lang="en-GB" sz="3600" b="1" dirty="0"/>
              <a:t> </a:t>
            </a:r>
            <a:r>
              <a:rPr lang="en-GB" sz="3600" b="1" dirty="0" err="1"/>
              <a:t>unidad</a:t>
            </a:r>
            <a:r>
              <a:rPr lang="en-GB" sz="3600" b="1" dirty="0"/>
              <a:t> </a:t>
            </a:r>
            <a:r>
              <a:rPr lang="en-GB" sz="3600" b="1" dirty="0" err="1"/>
              <a:t>aprenderemos</a:t>
            </a:r>
            <a:r>
              <a:rPr lang="en-GB" sz="3600" b="1" dirty="0"/>
              <a:t> </a:t>
            </a:r>
            <a:r>
              <a:rPr lang="en-GB" sz="3600" b="1" dirty="0" err="1"/>
              <a:t>como</a:t>
            </a:r>
            <a:r>
              <a:rPr lang="en-GB" sz="3600" b="1" dirty="0"/>
              <a:t> </a:t>
            </a:r>
            <a:r>
              <a:rPr lang="en-GB" sz="3600" b="1" dirty="0" err="1"/>
              <a:t>financiar</a:t>
            </a:r>
            <a:r>
              <a:rPr lang="en-GB" sz="3600" b="1" dirty="0"/>
              <a:t> sin </a:t>
            </a:r>
            <a:r>
              <a:rPr lang="en-GB" sz="3600" b="1" dirty="0" err="1"/>
              <a:t>subvenciones</a:t>
            </a:r>
            <a:r>
              <a:rPr lang="en-GB" sz="3600" b="1" dirty="0"/>
              <a:t> </a:t>
            </a:r>
            <a:r>
              <a:rPr lang="en-GB" sz="3600" b="1" dirty="0" err="1"/>
              <a:t>microempresas</a:t>
            </a:r>
            <a:r>
              <a:rPr lang="en-GB" sz="3600" b="1" dirty="0"/>
              <a:t>, </a:t>
            </a:r>
            <a:r>
              <a:rPr lang="en-GB" sz="3600" b="1" dirty="0" err="1"/>
              <a:t>según</a:t>
            </a:r>
            <a:r>
              <a:rPr lang="en-GB" sz="3600" b="1" dirty="0"/>
              <a:t> la </a:t>
            </a:r>
            <a:r>
              <a:rPr lang="en-GB" sz="3600" b="1" dirty="0" err="1"/>
              <a:t>planificación</a:t>
            </a:r>
            <a:r>
              <a:rPr lang="en-GB" sz="3600" b="1" dirty="0"/>
              <a:t> de la </a:t>
            </a:r>
            <a:r>
              <a:rPr lang="en-GB" sz="3600" b="1" dirty="0" err="1"/>
              <a:t>empresa</a:t>
            </a:r>
            <a:r>
              <a:rPr lang="en-GB" sz="3600" b="1" dirty="0"/>
              <a:t> y la </a:t>
            </a:r>
            <a:r>
              <a:rPr lang="en-GB" sz="3600" b="1" dirty="0" err="1"/>
              <a:t>gestión</a:t>
            </a:r>
            <a:r>
              <a:rPr lang="en-GB" sz="3600" b="1" dirty="0"/>
              <a:t> del </a:t>
            </a:r>
            <a:r>
              <a:rPr lang="en-GB" sz="3600" b="1" dirty="0" err="1"/>
              <a:t>periodo</a:t>
            </a:r>
            <a:r>
              <a:rPr lang="en-GB" sz="3600" b="1" dirty="0"/>
              <a:t> de </a:t>
            </a:r>
            <a:r>
              <a:rPr lang="en-GB" sz="3600" b="1" dirty="0" err="1"/>
              <a:t>devolución</a:t>
            </a:r>
            <a:r>
              <a:rPr lang="en-GB" sz="3600" b="1" dirty="0"/>
              <a:t> de la </a:t>
            </a:r>
            <a:r>
              <a:rPr lang="en-GB" sz="3600" b="1" dirty="0" err="1"/>
              <a:t>inversión</a:t>
            </a:r>
            <a:endParaRPr lang="en-IE" sz="3600" b="1" dirty="0"/>
          </a:p>
        </p:txBody>
      </p:sp>
      <p:sp>
        <p:nvSpPr>
          <p:cNvPr id="6" name="Text Placeholder 5"/>
          <p:cNvSpPr>
            <a:spLocks noGrp="1"/>
          </p:cNvSpPr>
          <p:nvPr>
            <p:ph type="body" sz="half" idx="2"/>
          </p:nvPr>
        </p:nvSpPr>
        <p:spPr>
          <a:xfrm>
            <a:off x="641026" y="1377460"/>
            <a:ext cx="5308512" cy="861646"/>
          </a:xfrm>
        </p:spPr>
        <p:txBody>
          <a:bodyPr/>
          <a:lstStyle/>
          <a:p>
            <a:r>
              <a:rPr lang="en-IE" altLang="es-ES" sz="3200" b="1" dirty="0" err="1">
                <a:solidFill>
                  <a:srgbClr val="990000"/>
                </a:solidFill>
              </a:rPr>
              <a:t>Objetivo</a:t>
            </a:r>
            <a:r>
              <a:rPr lang="en-IE" altLang="es-ES" sz="3200" b="1" dirty="0">
                <a:solidFill>
                  <a:srgbClr val="990000"/>
                </a:solidFill>
              </a:rPr>
              <a:t> de la </a:t>
            </a:r>
            <a:r>
              <a:rPr lang="en-IE" altLang="es-ES" sz="3200" b="1" dirty="0" err="1">
                <a:solidFill>
                  <a:srgbClr val="990000"/>
                </a:solidFill>
              </a:rPr>
              <a:t>unidad</a:t>
            </a:r>
            <a:endParaRPr lang="el-GR" altLang="es-ES" sz="3200" b="1"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10"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lgn="r" defTabSz="914400" fontAlgn="base">
              <a:spcBef>
                <a:spcPct val="0"/>
              </a:spcBef>
              <a:spcAft>
                <a:spcPct val="0"/>
              </a:spcAft>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p>
          <a:p>
            <a:pPr lvl="0" algn="r" defTabSz="914400" fontAlgn="base">
              <a:spcBef>
                <a:spcPct val="0"/>
              </a:spcBef>
              <a:spcAft>
                <a:spcPct val="0"/>
              </a:spcAft>
              <a:defRPr/>
            </a:pP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2708" y="2016369"/>
            <a:ext cx="11629292" cy="4489940"/>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smtClean="0"/>
              <a:t>Saber</a:t>
            </a:r>
            <a:r>
              <a:rPr lang="en-IE" sz="2800" b="1" dirty="0" smtClean="0"/>
              <a:t> </a:t>
            </a:r>
            <a:r>
              <a:rPr lang="en-IE" sz="2800" b="1" dirty="0" err="1"/>
              <a:t>como</a:t>
            </a:r>
            <a:r>
              <a:rPr lang="en-IE" sz="2800" b="1" dirty="0"/>
              <a:t> </a:t>
            </a:r>
            <a:r>
              <a:rPr lang="en-IE" sz="2800" b="1" dirty="0" err="1"/>
              <a:t>hacer</a:t>
            </a:r>
            <a:r>
              <a:rPr lang="en-IE" sz="2800" b="1" dirty="0"/>
              <a:t> un </a:t>
            </a:r>
            <a:r>
              <a:rPr lang="en-IE" sz="2800" b="1" dirty="0" err="1"/>
              <a:t>buen</a:t>
            </a:r>
            <a:r>
              <a:rPr lang="en-IE" sz="2800" b="1" dirty="0"/>
              <a:t> “</a:t>
            </a:r>
            <a:r>
              <a:rPr lang="en-IE" sz="2800" b="1" dirty="0" err="1"/>
              <a:t>proyecto</a:t>
            </a:r>
            <a:r>
              <a:rPr lang="en-IE" sz="2800" b="1" dirty="0"/>
              <a:t> </a:t>
            </a:r>
            <a:r>
              <a:rPr lang="en-IE" sz="2800" b="1" dirty="0" err="1"/>
              <a:t>financiable</a:t>
            </a:r>
            <a:r>
              <a:rPr lang="en-IE" sz="2800" b="1" dirty="0"/>
              <a:t>”</a:t>
            </a:r>
          </a:p>
          <a:p>
            <a:pPr marL="514350" indent="-514350">
              <a:lnSpc>
                <a:spcPct val="150000"/>
              </a:lnSpc>
              <a:buFont typeface="+mj-lt"/>
              <a:buAutoNum type="arabicPeriod"/>
            </a:pPr>
            <a:r>
              <a:rPr lang="en-IE" sz="2800" b="1" dirty="0" err="1"/>
              <a:t>Conocer</a:t>
            </a:r>
            <a:r>
              <a:rPr lang="en-IE" sz="2800" b="1" dirty="0"/>
              <a:t> el </a:t>
            </a:r>
            <a:r>
              <a:rPr lang="en-IE" sz="2800" b="1" dirty="0" err="1"/>
              <a:t>papel</a:t>
            </a:r>
            <a:r>
              <a:rPr lang="en-IE" sz="2800" b="1" dirty="0"/>
              <a:t> de un plan </a:t>
            </a:r>
            <a:r>
              <a:rPr lang="en-IE" sz="2800" b="1" dirty="0" err="1"/>
              <a:t>financiero</a:t>
            </a:r>
            <a:r>
              <a:rPr lang="en-IE" sz="2800" b="1" dirty="0"/>
              <a:t> y un plan de </a:t>
            </a:r>
            <a:r>
              <a:rPr lang="en-IE" sz="2800" b="1" dirty="0" err="1"/>
              <a:t>negocios</a:t>
            </a:r>
            <a:endParaRPr lang="en-IE" sz="2800" b="1" dirty="0"/>
          </a:p>
          <a:p>
            <a:pPr marL="514350" indent="-514350">
              <a:lnSpc>
                <a:spcPct val="150000"/>
              </a:lnSpc>
              <a:buFont typeface="+mj-lt"/>
              <a:buAutoNum type="arabicPeriod"/>
            </a:pPr>
            <a:r>
              <a:rPr lang="en-IE" sz="2800" b="1" dirty="0" err="1"/>
              <a:t>Saber</a:t>
            </a:r>
            <a:r>
              <a:rPr lang="en-IE" sz="2800" b="1" dirty="0"/>
              <a:t> </a:t>
            </a:r>
            <a:r>
              <a:rPr lang="en-IE" sz="2800" b="1" dirty="0" err="1"/>
              <a:t>como</a:t>
            </a:r>
            <a:r>
              <a:rPr lang="en-IE" sz="2800" b="1" dirty="0"/>
              <a:t> </a:t>
            </a:r>
            <a:r>
              <a:rPr lang="en-IE" sz="2800" b="1" dirty="0" err="1"/>
              <a:t>administrar</a:t>
            </a:r>
            <a:r>
              <a:rPr lang="en-IE" sz="2800" b="1" dirty="0"/>
              <a:t> el </a:t>
            </a:r>
            <a:r>
              <a:rPr lang="en-IE" sz="2800" b="1" dirty="0" err="1"/>
              <a:t>periodo</a:t>
            </a:r>
            <a:r>
              <a:rPr lang="en-IE" sz="2800" b="1" dirty="0"/>
              <a:t> de </a:t>
            </a:r>
            <a:r>
              <a:rPr lang="en-IE" sz="2800" b="1" dirty="0" err="1"/>
              <a:t>devolución</a:t>
            </a:r>
            <a:r>
              <a:rPr lang="en-IE" sz="2800" b="1" dirty="0"/>
              <a:t> del </a:t>
            </a:r>
            <a:r>
              <a:rPr lang="en-IE" sz="2800" b="1" dirty="0" err="1"/>
              <a:t>préstamo</a:t>
            </a:r>
            <a:endParaRPr lang="en-IE" sz="2800" b="1" dirty="0"/>
          </a:p>
          <a:p>
            <a:pPr marL="0" indent="0">
              <a:lnSpc>
                <a:spcPct val="150000"/>
              </a:lnSpc>
              <a:buNone/>
            </a:pPr>
            <a:endParaRPr lang="en-US" sz="2800" b="1" dirty="0"/>
          </a:p>
        </p:txBody>
      </p:sp>
      <p:sp>
        <p:nvSpPr>
          <p:cNvPr id="5" name="Text Placeholder 4"/>
          <p:cNvSpPr>
            <a:spLocks noGrp="1"/>
          </p:cNvSpPr>
          <p:nvPr>
            <p:ph type="body" sz="half" idx="2"/>
          </p:nvPr>
        </p:nvSpPr>
        <p:spPr>
          <a:xfrm>
            <a:off x="500348" y="1201616"/>
            <a:ext cx="8323018" cy="662354"/>
          </a:xfrm>
        </p:spPr>
        <p:txBody>
          <a:bodyPr/>
          <a:lstStyle/>
          <a:p>
            <a:pPr>
              <a:lnSpc>
                <a:spcPct val="150000"/>
              </a:lnSpc>
            </a:pPr>
            <a:r>
              <a:rPr lang="es-ES" altLang="es-ES" sz="3200" b="1" dirty="0">
                <a:solidFill>
                  <a:srgbClr val="990000"/>
                </a:solidFill>
              </a:rPr>
              <a:t>Resultados esperados del aprendizaje</a:t>
            </a:r>
            <a:endParaRPr lang="el-GR" altLang="es-ES" sz="3200" dirty="0">
              <a:solidFill>
                <a:srgbClr val="990000"/>
              </a:solidFill>
            </a:endParaRPr>
          </a:p>
          <a:p>
            <a:endParaRPr lang="mk-MK"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9" name="Title 1"/>
          <p:cNvSpPr txBox="1">
            <a:spLocks/>
          </p:cNvSpPr>
          <p:nvPr/>
        </p:nvSpPr>
        <p:spPr bwMode="auto">
          <a:xfrm>
            <a:off x="1006153" y="160276"/>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err="1">
                <a:ln>
                  <a:noFill/>
                </a:ln>
                <a:solidFill>
                  <a:srgbClr val="0B0AFD"/>
                </a:solidFill>
                <a:effectLst/>
                <a:uLnTx/>
                <a:uFillTx/>
                <a:latin typeface="+mj-lt"/>
                <a:ea typeface="+mj-ea"/>
                <a:cs typeface="+mj-cs"/>
              </a:rPr>
              <a:t>Concepto</a:t>
            </a:r>
            <a:r>
              <a:rPr lang="en-US" sz="3200" b="1" dirty="0">
                <a:solidFill>
                  <a:srgbClr val="0B0AFD"/>
                </a:solidFill>
                <a:latin typeface="+mj-lt"/>
                <a:ea typeface="+mj-ea"/>
                <a:cs typeface="+mj-cs"/>
              </a:rPr>
              <a:t>s </a:t>
            </a:r>
            <a:r>
              <a:rPr lang="en-US" sz="3200" b="1" dirty="0" err="1">
                <a:solidFill>
                  <a:srgbClr val="0B0AFD"/>
                </a:solidFill>
                <a:latin typeface="+mj-lt"/>
                <a:ea typeface="+mj-ea"/>
                <a:cs typeface="+mj-cs"/>
              </a:rPr>
              <a:t>básicos</a:t>
            </a:r>
            <a:r>
              <a:rPr lang="en-US" sz="3200" b="1" dirty="0">
                <a:solidFill>
                  <a:srgbClr val="0B0AFD"/>
                </a:solidFill>
                <a:latin typeface="+mj-lt"/>
                <a:ea typeface="+mj-ea"/>
                <a:cs typeface="+mj-cs"/>
              </a:rPr>
              <a:t> para un</a:t>
            </a:r>
            <a:r>
              <a:rPr kumimoji="0" lang="en-US" sz="3200" b="1" i="0" u="none" strike="noStrike" kern="1200" cap="none" spc="0" normalizeH="0" baseline="0" noProof="0" dirty="0">
                <a:ln>
                  <a:noFill/>
                </a:ln>
                <a:solidFill>
                  <a:srgbClr val="0B0AFD"/>
                </a:solidFill>
                <a:effectLst/>
                <a:uLnTx/>
                <a:uFillTx/>
                <a:latin typeface="+mj-lt"/>
                <a:ea typeface="+mj-ea"/>
                <a:cs typeface="+mj-cs"/>
              </a:rPr>
              <a:t> </a:t>
            </a:r>
          </a:p>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B0AFD"/>
                </a:solidFill>
                <a:effectLst/>
                <a:uLnTx/>
                <a:uFillTx/>
                <a:latin typeface="+mj-lt"/>
                <a:ea typeface="+mj-ea"/>
                <a:cs typeface="+mj-cs"/>
              </a:rPr>
              <a:t>“</a:t>
            </a:r>
            <a:r>
              <a:rPr kumimoji="0" lang="en-US" sz="3200" b="1" i="0" u="none" strike="noStrike" kern="1200" cap="none" spc="0" normalizeH="0" baseline="0" noProof="0" dirty="0" err="1">
                <a:ln>
                  <a:noFill/>
                </a:ln>
                <a:solidFill>
                  <a:srgbClr val="0B0AFD"/>
                </a:solidFill>
                <a:effectLst/>
                <a:uLnTx/>
                <a:uFillTx/>
                <a:latin typeface="+mj-lt"/>
                <a:ea typeface="+mj-ea"/>
                <a:cs typeface="+mj-cs"/>
              </a:rPr>
              <a:t>proyecto</a:t>
            </a:r>
            <a:r>
              <a:rPr kumimoji="0" lang="en-US" sz="3200" b="1" i="0" u="none" strike="noStrike" kern="1200" cap="none" spc="0" normalizeH="0" baseline="0" noProof="0" dirty="0">
                <a:ln>
                  <a:noFill/>
                </a:ln>
                <a:solidFill>
                  <a:srgbClr val="0B0AFD"/>
                </a:solidFill>
                <a:effectLst/>
                <a:uLnTx/>
                <a:uFillTx/>
                <a:latin typeface="+mj-lt"/>
                <a:ea typeface="+mj-ea"/>
                <a:cs typeface="+mj-cs"/>
              </a:rPr>
              <a:t> </a:t>
            </a:r>
            <a:r>
              <a:rPr kumimoji="0" lang="en-US" sz="3200" b="1" i="0" u="none" strike="noStrike" kern="1200" cap="none" spc="0" normalizeH="0" baseline="0" noProof="0" dirty="0" err="1">
                <a:ln>
                  <a:noFill/>
                </a:ln>
                <a:solidFill>
                  <a:srgbClr val="0B0AFD"/>
                </a:solidFill>
                <a:effectLst/>
                <a:uLnTx/>
                <a:uFillTx/>
                <a:latin typeface="+mj-lt"/>
                <a:ea typeface="+mj-ea"/>
                <a:cs typeface="+mj-cs"/>
              </a:rPr>
              <a:t>financiable</a:t>
            </a:r>
            <a:r>
              <a:rPr kumimoji="0" lang="en-US" sz="3200" b="1" i="0" u="none" strike="noStrike" kern="1200" cap="none" spc="0" normalizeH="0" baseline="0" noProof="0" dirty="0">
                <a:ln>
                  <a:noFill/>
                </a:ln>
                <a:solidFill>
                  <a:srgbClr val="0B0AFD"/>
                </a:solidFill>
                <a:effectLst/>
                <a:uLnTx/>
                <a:uFillTx/>
                <a:latin typeface="+mj-lt"/>
                <a:ea typeface="+mj-ea"/>
                <a:cs typeface="+mj-cs"/>
              </a:rPr>
              <a:t>”</a:t>
            </a:r>
            <a:r>
              <a:rPr kumimoji="0" lang="en-IE" sz="1800" b="1" i="0" u="none" strike="noStrike" kern="1200" cap="none" spc="0" normalizeH="0" baseline="0" noProof="0" dirty="0">
                <a:ln>
                  <a:noFill/>
                </a:ln>
                <a:solidFill>
                  <a:srgbClr val="990000"/>
                </a:solidFill>
                <a:effectLst/>
                <a:uLnTx/>
                <a:uFillTx/>
                <a:latin typeface="+mj-lt"/>
                <a:ea typeface="+mj-ea"/>
                <a:cs typeface="+mj-cs"/>
              </a:rPr>
              <a:t/>
            </a:r>
            <a:br>
              <a:rPr kumimoji="0" lang="en-IE" sz="1800" b="1" i="0" u="none" strike="noStrike" kern="1200" cap="none" spc="0" normalizeH="0" baseline="0" noProof="0" dirty="0">
                <a:ln>
                  <a:noFill/>
                </a:ln>
                <a:solidFill>
                  <a:srgbClr val="990000"/>
                </a:solidFill>
                <a:effectLst/>
                <a:uLnTx/>
                <a:uFillTx/>
                <a:latin typeface="+mj-lt"/>
                <a:ea typeface="+mj-ea"/>
                <a:cs typeface="+mj-cs"/>
              </a:rPr>
            </a:br>
            <a:endParaRPr kumimoji="0" lang="en-IE" sz="1800" b="1" i="0" u="none" strike="noStrike" kern="1200" cap="none" spc="0" normalizeH="0" baseline="0" noProof="0" dirty="0">
              <a:ln>
                <a:noFill/>
              </a:ln>
              <a:solidFill>
                <a:srgbClr val="CC6600"/>
              </a:solidFill>
              <a:effectLst/>
              <a:uLnTx/>
              <a:uFillTx/>
              <a:latin typeface="+mj-lt"/>
              <a:ea typeface="+mj-ea"/>
              <a:cs typeface="+mj-cs"/>
            </a:endParaRPr>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a:solidFill>
                  <a:srgbClr val="C00000"/>
                </a:solidFill>
              </a:rPr>
              <a:t>(1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p>
          <a:p>
            <a:pPr marL="0" indent="0">
              <a:buNone/>
            </a:pPr>
            <a:endParaRPr lang="es-ES" sz="1800" dirty="0"/>
          </a:p>
          <a:p>
            <a:pPr marL="0" indent="0" algn="just">
              <a:buNone/>
            </a:pPr>
            <a:r>
              <a:rPr lang="en-US" dirty="0" smtClean="0"/>
              <a:t>Las </a:t>
            </a:r>
            <a:r>
              <a:rPr lang="en-US" dirty="0" err="1" smtClean="0"/>
              <a:t>microempresas</a:t>
            </a:r>
            <a:r>
              <a:rPr lang="en-US" dirty="0" smtClean="0"/>
              <a:t> </a:t>
            </a:r>
            <a:r>
              <a:rPr lang="en-US" dirty="0" err="1" smtClean="0"/>
              <a:t>suelen</a:t>
            </a:r>
            <a:r>
              <a:rPr lang="en-US" dirty="0" smtClean="0"/>
              <a:t> </a:t>
            </a:r>
            <a:r>
              <a:rPr lang="en-US" dirty="0" err="1" smtClean="0"/>
              <a:t>tener</a:t>
            </a:r>
            <a:r>
              <a:rPr lang="en-US" dirty="0" smtClean="0"/>
              <a:t> </a:t>
            </a:r>
            <a:r>
              <a:rPr lang="en-US" dirty="0" err="1" smtClean="0"/>
              <a:t>una</a:t>
            </a:r>
            <a:r>
              <a:rPr lang="en-US" dirty="0" smtClean="0"/>
              <a:t> </a:t>
            </a:r>
            <a:r>
              <a:rPr lang="en-US" dirty="0" err="1" smtClean="0"/>
              <a:t>pequeña</a:t>
            </a:r>
            <a:r>
              <a:rPr lang="en-US" dirty="0" smtClean="0"/>
              <a:t> </a:t>
            </a:r>
            <a:r>
              <a:rPr lang="en-US" dirty="0" err="1" smtClean="0"/>
              <a:t>rotación</a:t>
            </a:r>
            <a:r>
              <a:rPr lang="en-US" dirty="0" smtClean="0"/>
              <a:t>, lo </a:t>
            </a:r>
            <a:r>
              <a:rPr lang="en-US" dirty="0" err="1" smtClean="0"/>
              <a:t>que</a:t>
            </a:r>
            <a:r>
              <a:rPr lang="en-US" dirty="0" smtClean="0"/>
              <a:t> les </a:t>
            </a:r>
            <a:r>
              <a:rPr lang="en-US" dirty="0" err="1" smtClean="0"/>
              <a:t>impone</a:t>
            </a:r>
            <a:r>
              <a:rPr lang="en-US" dirty="0" smtClean="0"/>
              <a:t> </a:t>
            </a:r>
            <a:r>
              <a:rPr lang="en-US" dirty="0" err="1" smtClean="0"/>
              <a:t>una</a:t>
            </a:r>
            <a:r>
              <a:rPr lang="en-US" dirty="0" smtClean="0"/>
              <a:t> </a:t>
            </a:r>
            <a:r>
              <a:rPr lang="en-US" dirty="0" err="1" smtClean="0"/>
              <a:t>disciplina</a:t>
            </a:r>
            <a:r>
              <a:rPr lang="en-US" dirty="0" smtClean="0"/>
              <a:t> y </a:t>
            </a:r>
            <a:r>
              <a:rPr lang="en-US" dirty="0" err="1" smtClean="0"/>
              <a:t>una</a:t>
            </a:r>
            <a:r>
              <a:rPr lang="en-US" dirty="0" smtClean="0"/>
              <a:t> </a:t>
            </a:r>
            <a:r>
              <a:rPr lang="en-US" dirty="0" err="1" smtClean="0"/>
              <a:t>administración</a:t>
            </a:r>
            <a:r>
              <a:rPr lang="en-US" dirty="0" smtClean="0"/>
              <a:t> </a:t>
            </a:r>
            <a:r>
              <a:rPr lang="en-US" dirty="0" err="1" smtClean="0"/>
              <a:t>financiera</a:t>
            </a:r>
            <a:r>
              <a:rPr lang="en-US" dirty="0" smtClean="0"/>
              <a:t> </a:t>
            </a:r>
            <a:r>
              <a:rPr lang="en-US" dirty="0" err="1" smtClean="0"/>
              <a:t>sólida</a:t>
            </a:r>
            <a:r>
              <a:rPr lang="en-US" dirty="0" smtClean="0"/>
              <a:t> </a:t>
            </a:r>
            <a:r>
              <a:rPr lang="en-US" dirty="0" err="1" smtClean="0"/>
              <a:t>dentro</a:t>
            </a:r>
            <a:r>
              <a:rPr lang="en-US" dirty="0" smtClean="0"/>
              <a:t> de la </a:t>
            </a:r>
            <a:r>
              <a:rPr lang="en-US" dirty="0" err="1" smtClean="0"/>
              <a:t>empresa</a:t>
            </a:r>
            <a:r>
              <a:rPr lang="en-US" dirty="0" smtClean="0"/>
              <a:t>. </a:t>
            </a:r>
            <a:r>
              <a:rPr lang="en-US" dirty="0" err="1" smtClean="0"/>
              <a:t>Esto</a:t>
            </a:r>
            <a:r>
              <a:rPr lang="en-US" dirty="0" smtClean="0"/>
              <a:t> </a:t>
            </a:r>
            <a:r>
              <a:rPr lang="en-US" dirty="0" err="1" smtClean="0"/>
              <a:t>significa</a:t>
            </a:r>
            <a:r>
              <a:rPr lang="en-US" dirty="0" smtClean="0"/>
              <a:t> </a:t>
            </a:r>
            <a:r>
              <a:rPr lang="en-US" dirty="0" err="1" smtClean="0"/>
              <a:t>que</a:t>
            </a:r>
            <a:r>
              <a:rPr lang="en-US" dirty="0" smtClean="0"/>
              <a:t> </a:t>
            </a:r>
            <a:r>
              <a:rPr lang="en-US" dirty="0" err="1" smtClean="0"/>
              <a:t>todas</a:t>
            </a:r>
            <a:r>
              <a:rPr lang="en-US" dirty="0" smtClean="0"/>
              <a:t> </a:t>
            </a:r>
            <a:r>
              <a:rPr lang="en-US" dirty="0" err="1" smtClean="0"/>
              <a:t>las</a:t>
            </a:r>
            <a:r>
              <a:rPr lang="en-US" dirty="0" smtClean="0"/>
              <a:t> </a:t>
            </a:r>
            <a:r>
              <a:rPr lang="en-US" dirty="0" err="1" smtClean="0"/>
              <a:t>microempresas</a:t>
            </a:r>
            <a:r>
              <a:rPr lang="en-US" dirty="0" smtClean="0"/>
              <a:t> </a:t>
            </a:r>
            <a:r>
              <a:rPr lang="en-US" dirty="0" err="1" smtClean="0"/>
              <a:t>deben</a:t>
            </a:r>
            <a:r>
              <a:rPr lang="en-US" dirty="0" smtClean="0"/>
              <a:t> </a:t>
            </a:r>
            <a:r>
              <a:rPr lang="en-US" dirty="0" err="1" smtClean="0"/>
              <a:t>tener</a:t>
            </a:r>
            <a:r>
              <a:rPr lang="en-US" dirty="0" smtClean="0"/>
              <a:t> un </a:t>
            </a:r>
            <a:r>
              <a:rPr lang="en-US" dirty="0" err="1" smtClean="0"/>
              <a:t>flujo</a:t>
            </a:r>
            <a:r>
              <a:rPr lang="en-US" dirty="0" smtClean="0"/>
              <a:t> de </a:t>
            </a:r>
            <a:r>
              <a:rPr lang="en-US" dirty="0" err="1" smtClean="0"/>
              <a:t>efectivo</a:t>
            </a:r>
            <a:r>
              <a:rPr lang="en-US" dirty="0" smtClean="0"/>
              <a:t> </a:t>
            </a:r>
            <a:r>
              <a:rPr lang="en-US" dirty="0" err="1" smtClean="0"/>
              <a:t>adecuado</a:t>
            </a:r>
            <a:r>
              <a:rPr lang="en-US" dirty="0" smtClean="0"/>
              <a:t> </a:t>
            </a:r>
            <a:r>
              <a:rPr lang="en-US" dirty="0" err="1" smtClean="0"/>
              <a:t>para</a:t>
            </a:r>
            <a:r>
              <a:rPr lang="en-US" dirty="0" smtClean="0"/>
              <a:t> </a:t>
            </a:r>
            <a:r>
              <a:rPr lang="en-US" dirty="0" err="1" smtClean="0"/>
              <a:t>cubrir</a:t>
            </a:r>
            <a:r>
              <a:rPr lang="en-US" dirty="0" smtClean="0"/>
              <a:t> </a:t>
            </a:r>
            <a:r>
              <a:rPr lang="en-US" dirty="0" err="1" smtClean="0"/>
              <a:t>todas</a:t>
            </a:r>
            <a:r>
              <a:rPr lang="en-US" dirty="0" smtClean="0"/>
              <a:t> </a:t>
            </a:r>
            <a:r>
              <a:rPr lang="en-US" dirty="0" err="1" smtClean="0"/>
              <a:t>las</a:t>
            </a:r>
            <a:r>
              <a:rPr lang="en-US" dirty="0" smtClean="0"/>
              <a:t> </a:t>
            </a:r>
            <a:r>
              <a:rPr lang="en-US" dirty="0" err="1" smtClean="0"/>
              <a:t>necesidades</a:t>
            </a:r>
            <a:r>
              <a:rPr lang="en-US" dirty="0" smtClean="0"/>
              <a:t> de </a:t>
            </a:r>
            <a:r>
              <a:rPr lang="en-US" dirty="0" err="1" smtClean="0"/>
              <a:t>producción</a:t>
            </a:r>
            <a:r>
              <a:rPr lang="en-US" dirty="0" smtClean="0"/>
              <a:t> o </a:t>
            </a:r>
            <a:r>
              <a:rPr lang="en-US" dirty="0" err="1" smtClean="0"/>
              <a:t>comercio</a:t>
            </a:r>
            <a:r>
              <a:rPr lang="en-US" dirty="0" smtClean="0"/>
              <a:t>. </a:t>
            </a:r>
            <a:endParaRPr lang="en-US" dirty="0"/>
          </a:p>
          <a:p>
            <a:pPr marL="0" indent="0">
              <a:buNone/>
            </a:pPr>
            <a:endParaRPr lang="en-IE" sz="1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379272217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2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p>
          <a:p>
            <a:pPr marL="0" indent="0">
              <a:buNone/>
            </a:pPr>
            <a:endParaRPr lang="es-ES" sz="1800" dirty="0"/>
          </a:p>
          <a:p>
            <a:pPr marL="0" indent="0">
              <a:buNone/>
            </a:pPr>
            <a:endParaRPr lang="es-ES" sz="1800" dirty="0"/>
          </a:p>
          <a:p>
            <a:pPr marL="0" indent="0" algn="just">
              <a:buNone/>
            </a:pPr>
            <a:r>
              <a:rPr lang="en-US" dirty="0" smtClean="0"/>
              <a:t>Para </a:t>
            </a:r>
            <a:r>
              <a:rPr lang="en-US" dirty="0" err="1" smtClean="0"/>
              <a:t>este</a:t>
            </a:r>
            <a:r>
              <a:rPr lang="en-US" dirty="0" smtClean="0"/>
              <a:t> </a:t>
            </a:r>
            <a:r>
              <a:rPr lang="en-US" dirty="0" err="1" smtClean="0"/>
              <a:t>propósito</a:t>
            </a:r>
            <a:r>
              <a:rPr lang="en-US" dirty="0" smtClean="0"/>
              <a:t>, </a:t>
            </a:r>
            <a:r>
              <a:rPr lang="en-US" dirty="0" err="1" smtClean="0"/>
              <a:t>las</a:t>
            </a:r>
            <a:r>
              <a:rPr lang="en-US" dirty="0" smtClean="0"/>
              <a:t> </a:t>
            </a:r>
            <a:r>
              <a:rPr lang="en-US" dirty="0" err="1" smtClean="0"/>
              <a:t>microempresas</a:t>
            </a:r>
            <a:r>
              <a:rPr lang="en-US" dirty="0" smtClean="0"/>
              <a:t> </a:t>
            </a:r>
            <a:r>
              <a:rPr lang="en-US" dirty="0" err="1" smtClean="0"/>
              <a:t>deben</a:t>
            </a:r>
            <a:r>
              <a:rPr lang="en-US" dirty="0" smtClean="0"/>
              <a:t> </a:t>
            </a:r>
            <a:r>
              <a:rPr lang="en-US" dirty="0" err="1" smtClean="0"/>
              <a:t>tener</a:t>
            </a:r>
            <a:r>
              <a:rPr lang="en-US" dirty="0" smtClean="0"/>
              <a:t> un </a:t>
            </a:r>
            <a:r>
              <a:rPr lang="en-US" dirty="0" err="1" smtClean="0"/>
              <a:t>buen</a:t>
            </a:r>
            <a:r>
              <a:rPr lang="en-US" dirty="0" smtClean="0"/>
              <a:t> plan </a:t>
            </a:r>
            <a:r>
              <a:rPr lang="en-US" dirty="0" err="1" smtClean="0"/>
              <a:t>financiero</a:t>
            </a:r>
            <a:r>
              <a:rPr lang="en-US" dirty="0" smtClean="0"/>
              <a:t> y </a:t>
            </a:r>
            <a:r>
              <a:rPr lang="en-US" dirty="0" err="1" smtClean="0"/>
              <a:t>también</a:t>
            </a:r>
            <a:r>
              <a:rPr lang="en-US" dirty="0" smtClean="0"/>
              <a:t> un plan B </a:t>
            </a:r>
            <a:r>
              <a:rPr lang="en-US" dirty="0" err="1" smtClean="0"/>
              <a:t>para</a:t>
            </a:r>
            <a:r>
              <a:rPr lang="en-US" dirty="0" smtClean="0"/>
              <a:t> </a:t>
            </a:r>
            <a:r>
              <a:rPr lang="en-US" dirty="0" err="1" smtClean="0"/>
              <a:t>cubrir</a:t>
            </a:r>
            <a:r>
              <a:rPr lang="en-US" dirty="0" smtClean="0"/>
              <a:t> </a:t>
            </a:r>
            <a:r>
              <a:rPr lang="en-US" dirty="0" err="1" smtClean="0"/>
              <a:t>todas</a:t>
            </a:r>
            <a:r>
              <a:rPr lang="en-US" dirty="0" smtClean="0"/>
              <a:t> </a:t>
            </a:r>
            <a:r>
              <a:rPr lang="en-US" dirty="0" err="1" smtClean="0"/>
              <a:t>las</a:t>
            </a:r>
            <a:r>
              <a:rPr lang="en-US" dirty="0" smtClean="0"/>
              <a:t> </a:t>
            </a:r>
            <a:r>
              <a:rPr lang="en-US" dirty="0" err="1" smtClean="0"/>
              <a:t>posibles</a:t>
            </a:r>
            <a:r>
              <a:rPr lang="en-US" dirty="0" smtClean="0"/>
              <a:t> </a:t>
            </a:r>
            <a:r>
              <a:rPr lang="en-US" dirty="0" err="1" smtClean="0"/>
              <a:t>contingencias</a:t>
            </a:r>
            <a:r>
              <a:rPr lang="en-US" dirty="0" smtClean="0"/>
              <a:t> </a:t>
            </a:r>
            <a:r>
              <a:rPr lang="en-US" dirty="0" err="1" smtClean="0"/>
              <a:t>que</a:t>
            </a:r>
            <a:r>
              <a:rPr lang="en-US" dirty="0" smtClean="0"/>
              <a:t> </a:t>
            </a:r>
            <a:r>
              <a:rPr lang="en-US" dirty="0" err="1" smtClean="0"/>
              <a:t>puedan</a:t>
            </a:r>
            <a:r>
              <a:rPr lang="en-US" dirty="0" smtClean="0"/>
              <a:t> </a:t>
            </a:r>
            <a:r>
              <a:rPr lang="en-US" dirty="0" err="1" smtClean="0"/>
              <a:t>afectar</a:t>
            </a:r>
            <a:r>
              <a:rPr lang="en-US" dirty="0" smtClean="0"/>
              <a:t> al </a:t>
            </a:r>
            <a:r>
              <a:rPr lang="en-US" dirty="0" err="1" smtClean="0"/>
              <a:t>flujo</a:t>
            </a:r>
            <a:r>
              <a:rPr lang="en-US" dirty="0" smtClean="0"/>
              <a:t> de </a:t>
            </a:r>
            <a:r>
              <a:rPr lang="en-US" dirty="0" err="1" smtClean="0"/>
              <a:t>efectivo</a:t>
            </a:r>
            <a:r>
              <a:rPr lang="en-US" dirty="0" smtClean="0"/>
              <a:t>. </a:t>
            </a: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145940156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3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p>
          <a:p>
            <a:pPr marL="0" indent="0">
              <a:buNone/>
            </a:pPr>
            <a:endParaRPr lang="es-ES" sz="1800" dirty="0"/>
          </a:p>
          <a:p>
            <a:pPr marL="0" indent="0">
              <a:buNone/>
            </a:pPr>
            <a:endParaRPr lang="es-ES" sz="1800" dirty="0"/>
          </a:p>
          <a:p>
            <a:pPr marL="0" indent="0" algn="just">
              <a:buNone/>
            </a:pPr>
            <a:r>
              <a:rPr lang="en-US" dirty="0" smtClean="0"/>
              <a:t>Un plan </a:t>
            </a:r>
            <a:r>
              <a:rPr lang="en-US" dirty="0" err="1" smtClean="0"/>
              <a:t>financiero</a:t>
            </a:r>
            <a:r>
              <a:rPr lang="en-US" dirty="0" smtClean="0"/>
              <a:t> </a:t>
            </a:r>
            <a:r>
              <a:rPr lang="en-US" dirty="0" err="1" smtClean="0"/>
              <a:t>debería</a:t>
            </a:r>
            <a:r>
              <a:rPr lang="en-US" dirty="0" smtClean="0"/>
              <a:t> </a:t>
            </a:r>
            <a:r>
              <a:rPr lang="en-US" dirty="0" err="1" smtClean="0"/>
              <a:t>realizarse</a:t>
            </a:r>
            <a:r>
              <a:rPr lang="en-US" dirty="0" smtClean="0"/>
              <a:t> en </a:t>
            </a:r>
            <a:r>
              <a:rPr lang="en-US" dirty="0" err="1" smtClean="0"/>
              <a:t>función</a:t>
            </a:r>
            <a:r>
              <a:rPr lang="en-US" dirty="0" smtClean="0"/>
              <a:t> a la </a:t>
            </a:r>
            <a:r>
              <a:rPr lang="en-US" dirty="0" err="1" smtClean="0"/>
              <a:t>estacionalidad</a:t>
            </a:r>
            <a:r>
              <a:rPr lang="en-US" dirty="0" smtClean="0"/>
              <a:t> del </a:t>
            </a:r>
            <a:r>
              <a:rPr lang="en-US" dirty="0" err="1" smtClean="0"/>
              <a:t>negocio</a:t>
            </a:r>
            <a:r>
              <a:rPr lang="en-US" dirty="0" smtClean="0"/>
              <a:t> y </a:t>
            </a:r>
            <a:r>
              <a:rPr lang="en-US" dirty="0" err="1" smtClean="0"/>
              <a:t>según</a:t>
            </a:r>
            <a:r>
              <a:rPr lang="en-US" dirty="0" smtClean="0"/>
              <a:t> </a:t>
            </a:r>
            <a:r>
              <a:rPr lang="en-US" dirty="0" smtClean="0"/>
              <a:t>la </a:t>
            </a:r>
            <a:r>
              <a:rPr lang="en-US" dirty="0" err="1" smtClean="0"/>
              <a:t>planificación</a:t>
            </a:r>
            <a:r>
              <a:rPr lang="en-US" dirty="0" smtClean="0"/>
              <a:t> </a:t>
            </a:r>
            <a:r>
              <a:rPr lang="en-US" dirty="0" err="1" smtClean="0"/>
              <a:t>comercial</a:t>
            </a:r>
            <a:r>
              <a:rPr lang="en-US" dirty="0" smtClean="0"/>
              <a:t> de la </a:t>
            </a:r>
            <a:r>
              <a:rPr lang="en-US" dirty="0" err="1" smtClean="0"/>
              <a:t>empresa</a:t>
            </a:r>
            <a:r>
              <a:rPr lang="en-US" dirty="0" smtClean="0"/>
              <a:t>. </a:t>
            </a:r>
            <a:endParaRPr lang="en-US"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r>
              <a:rPr lang="en-IE" sz="1800" b="1" dirty="0">
                <a:solidFill>
                  <a:srgbClr val="990000"/>
                </a:solidFill>
              </a:rPr>
              <a:t/>
            </a:r>
            <a:br>
              <a:rPr lang="en-IE" sz="1800" b="1" dirty="0">
                <a:solidFill>
                  <a:srgbClr val="990000"/>
                </a:solidFill>
              </a:rPr>
            </a:br>
            <a:endParaRPr lang="en-IE" sz="1800" b="1" dirty="0">
              <a:solidFill>
                <a:srgbClr val="CC6600"/>
              </a:solidFill>
            </a:endParaRPr>
          </a:p>
        </p:txBody>
      </p:sp>
    </p:spTree>
    <p:extLst>
      <p:ext uri="{BB962C8B-B14F-4D97-AF65-F5344CB8AC3E}">
        <p14:creationId xmlns:p14="http://schemas.microsoft.com/office/powerpoint/2010/main" xmlns="" val="232925259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4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p>
          <a:p>
            <a:pPr marL="0" indent="0">
              <a:buNone/>
            </a:pPr>
            <a:endParaRPr lang="en-GB" sz="1800" dirty="0"/>
          </a:p>
          <a:p>
            <a:pPr marL="0" indent="0" algn="just">
              <a:buNone/>
            </a:pPr>
            <a:r>
              <a:rPr lang="en-US" dirty="0" smtClean="0"/>
              <a:t>El plan </a:t>
            </a:r>
            <a:r>
              <a:rPr lang="en-US" dirty="0" err="1" smtClean="0"/>
              <a:t>financiero</a:t>
            </a:r>
            <a:r>
              <a:rPr lang="en-US" dirty="0" smtClean="0"/>
              <a:t> y la </a:t>
            </a:r>
            <a:r>
              <a:rPr lang="en-US" dirty="0" err="1" smtClean="0"/>
              <a:t>planificación</a:t>
            </a:r>
            <a:r>
              <a:rPr lang="en-US" dirty="0" smtClean="0"/>
              <a:t> </a:t>
            </a:r>
            <a:r>
              <a:rPr lang="en-US" dirty="0" err="1" smtClean="0"/>
              <a:t>comercial</a:t>
            </a:r>
            <a:r>
              <a:rPr lang="en-US" dirty="0" smtClean="0"/>
              <a:t> de la </a:t>
            </a:r>
            <a:r>
              <a:rPr lang="en-US" dirty="0" err="1" smtClean="0"/>
              <a:t>empresa</a:t>
            </a:r>
            <a:r>
              <a:rPr lang="en-US" dirty="0" smtClean="0"/>
              <a:t> </a:t>
            </a:r>
            <a:r>
              <a:rPr lang="en-US" dirty="0" err="1" smtClean="0"/>
              <a:t>debe</a:t>
            </a:r>
            <a:r>
              <a:rPr lang="en-US" dirty="0" smtClean="0"/>
              <a:t> ser </a:t>
            </a:r>
            <a:r>
              <a:rPr lang="en-US" dirty="0" err="1" smtClean="0"/>
              <a:t>realista</a:t>
            </a:r>
            <a:r>
              <a:rPr lang="en-US" dirty="0" smtClean="0"/>
              <a:t> e </a:t>
            </a:r>
            <a:r>
              <a:rPr lang="en-US" dirty="0" err="1" smtClean="0"/>
              <a:t>incluir</a:t>
            </a:r>
            <a:r>
              <a:rPr lang="en-US" dirty="0" smtClean="0"/>
              <a:t> un </a:t>
            </a:r>
            <a:r>
              <a:rPr lang="en-US" dirty="0" err="1" smtClean="0"/>
              <a:t>análisis</a:t>
            </a:r>
            <a:r>
              <a:rPr lang="en-US" dirty="0" smtClean="0"/>
              <a:t> </a:t>
            </a:r>
            <a:r>
              <a:rPr lang="en-US" dirty="0" err="1" smtClean="0"/>
              <a:t>sólido</a:t>
            </a:r>
            <a:r>
              <a:rPr lang="en-US" dirty="0" smtClean="0"/>
              <a:t> con </a:t>
            </a:r>
            <a:r>
              <a:rPr lang="en-US" dirty="0" err="1" smtClean="0"/>
              <a:t>indicadores</a:t>
            </a:r>
            <a:r>
              <a:rPr lang="en-US" dirty="0" smtClean="0"/>
              <a:t> </a:t>
            </a:r>
            <a:r>
              <a:rPr lang="en-US" dirty="0" err="1" smtClean="0"/>
              <a:t>medibles</a:t>
            </a:r>
            <a:r>
              <a:rPr lang="en-US" dirty="0" smtClean="0"/>
              <a:t>. </a:t>
            </a:r>
            <a:endParaRPr lang="en-U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134498763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196007"/>
            <a:ext cx="10972800" cy="5102226"/>
          </a:xfrm>
        </p:spPr>
        <p:txBody>
          <a:bodyPr/>
          <a:lstStyle/>
          <a:p>
            <a:pPr marL="0" lvl="0" indent="0">
              <a:buNone/>
            </a:pPr>
            <a:r>
              <a:rPr lang="en-US" b="1" dirty="0" err="1" smtClean="0">
                <a:solidFill>
                  <a:srgbClr val="C00000"/>
                </a:solidFill>
              </a:rPr>
              <a:t>Financiación</a:t>
            </a:r>
            <a:r>
              <a:rPr lang="en-US" b="1" dirty="0" smtClean="0">
                <a:solidFill>
                  <a:srgbClr val="C00000"/>
                </a:solidFill>
              </a:rPr>
              <a:t> no </a:t>
            </a:r>
            <a:r>
              <a:rPr lang="en-US" b="1" dirty="0" err="1" smtClean="0">
                <a:solidFill>
                  <a:srgbClr val="C00000"/>
                </a:solidFill>
              </a:rPr>
              <a:t>subvencionada</a:t>
            </a:r>
            <a:r>
              <a:rPr lang="en-US" b="1" dirty="0" smtClean="0">
                <a:solidFill>
                  <a:srgbClr val="C00000"/>
                </a:solidFill>
              </a:rPr>
              <a:t> y </a:t>
            </a:r>
            <a:r>
              <a:rPr lang="en-US" b="1" dirty="0" err="1" smtClean="0">
                <a:solidFill>
                  <a:srgbClr val="C00000"/>
                </a:solidFill>
              </a:rPr>
              <a:t>planificación</a:t>
            </a:r>
            <a:r>
              <a:rPr lang="en-US" b="1" dirty="0" smtClean="0">
                <a:solidFill>
                  <a:srgbClr val="C00000"/>
                </a:solidFill>
              </a:rPr>
              <a:t> </a:t>
            </a:r>
            <a:r>
              <a:rPr lang="en-US" b="1" dirty="0" err="1" smtClean="0">
                <a:solidFill>
                  <a:srgbClr val="C00000"/>
                </a:solidFill>
              </a:rPr>
              <a:t>comercial</a:t>
            </a:r>
            <a:r>
              <a:rPr lang="en-US" b="1" dirty="0" smtClean="0">
                <a:solidFill>
                  <a:srgbClr val="C00000"/>
                </a:solidFill>
              </a:rPr>
              <a:t> (</a:t>
            </a:r>
            <a:r>
              <a:rPr lang="en-US" b="1" dirty="0" smtClean="0">
                <a:solidFill>
                  <a:srgbClr val="C00000"/>
                </a:solidFill>
              </a:rPr>
              <a:t>5 </a:t>
            </a:r>
            <a:r>
              <a:rPr lang="en-US" b="1" dirty="0" smtClean="0">
                <a:solidFill>
                  <a:srgbClr val="C00000"/>
                </a:solidFill>
              </a:rPr>
              <a:t>de</a:t>
            </a:r>
            <a:r>
              <a:rPr lang="en-US" b="1" dirty="0" smtClean="0">
                <a:solidFill>
                  <a:srgbClr val="C00000"/>
                </a:solidFill>
              </a:rPr>
              <a:t> </a:t>
            </a:r>
            <a:r>
              <a:rPr lang="en-US" b="1" dirty="0">
                <a:solidFill>
                  <a:srgbClr val="C00000"/>
                </a:solidFill>
              </a:rPr>
              <a:t>10)</a:t>
            </a:r>
            <a:endParaRPr lang="es-ES" b="1" dirty="0">
              <a:solidFill>
                <a:srgbClr val="C00000"/>
              </a:solidFill>
            </a:endParaRPr>
          </a:p>
          <a:p>
            <a:pPr marL="0" indent="0">
              <a:buNone/>
            </a:pPr>
            <a:r>
              <a:rPr lang="en-GB" sz="1800" dirty="0"/>
              <a:t> </a:t>
            </a:r>
            <a:endParaRPr lang="es-ES" sz="1800" dirty="0"/>
          </a:p>
          <a:p>
            <a:pPr marL="0" indent="0" algn="just">
              <a:buNone/>
            </a:pPr>
            <a:r>
              <a:rPr lang="en-US" dirty="0" smtClean="0"/>
              <a:t>El </a:t>
            </a:r>
            <a:r>
              <a:rPr lang="en-US" dirty="0" err="1" smtClean="0"/>
              <a:t>empresario</a:t>
            </a:r>
            <a:r>
              <a:rPr lang="en-US" dirty="0" smtClean="0"/>
              <a:t> </a:t>
            </a:r>
            <a:r>
              <a:rPr lang="en-US" dirty="0" err="1" smtClean="0"/>
              <a:t>debe</a:t>
            </a:r>
            <a:r>
              <a:rPr lang="en-US" dirty="0" smtClean="0"/>
              <a:t> </a:t>
            </a:r>
            <a:r>
              <a:rPr lang="en-US" dirty="0" err="1" smtClean="0"/>
              <a:t>expresar</a:t>
            </a:r>
            <a:r>
              <a:rPr lang="en-US" dirty="0" smtClean="0"/>
              <a:t> la </a:t>
            </a:r>
            <a:r>
              <a:rPr lang="en-US" dirty="0" err="1" smtClean="0"/>
              <a:t>posición</a:t>
            </a:r>
            <a:r>
              <a:rPr lang="en-US" dirty="0" smtClean="0"/>
              <a:t> real del </a:t>
            </a:r>
            <a:r>
              <a:rPr lang="en-US" dirty="0" err="1" smtClean="0"/>
              <a:t>negocio</a:t>
            </a:r>
            <a:r>
              <a:rPr lang="en-US" dirty="0" smtClean="0"/>
              <a:t> </a:t>
            </a:r>
            <a:r>
              <a:rPr lang="en-US" dirty="0" err="1" smtClean="0"/>
              <a:t>según</a:t>
            </a:r>
            <a:r>
              <a:rPr lang="en-US" dirty="0" smtClean="0"/>
              <a:t> los </a:t>
            </a:r>
            <a:r>
              <a:rPr lang="en-US" dirty="0" err="1" smtClean="0"/>
              <a:t>siguientes</a:t>
            </a:r>
            <a:r>
              <a:rPr lang="en-US" dirty="0" smtClean="0"/>
              <a:t> </a:t>
            </a:r>
            <a:r>
              <a:rPr lang="en-US" dirty="0" err="1" smtClean="0"/>
              <a:t>aspectos</a:t>
            </a:r>
            <a:r>
              <a:rPr lang="en-US" dirty="0" smtClean="0"/>
              <a:t>: </a:t>
            </a:r>
            <a:r>
              <a:rPr lang="en-US" dirty="0" err="1" smtClean="0"/>
              <a:t>mercado</a:t>
            </a:r>
            <a:r>
              <a:rPr lang="en-US" dirty="0" smtClean="0"/>
              <a:t>, </a:t>
            </a:r>
            <a:r>
              <a:rPr lang="en-US" dirty="0" err="1" smtClean="0"/>
              <a:t>trabajadores</a:t>
            </a:r>
            <a:r>
              <a:rPr lang="en-US" dirty="0" smtClean="0"/>
              <a:t> de la </a:t>
            </a:r>
            <a:r>
              <a:rPr lang="en-US" dirty="0" err="1" smtClean="0"/>
              <a:t>empresa</a:t>
            </a:r>
            <a:r>
              <a:rPr lang="en-US" dirty="0" smtClean="0"/>
              <a:t>, </a:t>
            </a:r>
            <a:r>
              <a:rPr lang="en-US" dirty="0" err="1" smtClean="0"/>
              <a:t>calidad</a:t>
            </a:r>
            <a:r>
              <a:rPr lang="en-US" dirty="0" smtClean="0"/>
              <a:t> de los </a:t>
            </a:r>
            <a:r>
              <a:rPr lang="en-US" dirty="0" err="1" smtClean="0"/>
              <a:t>productos</a:t>
            </a:r>
            <a:r>
              <a:rPr lang="en-US" dirty="0" smtClean="0"/>
              <a:t>, </a:t>
            </a:r>
            <a:r>
              <a:rPr lang="en-US" dirty="0" err="1" smtClean="0"/>
              <a:t>precios</a:t>
            </a:r>
            <a:r>
              <a:rPr lang="en-US" dirty="0" smtClean="0"/>
              <a:t> y </a:t>
            </a:r>
            <a:r>
              <a:rPr lang="en-US" dirty="0" err="1" smtClean="0"/>
              <a:t>otras</a:t>
            </a:r>
            <a:r>
              <a:rPr lang="en-US" dirty="0" smtClean="0"/>
              <a:t> variables e </a:t>
            </a:r>
            <a:r>
              <a:rPr lang="en-US" dirty="0" err="1" smtClean="0"/>
              <a:t>indicadores</a:t>
            </a:r>
            <a:r>
              <a:rPr lang="en-US" dirty="0" smtClean="0"/>
              <a:t> de </a:t>
            </a:r>
            <a:r>
              <a:rPr lang="en-US" dirty="0" err="1" smtClean="0"/>
              <a:t>relevancia</a:t>
            </a:r>
            <a:r>
              <a:rPr lang="en-US" dirty="0" smtClean="0"/>
              <a:t> (</a:t>
            </a:r>
            <a:r>
              <a:rPr lang="en-US" dirty="0" err="1" smtClean="0"/>
              <a:t>según</a:t>
            </a:r>
            <a:r>
              <a:rPr lang="en-US" dirty="0" smtClean="0"/>
              <a:t> el sector </a:t>
            </a:r>
            <a:r>
              <a:rPr lang="en-US" dirty="0" err="1" smtClean="0"/>
              <a:t>concreto</a:t>
            </a:r>
            <a:r>
              <a:rPr lang="en-US" dirty="0" smtClean="0"/>
              <a:t> y el </a:t>
            </a:r>
            <a:r>
              <a:rPr lang="en-US" dirty="0" err="1" smtClean="0"/>
              <a:t>segmento</a:t>
            </a:r>
            <a:r>
              <a:rPr lang="en-US" dirty="0" smtClean="0"/>
              <a:t> de </a:t>
            </a:r>
            <a:r>
              <a:rPr lang="en-US" dirty="0" err="1" smtClean="0"/>
              <a:t>mercado</a:t>
            </a:r>
            <a:r>
              <a:rPr lang="en-US" dirty="0" smtClean="0"/>
              <a:t>). </a:t>
            </a:r>
            <a:endParaRPr lang="en-US"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7" name="Title 1"/>
          <p:cNvSpPr>
            <a:spLocks noGrp="1"/>
          </p:cNvSpPr>
          <p:nvPr>
            <p:ph type="title"/>
          </p:nvPr>
        </p:nvSpPr>
        <p:spPr>
          <a:xfrm>
            <a:off x="1041779" y="0"/>
            <a:ext cx="10972800" cy="1143000"/>
          </a:xfrm>
        </p:spPr>
        <p:txBody>
          <a:bodyPr/>
          <a:lstStyle/>
          <a:p>
            <a:pPr lvl="0" algn="r">
              <a:defRPr/>
            </a:pPr>
            <a:r>
              <a:rPr lang="en-US" sz="3200" b="1" dirty="0" err="1">
                <a:solidFill>
                  <a:srgbClr val="0B0AFD"/>
                </a:solidFill>
              </a:rPr>
              <a:t>Conceptos</a:t>
            </a:r>
            <a:r>
              <a:rPr lang="en-US" sz="3200" b="1" dirty="0">
                <a:solidFill>
                  <a:srgbClr val="0B0AFD"/>
                </a:solidFill>
              </a:rPr>
              <a:t> </a:t>
            </a:r>
            <a:r>
              <a:rPr lang="en-US" sz="3200" b="1" dirty="0" err="1">
                <a:solidFill>
                  <a:srgbClr val="0B0AFD"/>
                </a:solidFill>
              </a:rPr>
              <a:t>básicos</a:t>
            </a:r>
            <a:r>
              <a:rPr lang="en-US" sz="3200" b="1" dirty="0">
                <a:solidFill>
                  <a:srgbClr val="0B0AFD"/>
                </a:solidFill>
              </a:rPr>
              <a:t> para un </a:t>
            </a:r>
            <a:br>
              <a:rPr lang="en-US" sz="3200" b="1" dirty="0">
                <a:solidFill>
                  <a:srgbClr val="0B0AFD"/>
                </a:solidFill>
              </a:rPr>
            </a:br>
            <a:r>
              <a:rPr lang="en-US" sz="3200" b="1" dirty="0">
                <a:solidFill>
                  <a:srgbClr val="0B0AFD"/>
                </a:solidFill>
              </a:rPr>
              <a:t>“</a:t>
            </a:r>
            <a:r>
              <a:rPr lang="en-US" sz="3200" b="1" dirty="0" err="1">
                <a:solidFill>
                  <a:srgbClr val="0B0AFD"/>
                </a:solidFill>
              </a:rPr>
              <a:t>proyecto</a:t>
            </a:r>
            <a:r>
              <a:rPr lang="en-US" sz="3200" b="1" dirty="0">
                <a:solidFill>
                  <a:srgbClr val="0B0AFD"/>
                </a:solidFill>
              </a:rPr>
              <a:t> </a:t>
            </a:r>
            <a:r>
              <a:rPr lang="en-US" sz="3200" b="1" dirty="0" err="1">
                <a:solidFill>
                  <a:srgbClr val="0B0AFD"/>
                </a:solidFill>
              </a:rPr>
              <a:t>financiable</a:t>
            </a:r>
            <a:r>
              <a:rPr lang="en-US" sz="3200" b="1" dirty="0">
                <a:solidFill>
                  <a:srgbClr val="0B0AFD"/>
                </a:solidFill>
              </a:rPr>
              <a:t>”</a:t>
            </a:r>
            <a:endParaRPr lang="en-IE" sz="1800" b="1" dirty="0">
              <a:solidFill>
                <a:srgbClr val="CC6600"/>
              </a:solidFill>
            </a:endParaRPr>
          </a:p>
        </p:txBody>
      </p:sp>
    </p:spTree>
    <p:extLst>
      <p:ext uri="{BB962C8B-B14F-4D97-AF65-F5344CB8AC3E}">
        <p14:creationId xmlns:p14="http://schemas.microsoft.com/office/powerpoint/2010/main" xmlns="" val="288447600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5552</TotalTime>
  <Words>464</Words>
  <Application>Microsoft Office PowerPoint</Application>
  <PresentationFormat>Personalizado</PresentationFormat>
  <Paragraphs>115</Paragraphs>
  <Slides>17</Slides>
  <Notes>1</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1557</vt:lpstr>
      <vt:lpstr>Módulo 5: Acceso a financiación no subvencionada para microempresas en áreas rurales</vt:lpstr>
      <vt:lpstr>Conceptos básicos para un  “proyecto financiable”</vt:lpstr>
      <vt:lpstr>Diapositiva 3</vt:lpstr>
      <vt:lpstr>Diapositiva 4</vt:lpstr>
      <vt:lpstr>Conceptos básicos para un  “proyecto financiable”</vt:lpstr>
      <vt:lpstr>Conceptos básicos para un  “proyecto financiable”</vt:lpstr>
      <vt:lpstr>Conceptos básicos para un  “proyecto financiable” </vt:lpstr>
      <vt:lpstr>Conceptos básicos para un  “proyecto financiable”</vt:lpstr>
      <vt:lpstr>Conceptos básicos para un  “proyecto financiable”</vt:lpstr>
      <vt:lpstr>Conceptos básicos para un  “proyecto financiable”</vt:lpstr>
      <vt:lpstr>Conceptos básicos para un  “proyecto financiable”</vt:lpstr>
      <vt:lpstr>Conceptos básicos para un  “proyecto financiable”</vt:lpstr>
      <vt:lpstr>Conceptos básicos para un  “proyecto financiable”</vt:lpstr>
      <vt:lpstr>Conceptos básicos para un  “proyecto financiable”</vt:lpstr>
      <vt:lpstr>Conceptos básicos para un  “proyecto financiable” </vt:lpstr>
      <vt:lpstr>Conceptos básicos para un  “proyecto financiable”</vt:lpstr>
      <vt:lpstr>Diapositiva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plan, Budgeting and Management skils</dc:title>
  <dc:creator>IRZ</dc:creator>
  <cp:lastModifiedBy>user</cp:lastModifiedBy>
  <cp:revision>104</cp:revision>
  <cp:lastPrinted>2017-05-04T12:44:09Z</cp:lastPrinted>
  <dcterms:created xsi:type="dcterms:W3CDTF">2016-01-12T16:45:47Z</dcterms:created>
  <dcterms:modified xsi:type="dcterms:W3CDTF">2017-12-13T20:16:14Z</dcterms:modified>
</cp:coreProperties>
</file>