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448" r:id="rId3"/>
    <p:sldId id="407" r:id="rId4"/>
    <p:sldId id="380" r:id="rId5"/>
    <p:sldId id="436" r:id="rId6"/>
    <p:sldId id="452" r:id="rId7"/>
    <p:sldId id="453" r:id="rId8"/>
    <p:sldId id="454" r:id="rId9"/>
    <p:sldId id="451" r:id="rId10"/>
    <p:sldId id="450" r:id="rId11"/>
    <p:sldId id="437" r:id="rId12"/>
    <p:sldId id="456" r:id="rId13"/>
    <p:sldId id="455" r:id="rId14"/>
    <p:sldId id="457" r:id="rId15"/>
    <p:sldId id="438" r:id="rId16"/>
    <p:sldId id="458"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18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01/11/2017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01/11/2017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No.5: </a:t>
            </a:r>
            <a:r>
              <a:rPr lang="en-US" sz="2800" b="1" dirty="0" smtClean="0">
                <a:solidFill>
                  <a:srgbClr val="336600"/>
                </a:solidFill>
              </a:rPr>
              <a:t>Access </a:t>
            </a:r>
            <a:r>
              <a:rPr lang="en-US" sz="2800" b="1" dirty="0">
                <a:solidFill>
                  <a:srgbClr val="336600"/>
                </a:solidFill>
              </a:rPr>
              <a:t>to non-grant finance for </a:t>
            </a:r>
            <a:r>
              <a:rPr lang="en-US" sz="2800" b="1" dirty="0" smtClean="0">
                <a:solidFill>
                  <a:srgbClr val="336600"/>
                </a:solidFill>
              </a:rPr>
              <a:t>micro-enterprises </a:t>
            </a:r>
            <a:r>
              <a:rPr lang="en-US" sz="2800" b="1" dirty="0">
                <a:solidFill>
                  <a:srgbClr val="336600"/>
                </a:solidFill>
              </a:rPr>
              <a:t>in rural areas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55181" y="5887879"/>
            <a:ext cx="9757955" cy="615553"/>
          </a:xfrm>
          <a:prstGeom prst="rect">
            <a:avLst/>
          </a:prstGeom>
          <a:noFill/>
        </p:spPr>
        <p:txBody>
          <a:bodyPr wrap="square" rtlCol="0">
            <a:spAutoFit/>
          </a:bodyPr>
          <a:lstStyle/>
          <a:p>
            <a:r>
              <a:rPr lang="en-IE" dirty="0" smtClean="0"/>
              <a:t>Prepared 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lvl="0" indent="0">
              <a:buNone/>
            </a:pPr>
            <a:r>
              <a:rPr lang="en-US" b="1" dirty="0" smtClean="0">
                <a:solidFill>
                  <a:srgbClr val="C00000"/>
                </a:solidFill>
              </a:rPr>
              <a:t>Non-grant finance and  business planning </a:t>
            </a:r>
            <a:r>
              <a:rPr lang="en-US" b="1" dirty="0" smtClean="0">
                <a:solidFill>
                  <a:srgbClr val="C00000"/>
                </a:solidFill>
              </a:rPr>
              <a:t>(6 </a:t>
            </a:r>
            <a:r>
              <a:rPr lang="en-US" b="1" dirty="0" smtClean="0">
                <a:solidFill>
                  <a:srgbClr val="C00000"/>
                </a:solidFill>
              </a:rPr>
              <a:t>of 10)</a:t>
            </a:r>
            <a:endParaRPr lang="es-ES" b="1" dirty="0" smtClean="0">
              <a:solidFill>
                <a:srgbClr val="C00000"/>
              </a:solidFill>
            </a:endParaRPr>
          </a:p>
          <a:p>
            <a:pPr marL="0" indent="0">
              <a:buNone/>
            </a:pPr>
            <a:r>
              <a:rPr lang="en-GB" sz="1800" dirty="0"/>
              <a:t> </a:t>
            </a:r>
            <a:endParaRPr lang="en-GB" sz="1800" dirty="0" smtClean="0"/>
          </a:p>
          <a:p>
            <a:pPr marL="0" indent="0">
              <a:buNone/>
            </a:pPr>
            <a:endParaRPr lang="es-ES" sz="1800" dirty="0"/>
          </a:p>
          <a:p>
            <a:pPr marL="0" indent="0" algn="just">
              <a:buNone/>
            </a:pPr>
            <a:r>
              <a:rPr lang="en-US" dirty="0" smtClean="0"/>
              <a:t>If </a:t>
            </a:r>
            <a:r>
              <a:rPr lang="en-US" dirty="0"/>
              <a:t>the company </a:t>
            </a:r>
            <a:r>
              <a:rPr lang="en-US" dirty="0" smtClean="0"/>
              <a:t>is a </a:t>
            </a:r>
            <a:r>
              <a:rPr lang="en-US" dirty="0"/>
              <a:t>startup, </a:t>
            </a:r>
            <a:r>
              <a:rPr lang="en-US" dirty="0" smtClean="0"/>
              <a:t>then the financial </a:t>
            </a:r>
            <a:r>
              <a:rPr lang="en-US" dirty="0"/>
              <a:t>plan is not needed, but in this case the business plan should be more detailed and should more realistically and credibly present a strong value proposition for the company. </a:t>
            </a:r>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528383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smtClean="0">
                <a:solidFill>
                  <a:srgbClr val="C00000"/>
                </a:solidFill>
              </a:rPr>
              <a:t>Non-grant finance and  business planning </a:t>
            </a:r>
            <a:r>
              <a:rPr lang="en-US" b="1" dirty="0" smtClean="0">
                <a:solidFill>
                  <a:srgbClr val="C00000"/>
                </a:solidFill>
              </a:rPr>
              <a:t>(7 </a:t>
            </a:r>
            <a:r>
              <a:rPr lang="en-US" b="1" dirty="0" smtClean="0">
                <a:solidFill>
                  <a:srgbClr val="C00000"/>
                </a:solidFill>
              </a:rPr>
              <a:t>of 10)</a:t>
            </a:r>
            <a:endParaRPr lang="es-ES" b="1" dirty="0" smtClean="0">
              <a:solidFill>
                <a:srgbClr val="C00000"/>
              </a:solidFill>
            </a:endParaRPr>
          </a:p>
          <a:p>
            <a:pPr marL="0" indent="0">
              <a:buNone/>
            </a:pPr>
            <a:endParaRPr lang="en-US" sz="1800" b="1" dirty="0" smtClean="0"/>
          </a:p>
          <a:p>
            <a:pPr marL="0" indent="0">
              <a:buNone/>
            </a:pPr>
            <a:endParaRPr lang="en-US" sz="1800" b="1" dirty="0"/>
          </a:p>
          <a:p>
            <a:pPr marL="0" indent="0">
              <a:buNone/>
            </a:pPr>
            <a:endParaRPr lang="en-US" sz="1800" b="1" dirty="0"/>
          </a:p>
          <a:p>
            <a:pPr marL="0" indent="0" algn="just">
              <a:buNone/>
            </a:pPr>
            <a:r>
              <a:rPr lang="en-US" dirty="0" smtClean="0"/>
              <a:t>Most </a:t>
            </a:r>
            <a:r>
              <a:rPr lang="en-US" dirty="0"/>
              <a:t>financial institutions, after accepting </a:t>
            </a:r>
            <a:r>
              <a:rPr lang="en-US" dirty="0" smtClean="0"/>
              <a:t>a</a:t>
            </a:r>
            <a:r>
              <a:rPr lang="en-US" dirty="0" smtClean="0"/>
              <a:t> </a:t>
            </a:r>
            <a:r>
              <a:rPr lang="en-US" dirty="0"/>
              <a:t>loan request, </a:t>
            </a:r>
            <a:r>
              <a:rPr lang="en-US" dirty="0" smtClean="0"/>
              <a:t>require </a:t>
            </a:r>
            <a:r>
              <a:rPr lang="en-US" dirty="0"/>
              <a:t>the company to provide </a:t>
            </a:r>
            <a:r>
              <a:rPr lang="en-US" dirty="0" smtClean="0"/>
              <a:t>a business </a:t>
            </a:r>
            <a:r>
              <a:rPr lang="en-US" dirty="0"/>
              <a:t>plan. </a:t>
            </a:r>
          </a:p>
          <a:p>
            <a:pPr marL="0" indent="0">
              <a:buNone/>
            </a:pPr>
            <a:endParaRPr lang="es-E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4254984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smtClean="0">
                <a:solidFill>
                  <a:srgbClr val="C00000"/>
                </a:solidFill>
              </a:rPr>
              <a:t>Non-grant finance and  business planning </a:t>
            </a:r>
            <a:r>
              <a:rPr lang="en-US" b="1" dirty="0" smtClean="0">
                <a:solidFill>
                  <a:srgbClr val="C00000"/>
                </a:solidFill>
              </a:rPr>
              <a:t>(8 </a:t>
            </a:r>
            <a:r>
              <a:rPr lang="en-US" b="1" dirty="0" smtClean="0">
                <a:solidFill>
                  <a:srgbClr val="C00000"/>
                </a:solidFill>
              </a:rPr>
              <a:t>of 10)</a:t>
            </a:r>
            <a:endParaRPr lang="es-ES" b="1" dirty="0" smtClean="0">
              <a:solidFill>
                <a:srgbClr val="C00000"/>
              </a:solidFill>
            </a:endParaRPr>
          </a:p>
          <a:p>
            <a:pPr marL="0" indent="0">
              <a:buNone/>
            </a:pPr>
            <a:endParaRPr lang="en-US" sz="1800" dirty="0" smtClean="0"/>
          </a:p>
          <a:p>
            <a:pPr marL="0" indent="0">
              <a:buNone/>
            </a:pPr>
            <a:r>
              <a:rPr lang="en-US" dirty="0" smtClean="0">
                <a:solidFill>
                  <a:srgbClr val="000000"/>
                </a:solidFill>
              </a:rPr>
              <a:t>This business plan should contain:</a:t>
            </a:r>
            <a:endParaRPr lang="en-US" sz="1800" dirty="0"/>
          </a:p>
          <a:p>
            <a:pPr marL="0" indent="0">
              <a:buNone/>
            </a:pPr>
            <a:r>
              <a:rPr lang="en-US" dirty="0" smtClean="0"/>
              <a:t>•</a:t>
            </a:r>
            <a:r>
              <a:rPr lang="en-US" sz="1800" dirty="0"/>
              <a:t>	</a:t>
            </a:r>
            <a:r>
              <a:rPr lang="en-US" dirty="0"/>
              <a:t>The Executive Summary</a:t>
            </a:r>
          </a:p>
          <a:p>
            <a:pPr marL="0" indent="0">
              <a:buNone/>
            </a:pPr>
            <a:r>
              <a:rPr lang="en-US" dirty="0"/>
              <a:t>•	Business Overview</a:t>
            </a:r>
          </a:p>
          <a:p>
            <a:pPr marL="0" indent="0">
              <a:buNone/>
            </a:pPr>
            <a:r>
              <a:rPr lang="en-US" dirty="0"/>
              <a:t>•	Operations </a:t>
            </a:r>
            <a:r>
              <a:rPr lang="en-US" dirty="0" smtClean="0"/>
              <a:t>Plan</a:t>
            </a:r>
            <a:endParaRPr lang="en-US" dirty="0"/>
          </a:p>
          <a:p>
            <a:pPr marL="0" indent="0">
              <a:buNone/>
            </a:pPr>
            <a:r>
              <a:rPr lang="en-US" dirty="0"/>
              <a:t>•	Market Analysis</a:t>
            </a:r>
          </a:p>
          <a:p>
            <a:pPr marL="0" indent="0">
              <a:buNone/>
            </a:pPr>
            <a:r>
              <a:rPr lang="en-US" dirty="0"/>
              <a:t>•	Products and </a:t>
            </a:r>
            <a:r>
              <a:rPr lang="en-US" dirty="0" smtClean="0"/>
              <a:t>Services</a:t>
            </a:r>
            <a:endParaRPr lang="es-E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5384908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smtClean="0">
                <a:solidFill>
                  <a:srgbClr val="C00000"/>
                </a:solidFill>
              </a:rPr>
              <a:t>Non-grant finance and  business planning </a:t>
            </a:r>
            <a:r>
              <a:rPr lang="en-US" b="1" dirty="0" smtClean="0">
                <a:solidFill>
                  <a:srgbClr val="C00000"/>
                </a:solidFill>
              </a:rPr>
              <a:t>(9 </a:t>
            </a:r>
            <a:r>
              <a:rPr lang="en-US" b="1" dirty="0" smtClean="0">
                <a:solidFill>
                  <a:srgbClr val="C00000"/>
                </a:solidFill>
              </a:rPr>
              <a:t>of 10)</a:t>
            </a:r>
            <a:endParaRPr lang="es-ES" b="1" dirty="0" smtClean="0">
              <a:solidFill>
                <a:srgbClr val="C00000"/>
              </a:solidFill>
            </a:endParaRPr>
          </a:p>
          <a:p>
            <a:pPr marL="0" indent="0">
              <a:buNone/>
            </a:pPr>
            <a:endParaRPr lang="en-US" sz="1800" b="1" dirty="0"/>
          </a:p>
          <a:p>
            <a:pPr marL="0" indent="0">
              <a:buNone/>
            </a:pPr>
            <a:endParaRPr lang="en-US" sz="1800" dirty="0" smtClean="0"/>
          </a:p>
          <a:p>
            <a:pPr marL="0" indent="0">
              <a:buNone/>
            </a:pPr>
            <a:r>
              <a:rPr lang="en-US" dirty="0" smtClean="0"/>
              <a:t>•</a:t>
            </a:r>
            <a:r>
              <a:rPr lang="en-US" sz="1800" dirty="0"/>
              <a:t>	</a:t>
            </a:r>
            <a:r>
              <a:rPr lang="en-US" dirty="0"/>
              <a:t>Sales and Marketing</a:t>
            </a:r>
          </a:p>
          <a:p>
            <a:pPr marL="0" indent="0">
              <a:buNone/>
            </a:pPr>
            <a:r>
              <a:rPr lang="en-US" dirty="0"/>
              <a:t>•	Competitive Analysis</a:t>
            </a:r>
          </a:p>
          <a:p>
            <a:pPr marL="0" indent="0">
              <a:buNone/>
            </a:pPr>
            <a:r>
              <a:rPr lang="en-US" dirty="0"/>
              <a:t>•	Management Team</a:t>
            </a:r>
          </a:p>
          <a:p>
            <a:pPr marL="0" indent="0">
              <a:buNone/>
            </a:pPr>
            <a:r>
              <a:rPr lang="en-US" dirty="0"/>
              <a:t>•	Financial plan </a:t>
            </a:r>
          </a:p>
          <a:p>
            <a:pPr marL="0" indent="0">
              <a:buNone/>
            </a:pPr>
            <a:r>
              <a:rPr lang="en-US" dirty="0"/>
              <a:t>•	</a:t>
            </a:r>
            <a:r>
              <a:rPr lang="en-US" dirty="0" smtClean="0"/>
              <a:t>Projection</a:t>
            </a:r>
            <a:endParaRPr lang="en-U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0811321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indent="0">
              <a:buNone/>
            </a:pPr>
            <a:endParaRPr lang="en-US" sz="2800" b="1" dirty="0" smtClean="0">
              <a:solidFill>
                <a:srgbClr val="C00000"/>
              </a:solidFill>
            </a:endParaRPr>
          </a:p>
          <a:p>
            <a:pPr marL="0" lvl="0" indent="0">
              <a:buNone/>
            </a:pPr>
            <a:r>
              <a:rPr lang="en-US" b="1" dirty="0" smtClean="0">
                <a:solidFill>
                  <a:srgbClr val="C00000"/>
                </a:solidFill>
              </a:rPr>
              <a:t>Non-grant finance and  business planning </a:t>
            </a:r>
            <a:r>
              <a:rPr lang="en-US" b="1" dirty="0" smtClean="0">
                <a:solidFill>
                  <a:srgbClr val="C00000"/>
                </a:solidFill>
              </a:rPr>
              <a:t>(10 </a:t>
            </a:r>
            <a:r>
              <a:rPr lang="en-US" b="1" dirty="0" smtClean="0">
                <a:solidFill>
                  <a:srgbClr val="C00000"/>
                </a:solidFill>
              </a:rPr>
              <a:t>of 10)</a:t>
            </a:r>
            <a:endParaRPr lang="es-ES" b="1" dirty="0" smtClean="0">
              <a:solidFill>
                <a:srgbClr val="C00000"/>
              </a:solidFill>
            </a:endParaRPr>
          </a:p>
          <a:p>
            <a:pPr marL="0" indent="0">
              <a:buNone/>
            </a:pPr>
            <a:endParaRPr lang="en-US" sz="1800" b="1" dirty="0"/>
          </a:p>
          <a:p>
            <a:pPr marL="0" indent="0" algn="just">
              <a:buNone/>
            </a:pPr>
            <a:r>
              <a:rPr lang="en-US" dirty="0" smtClean="0"/>
              <a:t>Those </a:t>
            </a:r>
            <a:r>
              <a:rPr lang="en-US" dirty="0"/>
              <a:t>are the parameters which will be </a:t>
            </a:r>
            <a:r>
              <a:rPr lang="en-US" dirty="0" smtClean="0"/>
              <a:t>analyzed in detail by every </a:t>
            </a:r>
            <a:r>
              <a:rPr lang="en-US" dirty="0"/>
              <a:t>financial </a:t>
            </a:r>
            <a:r>
              <a:rPr lang="en-US" dirty="0" smtClean="0"/>
              <a:t>institution when looking at a loan application.</a:t>
            </a:r>
            <a:endParaRPr lang="en-US" dirty="0"/>
          </a:p>
          <a:p>
            <a:pPr marL="0" indent="0">
              <a:buNone/>
            </a:pPr>
            <a:endParaRPr lang="es-ES" sz="40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2055589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3" y="1124605"/>
            <a:ext cx="10972800" cy="5102226"/>
          </a:xfrm>
        </p:spPr>
        <p:txBody>
          <a:bodyPr/>
          <a:lstStyle/>
          <a:p>
            <a:pPr marL="0" indent="0">
              <a:buNone/>
            </a:pPr>
            <a:r>
              <a:rPr lang="en-US" b="1" dirty="0" smtClean="0">
                <a:solidFill>
                  <a:srgbClr val="C00000"/>
                </a:solidFill>
              </a:rPr>
              <a:t>Managing the period of return of the </a:t>
            </a:r>
            <a:r>
              <a:rPr lang="en-US" b="1" dirty="0" smtClean="0">
                <a:solidFill>
                  <a:srgbClr val="C00000"/>
                </a:solidFill>
              </a:rPr>
              <a:t>investment</a:t>
            </a:r>
          </a:p>
          <a:p>
            <a:pPr marL="0" indent="0">
              <a:buNone/>
            </a:pPr>
            <a:r>
              <a:rPr lang="en-US" b="1" dirty="0" smtClean="0">
                <a:solidFill>
                  <a:srgbClr val="C00000"/>
                </a:solidFill>
              </a:rPr>
              <a:t>(</a:t>
            </a:r>
            <a:r>
              <a:rPr lang="en-US" b="1" dirty="0" smtClean="0">
                <a:solidFill>
                  <a:srgbClr val="C00000"/>
                </a:solidFill>
              </a:rPr>
              <a:t>1 of 2)</a:t>
            </a:r>
            <a:endParaRPr lang="es-ES" b="1" dirty="0">
              <a:solidFill>
                <a:srgbClr val="C00000"/>
              </a:solidFill>
            </a:endParaRPr>
          </a:p>
          <a:p>
            <a:pPr marL="0" indent="0">
              <a:buNone/>
            </a:pPr>
            <a:r>
              <a:rPr lang="en-GB" sz="1800" dirty="0"/>
              <a:t> </a:t>
            </a:r>
            <a:endParaRPr lang="en-GB" sz="1800" dirty="0" smtClean="0"/>
          </a:p>
          <a:p>
            <a:pPr marL="0" indent="0" algn="just">
              <a:buNone/>
            </a:pPr>
            <a:r>
              <a:rPr lang="en-US" dirty="0" smtClean="0"/>
              <a:t>One </a:t>
            </a:r>
            <a:r>
              <a:rPr lang="en-US" dirty="0"/>
              <a:t>of the most important parameters for investors or banks is the period of return of the investments.  This means that the </a:t>
            </a:r>
            <a:r>
              <a:rPr lang="en-US" dirty="0" smtClean="0"/>
              <a:t>micro-enterprises </a:t>
            </a:r>
            <a:r>
              <a:rPr lang="en-US" dirty="0"/>
              <a:t>with biggest potential </a:t>
            </a:r>
            <a:r>
              <a:rPr lang="en-US" dirty="0" smtClean="0"/>
              <a:t>for</a:t>
            </a:r>
            <a:r>
              <a:rPr lang="en-US" dirty="0" smtClean="0"/>
              <a:t> </a:t>
            </a:r>
            <a:r>
              <a:rPr lang="en-US" dirty="0"/>
              <a:t>growth will be </a:t>
            </a:r>
            <a:r>
              <a:rPr lang="en-US" dirty="0" smtClean="0"/>
              <a:t>a</a:t>
            </a:r>
            <a:r>
              <a:rPr lang="en-US" dirty="0" smtClean="0"/>
              <a:t> </a:t>
            </a:r>
            <a:r>
              <a:rPr lang="en-US" dirty="0"/>
              <a:t>target </a:t>
            </a:r>
            <a:r>
              <a:rPr lang="en-US" dirty="0" smtClean="0"/>
              <a:t>for</a:t>
            </a:r>
            <a:r>
              <a:rPr lang="en-US" dirty="0" smtClean="0"/>
              <a:t> </a:t>
            </a:r>
            <a:r>
              <a:rPr lang="en-US" dirty="0"/>
              <a:t>these financial institutions. </a:t>
            </a:r>
            <a:endParaRPr lang="en-US" dirty="0" smtClean="0"/>
          </a:p>
          <a:p>
            <a:pPr marL="0" indent="0">
              <a:buNone/>
            </a:pPr>
            <a:endParaRPr lang="en-US" sz="1800" dirty="0" smtClean="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643098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lvl="0" indent="0">
              <a:buNone/>
            </a:pPr>
            <a:r>
              <a:rPr lang="en-US" b="1" dirty="0" smtClean="0">
                <a:solidFill>
                  <a:srgbClr val="C00000"/>
                </a:solidFill>
              </a:rPr>
              <a:t>Managing the period of return of the investment</a:t>
            </a:r>
          </a:p>
          <a:p>
            <a:pPr marL="0" lvl="0" indent="0">
              <a:buNone/>
            </a:pPr>
            <a:r>
              <a:rPr lang="en-US" b="1" dirty="0" smtClean="0">
                <a:solidFill>
                  <a:srgbClr val="C00000"/>
                </a:solidFill>
              </a:rPr>
              <a:t>(1 of 2)</a:t>
            </a:r>
            <a:endParaRPr lang="es-ES" b="1" dirty="0" smtClean="0">
              <a:solidFill>
                <a:srgbClr val="C00000"/>
              </a:solidFill>
            </a:endParaRPr>
          </a:p>
          <a:p>
            <a:pPr marL="0" indent="0">
              <a:buNone/>
            </a:pPr>
            <a:r>
              <a:rPr lang="en-GB" sz="1800" dirty="0"/>
              <a:t> </a:t>
            </a:r>
            <a:endParaRPr lang="en-GB" sz="1800" dirty="0" smtClean="0"/>
          </a:p>
          <a:p>
            <a:pPr marL="0" indent="0">
              <a:buNone/>
            </a:pPr>
            <a:endParaRPr lang="es-ES" sz="1800" dirty="0"/>
          </a:p>
          <a:p>
            <a:pPr marL="0" indent="0" algn="just">
              <a:buNone/>
            </a:pPr>
            <a:r>
              <a:rPr lang="en-US" dirty="0" smtClean="0"/>
              <a:t>What period</a:t>
            </a:r>
            <a:r>
              <a:rPr lang="en-US" dirty="0" smtClean="0"/>
              <a:t> the micro-enterprise can return the investment</a:t>
            </a:r>
            <a:r>
              <a:rPr lang="en-US" dirty="0" smtClean="0"/>
              <a:t> </a:t>
            </a:r>
            <a:r>
              <a:rPr lang="en-US" dirty="0" smtClean="0"/>
              <a:t>will </a:t>
            </a:r>
            <a:r>
              <a:rPr lang="en-US" dirty="0" smtClean="0"/>
              <a:t>determine </a:t>
            </a:r>
            <a:r>
              <a:rPr lang="en-US" dirty="0" smtClean="0"/>
              <a:t>the terms of the loan in terms of interest </a:t>
            </a:r>
            <a:r>
              <a:rPr lang="en-US" dirty="0" smtClean="0"/>
              <a:t>rate and </a:t>
            </a:r>
            <a:r>
              <a:rPr lang="en-US" dirty="0" smtClean="0"/>
              <a:t>repayment schedule (maturity). If the financial institution decides that the risk is lower, then the terms of the loan will be </a:t>
            </a:r>
            <a:r>
              <a:rPr lang="en-US" dirty="0" smtClean="0"/>
              <a:t>also be more </a:t>
            </a:r>
            <a:r>
              <a:rPr lang="en-US" dirty="0" smtClean="0"/>
              <a:t>flexible and with smaller interest rate.</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856903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a:t>
            </a:r>
            <a:r>
              <a:rPr lang="en-US" altLang="es-ES" sz="3600" dirty="0" smtClean="0">
                <a:solidFill>
                  <a:srgbClr val="0B0AFD"/>
                </a:solidFill>
              </a:rPr>
              <a:t>Module</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4161429097"/>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17 </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smtClean="0"/>
                        <a:t>minutes (not including exploring the links provided within slides)</a:t>
                      </a:r>
                      <a:endParaRPr lang="en-IE" sz="2400" b="1" dirty="0"/>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b="1" dirty="0">
              <a:solidFill>
                <a:srgbClr val="990000"/>
              </a:solidFill>
            </a:endParaRPr>
          </a:p>
        </p:txBody>
      </p:sp>
      <p:sp>
        <p:nvSpPr>
          <p:cNvPr id="13"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7816" y="2297723"/>
            <a:ext cx="10078102" cy="3668836"/>
          </a:xfrm>
        </p:spPr>
        <p:txBody>
          <a:bodyPr/>
          <a:lstStyle/>
          <a:p>
            <a:pPr marL="0" indent="0" algn="ctr">
              <a:buNone/>
            </a:pPr>
            <a:r>
              <a:rPr lang="en-GB" sz="3600" b="1" dirty="0"/>
              <a:t>In this </a:t>
            </a:r>
            <a:r>
              <a:rPr lang="en-GB" sz="3600" b="1" dirty="0" smtClean="0"/>
              <a:t>unit, </a:t>
            </a:r>
            <a:r>
              <a:rPr lang="en-GB" sz="3600" b="1" dirty="0"/>
              <a:t>we will </a:t>
            </a:r>
            <a:r>
              <a:rPr lang="en-GB" sz="3600" b="1" dirty="0" smtClean="0"/>
              <a:t>learn about non-grant financing of micro-enterprises, in </a:t>
            </a:r>
            <a:r>
              <a:rPr lang="en-GB" sz="3600" b="1" dirty="0" smtClean="0"/>
              <a:t>relation to business </a:t>
            </a:r>
            <a:r>
              <a:rPr lang="en-GB" sz="3600" b="1" dirty="0" smtClean="0"/>
              <a:t>planning and managing the period of returning the investment </a:t>
            </a:r>
            <a:endParaRPr lang="en-IE" sz="3600" b="1" dirty="0"/>
          </a:p>
        </p:txBody>
      </p:sp>
      <p:sp>
        <p:nvSpPr>
          <p:cNvPr id="6" name="Text Placeholder 5"/>
          <p:cNvSpPr>
            <a:spLocks noGrp="1"/>
          </p:cNvSpPr>
          <p:nvPr>
            <p:ph type="body" sz="half" idx="2"/>
          </p:nvPr>
        </p:nvSpPr>
        <p:spPr>
          <a:xfrm>
            <a:off x="641026" y="1377460"/>
            <a:ext cx="2993128" cy="861646"/>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10"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0B0AFD"/>
                </a:solidFill>
                <a:effectLst/>
                <a:uLnTx/>
                <a:uFillTx/>
                <a:latin typeface="+mj-lt"/>
                <a:ea typeface="+mj-ea"/>
                <a:cs typeface="+mj-cs"/>
              </a:rPr>
              <a:t>Basics for a “bankable project”</a:t>
            </a:r>
            <a:r>
              <a:rPr kumimoji="0" lang="en-IE" sz="1800" b="1" i="0" u="none" strike="noStrike" kern="1200" cap="none" spc="0" normalizeH="0" baseline="0" noProof="0" smtClean="0">
                <a:ln>
                  <a:noFill/>
                </a:ln>
                <a:solidFill>
                  <a:srgbClr val="990000"/>
                </a:solidFill>
                <a:effectLst/>
                <a:uLnTx/>
                <a:uFillTx/>
                <a:latin typeface="+mj-lt"/>
                <a:ea typeface="+mj-ea"/>
                <a:cs typeface="+mj-cs"/>
              </a:rPr>
              <a:t/>
            </a:r>
            <a:br>
              <a:rPr kumimoji="0" lang="en-IE" sz="1800" b="1" i="0" u="none" strike="noStrike" kern="1200" cap="none" spc="0" normalizeH="0" baseline="0" noProof="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2016369"/>
            <a:ext cx="11629292" cy="4489940"/>
          </a:xfrm>
        </p:spPr>
        <p:txBody>
          <a:bodyPr>
            <a:noAutofit/>
          </a:bodyPr>
          <a:lstStyle/>
          <a:p>
            <a:pPr marL="0" indent="0">
              <a:lnSpc>
                <a:spcPct val="150000"/>
              </a:lnSpc>
              <a:buNone/>
            </a:pPr>
            <a:r>
              <a:rPr lang="en-IE" sz="2800" b="1" dirty="0"/>
              <a:t>At the end of this </a:t>
            </a:r>
            <a:r>
              <a:rPr lang="en-IE" sz="2800" b="1" dirty="0" smtClean="0"/>
              <a:t>unit </a:t>
            </a:r>
            <a:r>
              <a:rPr lang="en-IE" sz="2800" b="1" u="sng" dirty="0">
                <a:solidFill>
                  <a:srgbClr val="003366"/>
                </a:solidFill>
              </a:rPr>
              <a:t>you will be able to:</a:t>
            </a:r>
          </a:p>
          <a:p>
            <a:pPr marL="514350" indent="-514350">
              <a:lnSpc>
                <a:spcPct val="150000"/>
              </a:lnSpc>
              <a:buFont typeface="+mj-lt"/>
              <a:buAutoNum type="arabicPeriod"/>
            </a:pPr>
            <a:r>
              <a:rPr lang="en-IE" sz="2800" b="1" dirty="0" smtClean="0"/>
              <a:t>Know how you can make a good “bankable project”</a:t>
            </a:r>
            <a:endParaRPr lang="en-IE" sz="2800" b="1" dirty="0"/>
          </a:p>
          <a:p>
            <a:pPr marL="514350" indent="-514350">
              <a:lnSpc>
                <a:spcPct val="150000"/>
              </a:lnSpc>
              <a:buFont typeface="+mj-lt"/>
              <a:buAutoNum type="arabicPeriod"/>
            </a:pPr>
            <a:r>
              <a:rPr lang="en-IE" sz="2800" b="1" dirty="0" smtClean="0"/>
              <a:t>Know </a:t>
            </a:r>
            <a:r>
              <a:rPr lang="en-IE" sz="2800" b="1" dirty="0" smtClean="0"/>
              <a:t>the role of a</a:t>
            </a:r>
            <a:r>
              <a:rPr lang="en-IE" sz="2800" b="1" dirty="0" smtClean="0"/>
              <a:t> financial plan and business plan</a:t>
            </a:r>
            <a:endParaRPr lang="en-IE" sz="2800" b="1" dirty="0"/>
          </a:p>
          <a:p>
            <a:pPr marL="514350" indent="-514350">
              <a:lnSpc>
                <a:spcPct val="150000"/>
              </a:lnSpc>
              <a:buFont typeface="+mj-lt"/>
              <a:buAutoNum type="arabicPeriod"/>
            </a:pPr>
            <a:r>
              <a:rPr lang="en-IE" sz="2800" b="1" dirty="0" smtClean="0"/>
              <a:t>Know </a:t>
            </a:r>
            <a:r>
              <a:rPr lang="en-IE" sz="2800" b="1" dirty="0" smtClean="0"/>
              <a:t>how to manage the</a:t>
            </a:r>
            <a:r>
              <a:rPr lang="en-IE" sz="2800" b="1" dirty="0" smtClean="0"/>
              <a:t> </a:t>
            </a:r>
            <a:r>
              <a:rPr lang="en-IE" sz="2800" b="1" dirty="0" smtClean="0"/>
              <a:t>period </a:t>
            </a:r>
            <a:r>
              <a:rPr lang="en-IE" sz="2800" b="1" dirty="0" smtClean="0"/>
              <a:t>for </a:t>
            </a:r>
            <a:r>
              <a:rPr lang="en-IE" sz="2800" b="1" dirty="0" smtClean="0"/>
              <a:t>returning the </a:t>
            </a:r>
            <a:r>
              <a:rPr lang="en-IE" sz="2800" b="1" dirty="0" smtClean="0"/>
              <a:t>loan</a:t>
            </a:r>
            <a:endParaRPr lang="en-IE" sz="2800" b="1" dirty="0" smtClean="0"/>
          </a:p>
          <a:p>
            <a:pPr marL="0" indent="0">
              <a:lnSpc>
                <a:spcPct val="150000"/>
              </a:lnSpc>
              <a:buNone/>
            </a:pPr>
            <a:endParaRPr lang="en-US" sz="2800" b="1" dirty="0"/>
          </a:p>
        </p:txBody>
      </p:sp>
      <p:sp>
        <p:nvSpPr>
          <p:cNvPr id="5" name="Text Placeholder 4"/>
          <p:cNvSpPr>
            <a:spLocks noGrp="1"/>
          </p:cNvSpPr>
          <p:nvPr>
            <p:ph type="body" sz="half" idx="2"/>
          </p:nvPr>
        </p:nvSpPr>
        <p:spPr>
          <a:xfrm>
            <a:off x="500348" y="1201616"/>
            <a:ext cx="6287314" cy="66235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9"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0B0AFD"/>
                </a:solidFill>
                <a:effectLst/>
                <a:uLnTx/>
                <a:uFillTx/>
                <a:latin typeface="+mj-lt"/>
                <a:ea typeface="+mj-ea"/>
                <a:cs typeface="+mj-cs"/>
              </a:rPr>
              <a:t>Basics for a “bankable project”</a:t>
            </a:r>
            <a:r>
              <a:rPr kumimoji="0" lang="en-IE" sz="1800" b="1" i="0" u="none" strike="noStrike" kern="1200" cap="none" spc="0" normalizeH="0" baseline="0" noProof="0" smtClean="0">
                <a:ln>
                  <a:noFill/>
                </a:ln>
                <a:solidFill>
                  <a:srgbClr val="990000"/>
                </a:solidFill>
                <a:effectLst/>
                <a:uLnTx/>
                <a:uFillTx/>
                <a:latin typeface="+mj-lt"/>
                <a:ea typeface="+mj-ea"/>
                <a:cs typeface="+mj-cs"/>
              </a:rPr>
              <a:t/>
            </a:r>
            <a:br>
              <a:rPr kumimoji="0" lang="en-IE" sz="1800" b="1" i="0" u="none" strike="noStrike" kern="1200" cap="none" spc="0" normalizeH="0" baseline="0" noProof="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finance </a:t>
            </a:r>
            <a:r>
              <a:rPr lang="en-US" b="1" dirty="0" smtClean="0">
                <a:solidFill>
                  <a:srgbClr val="C00000"/>
                </a:solidFill>
              </a:rPr>
              <a:t>and  business planning (1 of 10)</a:t>
            </a:r>
            <a:endParaRPr lang="es-ES" b="1" dirty="0">
              <a:solidFill>
                <a:srgbClr val="C00000"/>
              </a:solidFill>
            </a:endParaRPr>
          </a:p>
          <a:p>
            <a:pPr marL="0" indent="0">
              <a:buNone/>
            </a:pPr>
            <a:r>
              <a:rPr lang="en-GB" sz="1800" dirty="0"/>
              <a:t> </a:t>
            </a:r>
            <a:endParaRPr lang="en-GB" sz="1800" dirty="0" smtClean="0"/>
          </a:p>
          <a:p>
            <a:pPr marL="0" indent="0">
              <a:buNone/>
            </a:pPr>
            <a:endParaRPr lang="es-ES" sz="1800" dirty="0"/>
          </a:p>
          <a:p>
            <a:pPr marL="0" indent="0" algn="just">
              <a:buNone/>
            </a:pPr>
            <a:r>
              <a:rPr lang="en-US" dirty="0" smtClean="0"/>
              <a:t>Micro-enterprises </a:t>
            </a:r>
            <a:r>
              <a:rPr lang="en-US" dirty="0"/>
              <a:t>in most cases have </a:t>
            </a:r>
            <a:r>
              <a:rPr lang="en-US" dirty="0" smtClean="0"/>
              <a:t>a small </a:t>
            </a:r>
            <a:r>
              <a:rPr lang="en-US" dirty="0"/>
              <a:t>turnover, which in itself imposes financial discipline and sound financial management inside the company. This means that </a:t>
            </a:r>
            <a:r>
              <a:rPr lang="en-US" dirty="0" smtClean="0"/>
              <a:t>micro-enterprises </a:t>
            </a:r>
            <a:r>
              <a:rPr lang="en-US" dirty="0"/>
              <a:t>must have </a:t>
            </a:r>
            <a:r>
              <a:rPr lang="en-US" dirty="0" smtClean="0"/>
              <a:t>an appropriate </a:t>
            </a:r>
            <a:r>
              <a:rPr lang="en-US" dirty="0"/>
              <a:t>cash-flow to service all </a:t>
            </a:r>
            <a:r>
              <a:rPr lang="en-US" dirty="0" smtClean="0"/>
              <a:t>the needs </a:t>
            </a:r>
            <a:r>
              <a:rPr lang="en-US" dirty="0"/>
              <a:t>of production or trade. </a:t>
            </a:r>
            <a:endParaRPr lang="en-US" dirty="0" smtClean="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3792722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finance and  business planning </a:t>
            </a:r>
            <a:r>
              <a:rPr lang="en-US" b="1" dirty="0" smtClean="0">
                <a:solidFill>
                  <a:srgbClr val="C00000"/>
                </a:solidFill>
              </a:rPr>
              <a:t>(2 </a:t>
            </a:r>
            <a:r>
              <a:rPr lang="en-US" b="1" dirty="0" smtClean="0">
                <a:solidFill>
                  <a:srgbClr val="C00000"/>
                </a:solidFill>
              </a:rPr>
              <a:t>of 10)</a:t>
            </a:r>
            <a:endParaRPr lang="es-ES" b="1" dirty="0" smtClean="0">
              <a:solidFill>
                <a:srgbClr val="C00000"/>
              </a:solidFill>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indent="0" algn="just">
              <a:buNone/>
            </a:pPr>
            <a:r>
              <a:rPr lang="en-US" dirty="0" smtClean="0"/>
              <a:t>For </a:t>
            </a:r>
            <a:r>
              <a:rPr lang="en-US" dirty="0"/>
              <a:t>this purpose </a:t>
            </a:r>
            <a:r>
              <a:rPr lang="en-US" dirty="0" smtClean="0"/>
              <a:t>micro-enterprises </a:t>
            </a:r>
            <a:r>
              <a:rPr lang="en-US" dirty="0"/>
              <a:t>must </a:t>
            </a:r>
            <a:r>
              <a:rPr lang="en-US" dirty="0" smtClean="0"/>
              <a:t>have a </a:t>
            </a:r>
            <a:r>
              <a:rPr lang="en-US" dirty="0"/>
              <a:t>good financial plan and also </a:t>
            </a:r>
            <a:r>
              <a:rPr lang="en-US" dirty="0" smtClean="0"/>
              <a:t>a back </a:t>
            </a:r>
            <a:r>
              <a:rPr lang="en-US" dirty="0"/>
              <a:t>up for all possible contingencies that might affect cash-flow.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459401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finance and  business planning </a:t>
            </a:r>
            <a:r>
              <a:rPr lang="en-US" b="1" dirty="0" smtClean="0">
                <a:solidFill>
                  <a:srgbClr val="C00000"/>
                </a:solidFill>
              </a:rPr>
              <a:t>(3 </a:t>
            </a:r>
            <a:r>
              <a:rPr lang="en-US" b="1" dirty="0" smtClean="0">
                <a:solidFill>
                  <a:srgbClr val="C00000"/>
                </a:solidFill>
              </a:rPr>
              <a:t>of 10)</a:t>
            </a:r>
            <a:endParaRPr lang="es-ES" b="1" dirty="0" smtClean="0">
              <a:solidFill>
                <a:srgbClr val="C00000"/>
              </a:solidFill>
            </a:endParaRPr>
          </a:p>
          <a:p>
            <a:pPr marL="0" indent="0">
              <a:buNone/>
            </a:pPr>
            <a:r>
              <a:rPr lang="en-GB" sz="1800" dirty="0"/>
              <a:t> </a:t>
            </a:r>
            <a:endParaRPr lang="en-GB" sz="1800" dirty="0" smtClean="0"/>
          </a:p>
          <a:p>
            <a:pPr marL="0" indent="0">
              <a:buNone/>
            </a:pPr>
            <a:endParaRPr lang="es-ES" sz="1800" dirty="0" smtClean="0"/>
          </a:p>
          <a:p>
            <a:pPr marL="0" indent="0">
              <a:buNone/>
            </a:pPr>
            <a:endParaRPr lang="es-ES" sz="1800" dirty="0"/>
          </a:p>
          <a:p>
            <a:pPr marL="0" indent="0" algn="just">
              <a:buNone/>
            </a:pPr>
            <a:r>
              <a:rPr lang="en-US" dirty="0" smtClean="0"/>
              <a:t>A financial </a:t>
            </a:r>
            <a:r>
              <a:rPr lang="en-US" dirty="0" smtClean="0"/>
              <a:t>plan should be made according to the seasonality of the business and according to the business plan of the company. </a:t>
            </a:r>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3292525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finance and  business planning </a:t>
            </a:r>
            <a:r>
              <a:rPr lang="en-US" b="1" dirty="0" smtClean="0">
                <a:solidFill>
                  <a:srgbClr val="C00000"/>
                </a:solidFill>
              </a:rPr>
              <a:t>(4 of </a:t>
            </a:r>
            <a:r>
              <a:rPr lang="en-US" b="1" dirty="0" smtClean="0">
                <a:solidFill>
                  <a:srgbClr val="C00000"/>
                </a:solidFill>
              </a:rPr>
              <a:t>10)</a:t>
            </a:r>
            <a:endParaRPr lang="es-ES" b="1" dirty="0" smtClean="0">
              <a:solidFill>
                <a:srgbClr val="C00000"/>
              </a:solidFill>
            </a:endParaRPr>
          </a:p>
          <a:p>
            <a:pPr marL="0" indent="0">
              <a:buNone/>
            </a:pPr>
            <a:r>
              <a:rPr lang="en-GB" sz="1800" dirty="0"/>
              <a:t> </a:t>
            </a:r>
            <a:endParaRPr lang="en-GB" sz="1800" dirty="0" smtClean="0"/>
          </a:p>
          <a:p>
            <a:pPr marL="0" indent="0">
              <a:buNone/>
            </a:pPr>
            <a:endParaRPr lang="en-GB" sz="1800" dirty="0" smtClean="0"/>
          </a:p>
          <a:p>
            <a:pPr marL="0" indent="0" algn="just">
              <a:buNone/>
            </a:pPr>
            <a:r>
              <a:rPr lang="en-US" dirty="0" smtClean="0"/>
              <a:t>The </a:t>
            </a:r>
            <a:r>
              <a:rPr lang="en-US" dirty="0" smtClean="0"/>
              <a:t>f</a:t>
            </a:r>
            <a:r>
              <a:rPr lang="en-US" dirty="0" smtClean="0"/>
              <a:t>inancial </a:t>
            </a:r>
            <a:r>
              <a:rPr lang="en-US" dirty="0"/>
              <a:t>plan and business plan of the company should be realistic and include sound </a:t>
            </a:r>
            <a:r>
              <a:rPr lang="en-US" dirty="0" smtClean="0"/>
              <a:t>analysis </a:t>
            </a:r>
            <a:r>
              <a:rPr lang="en-US" dirty="0"/>
              <a:t>with measurable indicators. </a:t>
            </a:r>
            <a:endParaRPr lang="en-US"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344987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lvl="0" indent="0">
              <a:buNone/>
            </a:pPr>
            <a:r>
              <a:rPr lang="en-US" b="1" dirty="0" smtClean="0">
                <a:solidFill>
                  <a:srgbClr val="C00000"/>
                </a:solidFill>
              </a:rPr>
              <a:t>Non-grant finance and  business planning </a:t>
            </a:r>
            <a:r>
              <a:rPr lang="en-US" b="1" dirty="0" smtClean="0">
                <a:solidFill>
                  <a:srgbClr val="C00000"/>
                </a:solidFill>
              </a:rPr>
              <a:t>(5 </a:t>
            </a:r>
            <a:r>
              <a:rPr lang="en-US" b="1" dirty="0" smtClean="0">
                <a:solidFill>
                  <a:srgbClr val="C00000"/>
                </a:solidFill>
              </a:rPr>
              <a:t>of 10)</a:t>
            </a:r>
            <a:endParaRPr lang="es-ES" b="1" dirty="0" smtClean="0">
              <a:solidFill>
                <a:srgbClr val="C00000"/>
              </a:solidFill>
            </a:endParaRPr>
          </a:p>
          <a:p>
            <a:pPr marL="0" indent="0">
              <a:buNone/>
            </a:pPr>
            <a:r>
              <a:rPr lang="en-GB" sz="1800" dirty="0"/>
              <a:t> </a:t>
            </a:r>
            <a:endParaRPr lang="es-ES" sz="1800" dirty="0"/>
          </a:p>
          <a:p>
            <a:pPr marL="0" indent="0" algn="just">
              <a:buNone/>
            </a:pPr>
            <a:r>
              <a:rPr lang="en-US" dirty="0" smtClean="0"/>
              <a:t>This means that the </a:t>
            </a:r>
            <a:r>
              <a:rPr lang="en-US" dirty="0" smtClean="0"/>
              <a:t>entrepreneur </a:t>
            </a:r>
            <a:r>
              <a:rPr lang="en-US" dirty="0" smtClean="0"/>
              <a:t>should express the </a:t>
            </a:r>
            <a:r>
              <a:rPr lang="en-US" dirty="0" smtClean="0"/>
              <a:t>true position </a:t>
            </a:r>
            <a:r>
              <a:rPr lang="en-US" dirty="0" smtClean="0"/>
              <a:t>of </a:t>
            </a:r>
            <a:r>
              <a:rPr lang="en-US" dirty="0" smtClean="0"/>
              <a:t>the business in respect of: market, employees </a:t>
            </a:r>
            <a:r>
              <a:rPr lang="en-US" dirty="0" smtClean="0"/>
              <a:t>in the company, quality of the products, prices and other relevant variables and indicators (depending on the specific sector and market segment).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Basics for a “bankable project”</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884476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5476</TotalTime>
  <Words>473</Words>
  <Application>Microsoft Office PowerPoint</Application>
  <PresentationFormat>Custom</PresentationFormat>
  <Paragraphs>113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1557</vt:lpstr>
      <vt:lpstr>Module No.5: Access to non-grant finance for micro-enterprises in rural areas </vt:lpstr>
      <vt:lpstr>Basics for a “bankable project” </vt:lpstr>
      <vt:lpstr>Slide 3</vt:lpstr>
      <vt:lpstr>Slide 4</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Basics for a “bankable project”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irl</cp:lastModifiedBy>
  <cp:revision>82</cp:revision>
  <cp:lastPrinted>2017-05-04T12:44:09Z</cp:lastPrinted>
  <dcterms:created xsi:type="dcterms:W3CDTF">2016-01-12T16:45:47Z</dcterms:created>
  <dcterms:modified xsi:type="dcterms:W3CDTF">2017-11-01T14:50:57Z</dcterms:modified>
</cp:coreProperties>
</file>