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5"/>
  </p:notesMasterIdLst>
  <p:handoutMasterIdLst>
    <p:handoutMasterId r:id="rId26"/>
  </p:handoutMasterIdLst>
  <p:sldIdLst>
    <p:sldId id="378" r:id="rId2"/>
    <p:sldId id="448" r:id="rId3"/>
    <p:sldId id="407" r:id="rId4"/>
    <p:sldId id="380" r:id="rId5"/>
    <p:sldId id="381" r:id="rId6"/>
    <p:sldId id="451" r:id="rId7"/>
    <p:sldId id="450" r:id="rId8"/>
    <p:sldId id="452" r:id="rId9"/>
    <p:sldId id="432" r:id="rId10"/>
    <p:sldId id="454" r:id="rId11"/>
    <p:sldId id="456" r:id="rId12"/>
    <p:sldId id="453" r:id="rId13"/>
    <p:sldId id="455" r:id="rId14"/>
    <p:sldId id="459" r:id="rId15"/>
    <p:sldId id="458" r:id="rId16"/>
    <p:sldId id="457" r:id="rId17"/>
    <p:sldId id="460" r:id="rId18"/>
    <p:sldId id="461" r:id="rId19"/>
    <p:sldId id="434" r:id="rId20"/>
    <p:sldId id="462" r:id="rId21"/>
    <p:sldId id="435" r:id="rId22"/>
    <p:sldId id="463" r:id="rId23"/>
    <p:sldId id="394" r:id="rId2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69" d="100"/>
          <a:sy n="69" d="100"/>
        </p:scale>
        <p:origin x="-462" y="-108"/>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21/12/2017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21/12/2017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1954" y="2117785"/>
            <a:ext cx="9144000" cy="1435643"/>
          </a:xfrm>
        </p:spPr>
        <p:txBody>
          <a:bodyPr/>
          <a:lstStyle/>
          <a:p>
            <a:r>
              <a:rPr lang="en-US" sz="2800" b="1" dirty="0" smtClean="0"/>
              <a:t>Modulo N.5: </a:t>
            </a:r>
            <a:r>
              <a:rPr lang="en-US" sz="2800" b="1" dirty="0" smtClean="0">
                <a:solidFill>
                  <a:srgbClr val="336600"/>
                </a:solidFill>
              </a:rPr>
              <a:t>Accesso </a:t>
            </a:r>
            <a:r>
              <a:rPr lang="en-US" sz="2800" b="1" dirty="0" err="1" smtClean="0">
                <a:solidFill>
                  <a:srgbClr val="336600"/>
                </a:solidFill>
              </a:rPr>
              <a:t>ai</a:t>
            </a:r>
            <a:r>
              <a:rPr lang="en-US" sz="2800" b="1" dirty="0" smtClean="0">
                <a:solidFill>
                  <a:srgbClr val="336600"/>
                </a:solidFill>
              </a:rPr>
              <a:t> </a:t>
            </a:r>
            <a:r>
              <a:rPr lang="en-US" sz="2800" b="1" dirty="0" err="1" smtClean="0">
                <a:solidFill>
                  <a:srgbClr val="336600"/>
                </a:solidFill>
              </a:rPr>
              <a:t>finanziamenti</a:t>
            </a:r>
            <a:r>
              <a:rPr lang="en-US" sz="2800" b="1" dirty="0" smtClean="0">
                <a:solidFill>
                  <a:srgbClr val="336600"/>
                </a:solidFill>
              </a:rPr>
              <a:t> non </a:t>
            </a:r>
            <a:r>
              <a:rPr lang="en-US" sz="2800" b="1" dirty="0" err="1" smtClean="0">
                <a:solidFill>
                  <a:srgbClr val="336600"/>
                </a:solidFill>
              </a:rPr>
              <a:t>sovvenzionati</a:t>
            </a:r>
            <a:r>
              <a:rPr lang="en-US" sz="2800" b="1" dirty="0" smtClean="0">
                <a:solidFill>
                  <a:srgbClr val="336600"/>
                </a:solidFill>
              </a:rPr>
              <a:t> per </a:t>
            </a:r>
            <a:r>
              <a:rPr lang="en-US" sz="2800" b="1" dirty="0" err="1" smtClean="0">
                <a:solidFill>
                  <a:srgbClr val="336600"/>
                </a:solidFill>
              </a:rPr>
              <a:t>microimprese</a:t>
            </a:r>
            <a:r>
              <a:rPr lang="en-US" sz="2800" b="1" dirty="0" smtClean="0">
                <a:solidFill>
                  <a:srgbClr val="336600"/>
                </a:solidFill>
              </a:rPr>
              <a:t> </a:t>
            </a:r>
            <a:r>
              <a:rPr lang="en-US" sz="2800" b="1" dirty="0">
                <a:solidFill>
                  <a:srgbClr val="336600"/>
                </a:solidFill>
              </a:rPr>
              <a:t>in </a:t>
            </a:r>
            <a:r>
              <a:rPr lang="en-US" sz="2800" b="1" dirty="0" err="1" smtClean="0">
                <a:solidFill>
                  <a:srgbClr val="336600"/>
                </a:solidFill>
              </a:rPr>
              <a:t>aree</a:t>
            </a:r>
            <a:r>
              <a:rPr lang="en-US" sz="2800" b="1" dirty="0" smtClean="0">
                <a:solidFill>
                  <a:srgbClr val="336600"/>
                </a:solidFill>
              </a:rPr>
              <a:t> </a:t>
            </a:r>
            <a:r>
              <a:rPr lang="en-US" sz="2800" b="1" dirty="0" err="1" smtClean="0">
                <a:solidFill>
                  <a:srgbClr val="336600"/>
                </a:solidFill>
              </a:rPr>
              <a:t>rurali</a:t>
            </a:r>
            <a:r>
              <a:rPr lang="en-US" sz="2800" b="1" dirty="0" smtClean="0">
                <a:solidFill>
                  <a:srgbClr val="336600"/>
                </a:solidFill>
              </a:rPr>
              <a:t> </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a:t>
            </a:r>
            <a:r>
              <a:rPr lang="en-US" altLang="es-ES" sz="3600" b="1" dirty="0" smtClean="0">
                <a:latin typeface="Calibri" pitchFamily="34" charset="0"/>
              </a:rPr>
              <a:t>: </a:t>
            </a:r>
            <a:r>
              <a:rPr lang="it-IT" altLang="es-ES" sz="3600" b="1" dirty="0" smtClean="0">
                <a:latin typeface="Calibri" pitchFamily="34" charset="0"/>
              </a:rPr>
              <a:t>Migliorare </a:t>
            </a:r>
            <a:r>
              <a:rPr lang="it-IT" altLang="es-ES" sz="3600" b="1" dirty="0">
                <a:latin typeface="Calibri" pitchFamily="34" charset="0"/>
              </a:rPr>
              <a:t>la competitività delle microimprese nelle aree rurali</a:t>
            </a:r>
            <a:r>
              <a:rPr lang="en-US" altLang="es-ES" sz="3600" b="1" dirty="0" smtClean="0">
                <a:latin typeface="Calibri" pitchFamily="34" charset="0"/>
              </a:rPr>
              <a:t> </a:t>
            </a:r>
            <a:r>
              <a:rPr lang="en-IE" altLang="es-ES" b="1" dirty="0" smtClean="0">
                <a:latin typeface="Calibri" pitchFamily="34" charset="0"/>
              </a:rPr>
              <a:t/>
            </a:r>
            <a:br>
              <a:rPr lang="en-IE" altLang="es-ES" b="1" dirty="0" smtClean="0">
                <a:latin typeface="Calibri" pitchFamily="34" charset="0"/>
              </a:rPr>
            </a:br>
            <a:endParaRPr lang="en-IE" dirty="0"/>
          </a:p>
        </p:txBody>
      </p:sp>
      <p:sp>
        <p:nvSpPr>
          <p:cNvPr id="5" name="TextBox 4"/>
          <p:cNvSpPr txBox="1"/>
          <p:nvPr/>
        </p:nvSpPr>
        <p:spPr>
          <a:xfrm>
            <a:off x="2114505" y="5887879"/>
            <a:ext cx="9757955" cy="615553"/>
          </a:xfrm>
          <a:prstGeom prst="rect">
            <a:avLst/>
          </a:prstGeom>
          <a:noFill/>
        </p:spPr>
        <p:txBody>
          <a:bodyPr wrap="square" rtlCol="0">
            <a:spAutoFit/>
          </a:bodyPr>
          <a:lstStyle/>
          <a:p>
            <a:r>
              <a:rPr lang="en-IE" dirty="0" err="1" smtClean="0"/>
              <a:t>Redatto</a:t>
            </a:r>
            <a:r>
              <a:rPr lang="en-IE" dirty="0" smtClean="0"/>
              <a:t> dal </a:t>
            </a:r>
            <a:r>
              <a:rPr lang="en-US" dirty="0" err="1" smtClean="0"/>
              <a:t>Consorzio</a:t>
            </a:r>
            <a:r>
              <a:rPr lang="en-US" dirty="0" smtClean="0"/>
              <a:t> per </a:t>
            </a:r>
            <a:r>
              <a:rPr lang="en-US" dirty="0" err="1" smtClean="0"/>
              <a:t>il</a:t>
            </a:r>
            <a:r>
              <a:rPr lang="en-US" dirty="0" smtClean="0"/>
              <a:t> </a:t>
            </a:r>
            <a:r>
              <a:rPr lang="en-US" dirty="0" err="1" smtClean="0"/>
              <a:t>progetto</a:t>
            </a:r>
            <a:r>
              <a:rPr lang="en-US" dirty="0" smtClean="0"/>
              <a:t>: </a:t>
            </a:r>
            <a:r>
              <a:rPr lang="en-US" i="1" dirty="0" smtClean="0"/>
              <a:t>“</a:t>
            </a:r>
            <a:r>
              <a:rPr lang="en-US" sz="1600" i="1" dirty="0" smtClean="0"/>
              <a:t>Irish Rural Link – National University of Ireland </a:t>
            </a:r>
            <a:r>
              <a:rPr lang="en-US" sz="1600" i="1" dirty="0" err="1" smtClean="0"/>
              <a:t>Maynooth</a:t>
            </a:r>
            <a:r>
              <a:rPr lang="en-US" sz="1600" i="1" dirty="0" smtClean="0"/>
              <a:t>- CDI – EEO GROUP SA- IHF asbl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242431" cy="5102226"/>
          </a:xfrm>
        </p:spPr>
        <p:txBody>
          <a:bodyPr/>
          <a:lstStyle/>
          <a:p>
            <a:pPr marL="0" indent="0">
              <a:buNone/>
            </a:pPr>
            <a:r>
              <a:rPr lang="it-IT" b="1" dirty="0">
                <a:solidFill>
                  <a:srgbClr val="C00000"/>
                </a:solidFill>
              </a:rPr>
              <a:t>Istituzioni finanziarie rilevanti per le microimprese </a:t>
            </a:r>
            <a:r>
              <a:rPr lang="en-IE" b="1" dirty="0" smtClean="0">
                <a:solidFill>
                  <a:srgbClr val="C00000"/>
                </a:solidFill>
              </a:rPr>
              <a:t>(2 di  12)</a:t>
            </a:r>
            <a:r>
              <a:rPr lang="en-GB" sz="2800" dirty="0"/>
              <a:t> </a:t>
            </a:r>
            <a:endParaRPr lang="en-GB" sz="2800" dirty="0" smtClean="0"/>
          </a:p>
          <a:p>
            <a:pPr marL="0" indent="0">
              <a:buNone/>
            </a:pPr>
            <a:endParaRPr lang="es-ES" sz="1800" dirty="0" smtClean="0"/>
          </a:p>
          <a:p>
            <a:pPr marL="0" indent="0">
              <a:buNone/>
            </a:pPr>
            <a:endParaRPr lang="es-ES" sz="1800" dirty="0" smtClean="0"/>
          </a:p>
          <a:p>
            <a:pPr algn="just"/>
            <a:r>
              <a:rPr lang="es-ES" sz="2800" b="1" dirty="0" smtClean="0"/>
              <a:t>Banche</a:t>
            </a:r>
            <a:endParaRPr lang="es-ES" sz="2800" b="1" dirty="0"/>
          </a:p>
          <a:p>
            <a:pPr marL="0" indent="0" algn="just">
              <a:buNone/>
            </a:pPr>
            <a:r>
              <a:rPr lang="it-IT" sz="2800" dirty="0" smtClean="0"/>
              <a:t>Le </a:t>
            </a:r>
            <a:r>
              <a:rPr lang="it-IT" sz="2800" dirty="0"/>
              <a:t>banche raccolgono fondi da individui o società e pagano interessi per tale (deposito); il ruolo chiave degli intermediari finanziari delle banche è quindi quello di reindirizzare i fondi raccolti attraverso i depositi, attraverso prestiti a privati ​​e imprese (prestiti). Le banche addebitano alle società e ai privati ​​un tasso di interesse più elevato sui prestiti.</a:t>
            </a:r>
            <a:endParaRPr lang="en-US" sz="2800" dirty="0" smtClean="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p>
        </p:txBody>
      </p:sp>
    </p:spTree>
    <p:extLst>
      <p:ext uri="{BB962C8B-B14F-4D97-AF65-F5344CB8AC3E}">
        <p14:creationId xmlns:p14="http://schemas.microsoft.com/office/powerpoint/2010/main" xmlns="" val="291542360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218985" cy="5102226"/>
          </a:xfrm>
        </p:spPr>
        <p:txBody>
          <a:bodyPr/>
          <a:lstStyle/>
          <a:p>
            <a:pPr marL="0" indent="0">
              <a:buNone/>
            </a:pPr>
            <a:r>
              <a:rPr lang="it-IT" b="1" dirty="0" smtClean="0">
                <a:solidFill>
                  <a:srgbClr val="C00000"/>
                </a:solidFill>
              </a:rPr>
              <a:t>Istituzioni </a:t>
            </a:r>
            <a:r>
              <a:rPr lang="it-IT" b="1" dirty="0">
                <a:solidFill>
                  <a:srgbClr val="C00000"/>
                </a:solidFill>
              </a:rPr>
              <a:t>finanziarie rilevanti per le microimprese </a:t>
            </a:r>
            <a:r>
              <a:rPr lang="it-IT" b="1" dirty="0" smtClean="0">
                <a:solidFill>
                  <a:srgbClr val="C00000"/>
                </a:solidFill>
              </a:rPr>
              <a:t>(3 </a:t>
            </a:r>
            <a:r>
              <a:rPr lang="it-IT" b="1" dirty="0">
                <a:solidFill>
                  <a:srgbClr val="C00000"/>
                </a:solidFill>
              </a:rPr>
              <a:t>di  12) </a:t>
            </a:r>
          </a:p>
          <a:p>
            <a:pPr marL="0" indent="0">
              <a:buNone/>
            </a:pPr>
            <a:endParaRPr lang="es-ES" sz="1800" dirty="0" smtClean="0"/>
          </a:p>
          <a:p>
            <a:pPr marL="0" indent="0">
              <a:buNone/>
            </a:pPr>
            <a:endParaRPr lang="es-ES" sz="1800" dirty="0" smtClean="0"/>
          </a:p>
          <a:p>
            <a:r>
              <a:rPr lang="es-ES" sz="2800" b="1" dirty="0" smtClean="0"/>
              <a:t>Banche</a:t>
            </a:r>
            <a:endParaRPr lang="es-ES" sz="2800" b="1" dirty="0"/>
          </a:p>
          <a:p>
            <a:pPr marL="0" indent="0" algn="just">
              <a:buNone/>
            </a:pPr>
            <a:r>
              <a:rPr lang="en-US" dirty="0" smtClean="0"/>
              <a:t>Le </a:t>
            </a:r>
            <a:r>
              <a:rPr lang="en-US" dirty="0" err="1" smtClean="0"/>
              <a:t>Banche</a:t>
            </a:r>
            <a:r>
              <a:rPr lang="en-US" dirty="0" smtClean="0"/>
              <a:t> </a:t>
            </a:r>
            <a:r>
              <a:rPr lang="en-US" dirty="0" err="1" smtClean="0"/>
              <a:t>sono</a:t>
            </a:r>
            <a:r>
              <a:rPr lang="en-US" dirty="0" smtClean="0"/>
              <a:t> lo </a:t>
            </a:r>
            <a:r>
              <a:rPr lang="en-US" dirty="0" err="1" smtClean="0"/>
              <a:t>strumento</a:t>
            </a:r>
            <a:r>
              <a:rPr lang="en-US" dirty="0" smtClean="0"/>
              <a:t> </a:t>
            </a:r>
            <a:r>
              <a:rPr lang="en-US" dirty="0" err="1" smtClean="0"/>
              <a:t>finanziario</a:t>
            </a:r>
            <a:r>
              <a:rPr lang="en-US" dirty="0" smtClean="0"/>
              <a:t> </a:t>
            </a:r>
            <a:r>
              <a:rPr lang="en-US" dirty="0" err="1" smtClean="0"/>
              <a:t>più</a:t>
            </a:r>
            <a:r>
              <a:rPr lang="en-US" dirty="0" smtClean="0"/>
              <a:t> </a:t>
            </a:r>
            <a:r>
              <a:rPr lang="en-US" dirty="0" err="1" smtClean="0"/>
              <a:t>utilizzato</a:t>
            </a:r>
            <a:r>
              <a:rPr lang="en-US" dirty="0" smtClean="0"/>
              <a:t> al </a:t>
            </a:r>
            <a:r>
              <a:rPr lang="en-US" dirty="0" err="1" smtClean="0"/>
              <a:t>mondo</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p>
        </p:txBody>
      </p:sp>
    </p:spTree>
    <p:extLst>
      <p:ext uri="{BB962C8B-B14F-4D97-AF65-F5344CB8AC3E}">
        <p14:creationId xmlns:p14="http://schemas.microsoft.com/office/powerpoint/2010/main" xmlns="" val="36232261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1195538" cy="5102226"/>
          </a:xfrm>
        </p:spPr>
        <p:txBody>
          <a:bodyPr/>
          <a:lstStyle/>
          <a:p>
            <a:pPr marL="0" indent="0">
              <a:buNone/>
            </a:pPr>
            <a:r>
              <a:rPr lang="it-IT" b="1" dirty="0">
                <a:solidFill>
                  <a:srgbClr val="C00000"/>
                </a:solidFill>
              </a:rPr>
              <a:t>Istituzioni finanziarie rilevanti per le </a:t>
            </a:r>
            <a:r>
              <a:rPr lang="it-IT" b="1" dirty="0" smtClean="0">
                <a:solidFill>
                  <a:srgbClr val="C00000"/>
                </a:solidFill>
              </a:rPr>
              <a:t>microimprese </a:t>
            </a:r>
            <a:r>
              <a:rPr lang="fr-FR" b="1" dirty="0" smtClean="0">
                <a:solidFill>
                  <a:srgbClr val="C00000"/>
                </a:solidFill>
              </a:rPr>
              <a:t>(4 di 12)</a:t>
            </a:r>
            <a:r>
              <a:rPr lang="en-GB" dirty="0"/>
              <a:t> </a:t>
            </a:r>
            <a:endParaRPr lang="en-GB" dirty="0" smtClean="0"/>
          </a:p>
          <a:p>
            <a:pPr marL="0" indent="0">
              <a:buNone/>
            </a:pPr>
            <a:endParaRPr lang="es-ES" sz="1800" dirty="0" smtClean="0"/>
          </a:p>
          <a:p>
            <a:pPr marL="0" indent="0">
              <a:buNone/>
            </a:pPr>
            <a:endParaRPr lang="es-ES" sz="1800" dirty="0" smtClean="0"/>
          </a:p>
          <a:p>
            <a:r>
              <a:rPr lang="es-ES" sz="2800" b="1" dirty="0" smtClean="0"/>
              <a:t>Banche</a:t>
            </a:r>
            <a:endParaRPr lang="es-ES" sz="2800" b="1" dirty="0"/>
          </a:p>
          <a:p>
            <a:pPr marL="0" indent="0" algn="just">
              <a:buNone/>
            </a:pPr>
            <a:r>
              <a:rPr lang="it-IT" sz="2800" dirty="0" smtClean="0"/>
              <a:t>Le </a:t>
            </a:r>
            <a:r>
              <a:rPr lang="it-IT" sz="2800" dirty="0"/>
              <a:t>microimprese di solito fanno affidamento sui servizi bancari per le loro operazioni di pagamento e molto spesso utilizzano anche altri servizi bancari quali: </a:t>
            </a:r>
            <a:r>
              <a:rPr lang="it-IT" sz="2800" dirty="0" smtClean="0"/>
              <a:t>prestiti, fideiussioni</a:t>
            </a:r>
            <a:r>
              <a:rPr lang="it-IT" sz="2800" dirty="0"/>
              <a:t>, lettere di credito, factoring, ecc.</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267544434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160369" cy="5102226"/>
          </a:xfrm>
        </p:spPr>
        <p:txBody>
          <a:bodyPr/>
          <a:lstStyle/>
          <a:p>
            <a:pPr marL="0" indent="0">
              <a:buNone/>
            </a:pPr>
            <a:r>
              <a:rPr lang="it-IT" b="1" dirty="0" smtClean="0">
                <a:solidFill>
                  <a:srgbClr val="C00000"/>
                </a:solidFill>
              </a:rPr>
              <a:t>Istituzioni </a:t>
            </a:r>
            <a:r>
              <a:rPr lang="it-IT" b="1" dirty="0">
                <a:solidFill>
                  <a:srgbClr val="C00000"/>
                </a:solidFill>
              </a:rPr>
              <a:t>finanziarie rilevanti per le microimprese </a:t>
            </a:r>
            <a:r>
              <a:rPr lang="it-IT" b="1" dirty="0" smtClean="0">
                <a:solidFill>
                  <a:srgbClr val="C00000"/>
                </a:solidFill>
              </a:rPr>
              <a:t>(5 </a:t>
            </a:r>
            <a:r>
              <a:rPr lang="it-IT" b="1" dirty="0">
                <a:solidFill>
                  <a:srgbClr val="C00000"/>
                </a:solidFill>
              </a:rPr>
              <a:t>di 12</a:t>
            </a:r>
            <a:r>
              <a:rPr lang="it-IT" b="1" dirty="0" smtClean="0">
                <a:solidFill>
                  <a:srgbClr val="C00000"/>
                </a:solidFill>
              </a:rPr>
              <a:t>)</a:t>
            </a:r>
            <a:endParaRPr lang="es-ES" sz="2800" dirty="0" smtClean="0"/>
          </a:p>
          <a:p>
            <a:endParaRPr lang="es-ES" sz="2800" b="1" dirty="0" smtClean="0"/>
          </a:p>
          <a:p>
            <a:r>
              <a:rPr lang="es-ES" sz="2800" b="1" dirty="0" smtClean="0"/>
              <a:t>Banche</a:t>
            </a:r>
          </a:p>
          <a:p>
            <a:r>
              <a:rPr lang="it-IT" dirty="0" smtClean="0"/>
              <a:t>Le </a:t>
            </a:r>
            <a:r>
              <a:rPr lang="it-IT" dirty="0"/>
              <a:t>banche solitamente richiedono </a:t>
            </a:r>
            <a:r>
              <a:rPr lang="it-IT" dirty="0" smtClean="0"/>
              <a:t>fideiussioni </a:t>
            </a:r>
            <a:r>
              <a:rPr lang="it-IT" dirty="0"/>
              <a:t>(vale a dire un bene come </a:t>
            </a:r>
            <a:r>
              <a:rPr lang="it-IT" dirty="0" smtClean="0"/>
              <a:t>garanzia) </a:t>
            </a:r>
            <a:r>
              <a:rPr lang="it-IT" dirty="0"/>
              <a:t>quando emettono prestiti alle società.</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9147875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1195538" cy="5102226"/>
          </a:xfrm>
        </p:spPr>
        <p:txBody>
          <a:bodyPr/>
          <a:lstStyle/>
          <a:p>
            <a:pPr marL="0" indent="0">
              <a:buNone/>
            </a:pPr>
            <a:r>
              <a:rPr lang="it-IT" b="1" dirty="0">
                <a:solidFill>
                  <a:srgbClr val="C00000"/>
                </a:solidFill>
              </a:rPr>
              <a:t>Istituzioni finanziarie rilevanti per le </a:t>
            </a:r>
            <a:r>
              <a:rPr lang="it-IT" b="1" dirty="0" smtClean="0">
                <a:solidFill>
                  <a:srgbClr val="C00000"/>
                </a:solidFill>
              </a:rPr>
              <a:t>microimprese </a:t>
            </a:r>
            <a:r>
              <a:rPr lang="fr-FR" b="1" dirty="0" smtClean="0">
                <a:solidFill>
                  <a:srgbClr val="C00000"/>
                </a:solidFill>
              </a:rPr>
              <a:t>(6 di 12)</a:t>
            </a:r>
            <a:r>
              <a:rPr lang="en-GB" dirty="0"/>
              <a:t> </a:t>
            </a:r>
            <a:endParaRPr lang="es-ES" dirty="0" smtClean="0"/>
          </a:p>
          <a:p>
            <a:pPr marL="0" indent="0">
              <a:buNone/>
            </a:pPr>
            <a:endParaRPr lang="es-ES" sz="1800" dirty="0" smtClean="0"/>
          </a:p>
          <a:p>
            <a:pPr marL="0" indent="0">
              <a:buNone/>
            </a:pPr>
            <a:endParaRPr lang="es-ES" sz="1800" dirty="0"/>
          </a:p>
          <a:p>
            <a:pPr marL="0" indent="0">
              <a:buNone/>
            </a:pPr>
            <a:r>
              <a:rPr lang="en-US" sz="2800" dirty="0" smtClean="0"/>
              <a:t>•</a:t>
            </a:r>
            <a:r>
              <a:rPr lang="en-US" sz="2800" b="1" dirty="0" smtClean="0"/>
              <a:t>Venture capital </a:t>
            </a:r>
          </a:p>
          <a:p>
            <a:pPr marL="0" indent="0">
              <a:buNone/>
            </a:pPr>
            <a:r>
              <a:rPr lang="it-IT" dirty="0" smtClean="0"/>
              <a:t>I c.d. fondi «Venture capital» appartengono a organismi finanziari  principalmente orientati </a:t>
            </a:r>
            <a:r>
              <a:rPr lang="it-IT" dirty="0"/>
              <a:t>a finanziare idee redditizie.</a:t>
            </a:r>
            <a:endParaRPr lang="es-ES" sz="36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173126349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0308" y="1219453"/>
            <a:ext cx="11347938" cy="5102226"/>
          </a:xfrm>
        </p:spPr>
        <p:txBody>
          <a:bodyPr/>
          <a:lstStyle/>
          <a:p>
            <a:pPr marL="0" indent="0">
              <a:buNone/>
            </a:pPr>
            <a:r>
              <a:rPr lang="it-IT" b="1" dirty="0">
                <a:solidFill>
                  <a:srgbClr val="C00000"/>
                </a:solidFill>
              </a:rPr>
              <a:t>Istituzioni finanziarie rilevanti per le microimprese </a:t>
            </a:r>
            <a:r>
              <a:rPr lang="fr-FR" b="1" dirty="0" smtClean="0">
                <a:solidFill>
                  <a:srgbClr val="C00000"/>
                </a:solidFill>
              </a:rPr>
              <a:t>(7 di 12)</a:t>
            </a:r>
            <a:r>
              <a:rPr lang="en-GB" dirty="0"/>
              <a:t> </a:t>
            </a:r>
            <a:endParaRPr lang="es-ES" dirty="0" smtClean="0"/>
          </a:p>
          <a:p>
            <a:pPr marL="0" indent="0">
              <a:buNone/>
            </a:pPr>
            <a:endParaRPr lang="es-ES" sz="1800" dirty="0" smtClean="0"/>
          </a:p>
          <a:p>
            <a:pPr marL="0" indent="0">
              <a:buNone/>
            </a:pPr>
            <a:endParaRPr lang="es-ES" sz="1800" dirty="0"/>
          </a:p>
          <a:p>
            <a:pPr marL="0" indent="0">
              <a:buNone/>
            </a:pPr>
            <a:r>
              <a:rPr lang="en-US" sz="2800" dirty="0" smtClean="0"/>
              <a:t>•</a:t>
            </a:r>
            <a:r>
              <a:rPr lang="en-US" sz="2800" b="1" dirty="0" err="1" smtClean="0"/>
              <a:t>Fondi</a:t>
            </a:r>
            <a:r>
              <a:rPr lang="en-US" sz="2800" b="1" dirty="0" smtClean="0"/>
              <a:t> Venture </a:t>
            </a:r>
            <a:r>
              <a:rPr lang="en-US" sz="2800" b="1" dirty="0"/>
              <a:t>capital</a:t>
            </a:r>
          </a:p>
          <a:p>
            <a:pPr marL="0" indent="0" algn="just">
              <a:buNone/>
            </a:pPr>
            <a:r>
              <a:rPr lang="it-IT" sz="2800" dirty="0" smtClean="0"/>
              <a:t>Lavorano anche </a:t>
            </a:r>
            <a:r>
              <a:rPr lang="it-IT" sz="2800" dirty="0"/>
              <a:t>con i soldi, ma la differenza principale tra i fondi di capitale di rischio e le banche è che </a:t>
            </a:r>
            <a:r>
              <a:rPr lang="it-IT" sz="2800" dirty="0" smtClean="0"/>
              <a:t>questi ultimi investono </a:t>
            </a:r>
            <a:r>
              <a:rPr lang="it-IT" sz="2800" dirty="0"/>
              <a:t>in buone idee </a:t>
            </a:r>
            <a:r>
              <a:rPr lang="it-IT" sz="2800" dirty="0" smtClean="0"/>
              <a:t>per ottenere alti </a:t>
            </a:r>
            <a:r>
              <a:rPr lang="it-IT" sz="2800" dirty="0"/>
              <a:t>rendimenti sui loro investimenti in periodi di tempo relativamente più brevi.</a:t>
            </a:r>
            <a:endParaRPr lang="en-US" sz="2800" dirty="0" smtClean="0"/>
          </a:p>
          <a:p>
            <a:pPr marL="0" indent="0" algn="just">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280278671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1196007"/>
            <a:ext cx="11160369" cy="5102226"/>
          </a:xfrm>
        </p:spPr>
        <p:txBody>
          <a:bodyPr/>
          <a:lstStyle/>
          <a:p>
            <a:pPr marL="0" indent="0">
              <a:buNone/>
            </a:pPr>
            <a:r>
              <a:rPr lang="it-IT" b="1" dirty="0" smtClean="0">
                <a:solidFill>
                  <a:srgbClr val="C00000"/>
                </a:solidFill>
              </a:rPr>
              <a:t>Istituzioni </a:t>
            </a:r>
            <a:r>
              <a:rPr lang="it-IT" b="1" dirty="0">
                <a:solidFill>
                  <a:srgbClr val="C00000"/>
                </a:solidFill>
              </a:rPr>
              <a:t>finanziarie rilevanti per le microimprese </a:t>
            </a:r>
            <a:r>
              <a:rPr lang="fr-FR" b="1" dirty="0" smtClean="0">
                <a:solidFill>
                  <a:srgbClr val="C00000"/>
                </a:solidFill>
              </a:rPr>
              <a:t>(8 di  </a:t>
            </a:r>
            <a:r>
              <a:rPr lang="fr-FR" b="1" dirty="0">
                <a:solidFill>
                  <a:srgbClr val="C00000"/>
                </a:solidFill>
              </a:rPr>
              <a:t>12)</a:t>
            </a:r>
            <a:r>
              <a:rPr lang="en-GB" dirty="0"/>
              <a:t> </a:t>
            </a:r>
            <a:endParaRPr lang="es-ES" dirty="0"/>
          </a:p>
          <a:p>
            <a:pPr marL="0" indent="0">
              <a:buNone/>
            </a:pPr>
            <a:endParaRPr lang="es-ES" sz="1800" dirty="0" smtClean="0"/>
          </a:p>
          <a:p>
            <a:pPr marL="0" indent="0">
              <a:buNone/>
            </a:pPr>
            <a:endParaRPr lang="es-ES" sz="1800" dirty="0"/>
          </a:p>
          <a:p>
            <a:pPr marL="0" indent="0">
              <a:buNone/>
            </a:pPr>
            <a:r>
              <a:rPr lang="en-US" sz="2800" dirty="0" smtClean="0"/>
              <a:t>•</a:t>
            </a:r>
            <a:r>
              <a:rPr lang="en-US" sz="2800" b="1" dirty="0" err="1" smtClean="0"/>
              <a:t>Fondi</a:t>
            </a:r>
            <a:r>
              <a:rPr lang="en-US" sz="2800" b="1" dirty="0" smtClean="0"/>
              <a:t> Venture </a:t>
            </a:r>
            <a:r>
              <a:rPr lang="en-US" sz="2800" b="1" dirty="0"/>
              <a:t>capital</a:t>
            </a:r>
            <a:endParaRPr lang="en-US" sz="2800" b="1" dirty="0" smtClean="0"/>
          </a:p>
          <a:p>
            <a:pPr marL="0" indent="0" algn="just">
              <a:buNone/>
            </a:pPr>
            <a:r>
              <a:rPr lang="it-IT" dirty="0" smtClean="0"/>
              <a:t>Per loro una buona idea è un'idea redditizia solo se c'è un ritorno di breve periodo dell'investimento.</a:t>
            </a:r>
            <a:endParaRPr lang="es-ES" sz="4000" dirty="0" smtClean="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315527682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5139" y="1231176"/>
            <a:ext cx="11383108" cy="5102226"/>
          </a:xfrm>
        </p:spPr>
        <p:txBody>
          <a:bodyPr/>
          <a:lstStyle/>
          <a:p>
            <a:pPr marL="0" indent="0">
              <a:buNone/>
            </a:pPr>
            <a:r>
              <a:rPr lang="it-IT" b="1" dirty="0">
                <a:solidFill>
                  <a:srgbClr val="C00000"/>
                </a:solidFill>
              </a:rPr>
              <a:t>Istituzioni finanziarie rilevanti per le </a:t>
            </a:r>
            <a:r>
              <a:rPr lang="it-IT" b="1" dirty="0" smtClean="0">
                <a:solidFill>
                  <a:srgbClr val="C00000"/>
                </a:solidFill>
              </a:rPr>
              <a:t>microimprese </a:t>
            </a:r>
            <a:r>
              <a:rPr lang="fr-FR" b="1" dirty="0" smtClean="0">
                <a:solidFill>
                  <a:srgbClr val="C00000"/>
                </a:solidFill>
              </a:rPr>
              <a:t>(9 di 12)</a:t>
            </a:r>
            <a:r>
              <a:rPr lang="en-GB" dirty="0"/>
              <a:t> </a:t>
            </a:r>
            <a:endParaRPr lang="es-ES" dirty="0" smtClean="0"/>
          </a:p>
          <a:p>
            <a:pPr marL="0" indent="0">
              <a:buNone/>
            </a:pPr>
            <a:endParaRPr lang="es-ES" sz="1800" dirty="0" smtClean="0"/>
          </a:p>
          <a:p>
            <a:pPr marL="0" indent="0">
              <a:buNone/>
            </a:pPr>
            <a:endParaRPr lang="es-ES" sz="1800" dirty="0"/>
          </a:p>
          <a:p>
            <a:pPr marL="0" indent="0" algn="just">
              <a:buNone/>
            </a:pPr>
            <a:r>
              <a:rPr lang="en-US" sz="2800" dirty="0" smtClean="0"/>
              <a:t>•</a:t>
            </a:r>
            <a:r>
              <a:rPr lang="en-US" sz="2800" b="1" dirty="0" err="1" smtClean="0"/>
              <a:t>Fondi</a:t>
            </a:r>
            <a:r>
              <a:rPr lang="en-US" sz="2800" b="1" dirty="0" smtClean="0"/>
              <a:t> Venture </a:t>
            </a:r>
            <a:r>
              <a:rPr lang="en-US" sz="2800" b="1" dirty="0"/>
              <a:t>capital</a:t>
            </a:r>
          </a:p>
          <a:p>
            <a:pPr marL="0" indent="0" algn="just">
              <a:buNone/>
            </a:pPr>
            <a:r>
              <a:rPr lang="it-IT" sz="2800" dirty="0" smtClean="0"/>
              <a:t>Prima </a:t>
            </a:r>
            <a:r>
              <a:rPr lang="it-IT" sz="2800" dirty="0"/>
              <a:t>di investire, i fondi di venture capital effettuano la cosiddetta "due diligence" per analizzare e valutare la fattibilità dell'idea di business, tra cui: revisione delle precedenti operazioni della società, gestione della società, analisi di mercato e analisi dei prodotti e, soprattutto - periodo di ritorno dell'investimento.</a:t>
            </a: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18763616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8585" y="1196007"/>
            <a:ext cx="11418277" cy="5102226"/>
          </a:xfrm>
        </p:spPr>
        <p:txBody>
          <a:bodyPr/>
          <a:lstStyle/>
          <a:p>
            <a:pPr marL="0" indent="0">
              <a:buNone/>
            </a:pPr>
            <a:r>
              <a:rPr lang="it-IT" b="1" dirty="0">
                <a:solidFill>
                  <a:srgbClr val="C00000"/>
                </a:solidFill>
              </a:rPr>
              <a:t>Istituzioni finanziarie rilevanti per le </a:t>
            </a:r>
            <a:r>
              <a:rPr lang="it-IT" b="1" dirty="0" smtClean="0">
                <a:solidFill>
                  <a:srgbClr val="C00000"/>
                </a:solidFill>
              </a:rPr>
              <a:t>microimprese </a:t>
            </a:r>
            <a:r>
              <a:rPr lang="fr-FR" b="1" dirty="0" smtClean="0">
                <a:solidFill>
                  <a:srgbClr val="C00000"/>
                </a:solidFill>
              </a:rPr>
              <a:t>(10 di 12)</a:t>
            </a:r>
            <a:r>
              <a:rPr lang="en-GB" sz="2800" dirty="0"/>
              <a:t> </a:t>
            </a:r>
            <a:endParaRPr lang="es-ES" sz="2800" dirty="0" smtClean="0"/>
          </a:p>
          <a:p>
            <a:pPr marL="0" indent="0">
              <a:buNone/>
            </a:pPr>
            <a:endParaRPr lang="es-ES" sz="1800" dirty="0" smtClean="0"/>
          </a:p>
          <a:p>
            <a:pPr marL="0" indent="0">
              <a:buNone/>
            </a:pPr>
            <a:endParaRPr lang="es-ES" sz="1800" dirty="0"/>
          </a:p>
          <a:p>
            <a:pPr marL="0" indent="0">
              <a:buNone/>
            </a:pPr>
            <a:r>
              <a:rPr lang="en-US" sz="2800" dirty="0" smtClean="0"/>
              <a:t>•</a:t>
            </a:r>
            <a:r>
              <a:rPr lang="en-US" sz="2800" b="1" dirty="0" err="1" smtClean="0"/>
              <a:t>Fondi</a:t>
            </a:r>
            <a:r>
              <a:rPr lang="en-US" sz="2800" b="1" dirty="0" smtClean="0"/>
              <a:t> Venture </a:t>
            </a:r>
            <a:r>
              <a:rPr lang="en-US" sz="2800" b="1" dirty="0"/>
              <a:t>capital</a:t>
            </a:r>
          </a:p>
          <a:p>
            <a:pPr marL="0" indent="0" algn="just">
              <a:buNone/>
            </a:pPr>
            <a:r>
              <a:rPr lang="it-IT" dirty="0" smtClean="0"/>
              <a:t>Per </a:t>
            </a:r>
            <a:r>
              <a:rPr lang="it-IT" dirty="0"/>
              <a:t>questi servizi i fondi di venture capital non sono alla ricerca di garanzie. Stanno eliminando il rischio con buone analisi.</a:t>
            </a:r>
          </a:p>
          <a:p>
            <a:pPr marL="0" indent="0" algn="just">
              <a:buNone/>
            </a:pPr>
            <a:endParaRPr lang="en-IE" sz="1800" dirty="0" smtClean="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103005952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415" y="1196007"/>
            <a:ext cx="11429999" cy="5102226"/>
          </a:xfrm>
        </p:spPr>
        <p:txBody>
          <a:bodyPr/>
          <a:lstStyle/>
          <a:p>
            <a:pPr marL="0" indent="0" algn="just">
              <a:buNone/>
            </a:pPr>
            <a:r>
              <a:rPr lang="it-IT" b="1" dirty="0">
                <a:solidFill>
                  <a:srgbClr val="C00000"/>
                </a:solidFill>
              </a:rPr>
              <a:t>Istituzioni finanziarie rilevanti per le </a:t>
            </a:r>
            <a:r>
              <a:rPr lang="it-IT" b="1" dirty="0" smtClean="0">
                <a:solidFill>
                  <a:srgbClr val="C00000"/>
                </a:solidFill>
              </a:rPr>
              <a:t>microimprese </a:t>
            </a:r>
            <a:r>
              <a:rPr lang="fr-FR" b="1" dirty="0" smtClean="0">
                <a:solidFill>
                  <a:srgbClr val="C00000"/>
                </a:solidFill>
              </a:rPr>
              <a:t>(11 di 12)</a:t>
            </a:r>
            <a:r>
              <a:rPr lang="en-GB" dirty="0"/>
              <a:t> </a:t>
            </a:r>
            <a:endParaRPr lang="en-GB" dirty="0" smtClean="0"/>
          </a:p>
          <a:p>
            <a:pPr marL="0" indent="0" algn="just">
              <a:buNone/>
            </a:pPr>
            <a:endParaRPr lang="es-ES" sz="2800" dirty="0" smtClean="0"/>
          </a:p>
          <a:p>
            <a:pPr marL="0" indent="0" algn="just">
              <a:buNone/>
            </a:pPr>
            <a:r>
              <a:rPr lang="en-US" sz="2800" dirty="0" smtClean="0"/>
              <a:t>•</a:t>
            </a:r>
            <a:r>
              <a:rPr lang="en-US" sz="2800" b="1" dirty="0" smtClean="0"/>
              <a:t>Business Angels</a:t>
            </a:r>
            <a:endParaRPr lang="en-US" sz="2800" dirty="0"/>
          </a:p>
          <a:p>
            <a:pPr marL="0" indent="0" algn="just">
              <a:buNone/>
            </a:pPr>
            <a:r>
              <a:rPr lang="it-IT" sz="2800" dirty="0" smtClean="0"/>
              <a:t>I </a:t>
            </a:r>
            <a:r>
              <a:rPr lang="it-IT" sz="2800" dirty="0"/>
              <a:t>business angels sono una rete di imprenditori di successo che cercano un </a:t>
            </a:r>
            <a:r>
              <a:rPr lang="it-IT" sz="2800" dirty="0" smtClean="0"/>
              <a:t>nuovo business </a:t>
            </a:r>
            <a:r>
              <a:rPr lang="it-IT" sz="2800" dirty="0"/>
              <a:t>o una buona idea </a:t>
            </a:r>
            <a:r>
              <a:rPr lang="it-IT" sz="2800" dirty="0" smtClean="0"/>
              <a:t>in cui </a:t>
            </a:r>
            <a:r>
              <a:rPr lang="it-IT" sz="2800" dirty="0"/>
              <a:t>investire i loro risparmi e anche come mezzo per diversificare il loro portafoglio </a:t>
            </a:r>
            <a:r>
              <a:rPr lang="it-IT" sz="2800" dirty="0" smtClean="0"/>
              <a:t>(di business). Spesso sono </a:t>
            </a:r>
            <a:r>
              <a:rPr lang="it-IT" sz="2800" dirty="0"/>
              <a:t>organizzati in reti per generare economie di scala e salvaguardare la privacy.</a:t>
            </a:r>
          </a:p>
          <a:p>
            <a:pPr marL="0" indent="0" algn="just">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151843666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057421403"/>
              </p:ext>
            </p:extLst>
          </p:nvPr>
        </p:nvGraphicFramePr>
        <p:xfrm>
          <a:off x="780288" y="2403230"/>
          <a:ext cx="10338816" cy="3804964"/>
        </p:xfrm>
        <a:graphic>
          <a:graphicData uri="http://schemas.openxmlformats.org/drawingml/2006/table">
            <a:tbl>
              <a:tblPr firstRow="1" bandRow="1">
                <a:tableStyleId>{5C22544A-7EE6-4342-B048-85BDC9FD1C3A}</a:tableStyleId>
              </a:tblPr>
              <a:tblGrid>
                <a:gridCol w="4930621">
                  <a:extLst>
                    <a:ext uri="{9D8B030D-6E8A-4147-A177-3AD203B41FA5}">
                      <a16:colId xmlns:a16="http://schemas.microsoft.com/office/drawing/2014/main" xmlns="" val="2387490912"/>
                    </a:ext>
                  </a:extLst>
                </a:gridCol>
                <a:gridCol w="5408195">
                  <a:extLst>
                    <a:ext uri="{9D8B030D-6E8A-4147-A177-3AD203B41FA5}">
                      <a16:colId xmlns:a16="http://schemas.microsoft.com/office/drawing/2014/main" xmlns="" val="3462008685"/>
                    </a:ext>
                  </a:extLst>
                </a:gridCol>
              </a:tblGrid>
              <a:tr h="697012">
                <a:tc>
                  <a:txBody>
                    <a:bodyPr/>
                    <a:lstStyle/>
                    <a:p>
                      <a:pPr algn="ctr"/>
                      <a:r>
                        <a:rPr lang="en-IE" sz="2400" b="1" dirty="0" err="1" smtClean="0">
                          <a:solidFill>
                            <a:schemeClr val="tx1"/>
                          </a:solidFill>
                        </a:rPr>
                        <a:t>Quante</a:t>
                      </a:r>
                      <a:r>
                        <a:rPr lang="en-IE" sz="2400" b="1" dirty="0" smtClean="0">
                          <a:solidFill>
                            <a:schemeClr val="tx1"/>
                          </a:solidFill>
                        </a:rPr>
                        <a:t> slide?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23 slide </a:t>
                      </a:r>
                      <a:r>
                        <a:rPr lang="en-IE" sz="2400" b="1" dirty="0">
                          <a:solidFill>
                            <a:schemeClr val="tx1"/>
                          </a:solidFill>
                        </a:rPr>
                        <a:t>in </a:t>
                      </a:r>
                      <a:r>
                        <a:rPr lang="en-IE" sz="2400" b="1" dirty="0" err="1" smtClean="0">
                          <a:solidFill>
                            <a:schemeClr val="tx1"/>
                          </a:solidFill>
                        </a:rPr>
                        <a:t>totale</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err="1" smtClean="0">
                          <a:solidFill>
                            <a:schemeClr val="tx1"/>
                          </a:solidFill>
                        </a:rPr>
                        <a:t>Quanto</a:t>
                      </a:r>
                      <a:r>
                        <a:rPr lang="en-IE" sz="2400" b="1" dirty="0" smtClean="0">
                          <a:solidFill>
                            <a:schemeClr val="tx1"/>
                          </a:solidFill>
                        </a:rPr>
                        <a:t> tempo per leggere</a:t>
                      </a:r>
                      <a:r>
                        <a:rPr lang="en-IE" sz="2400" b="1" baseline="0" dirty="0" smtClean="0">
                          <a:solidFill>
                            <a:schemeClr val="tx1"/>
                          </a:solidFill>
                        </a:rPr>
                        <a:t> e </a:t>
                      </a:r>
                      <a:r>
                        <a:rPr lang="en-IE" sz="2400" b="1" baseline="0" dirty="0" err="1" smtClean="0">
                          <a:solidFill>
                            <a:schemeClr val="tx1"/>
                          </a:solidFill>
                        </a:rPr>
                        <a:t>ascoltare</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smtClean="0">
                          <a:solidFill>
                            <a:schemeClr val="dk1"/>
                          </a:solidFill>
                          <a:latin typeface="+mn-lt"/>
                          <a:ea typeface="+mn-ea"/>
                          <a:cs typeface="+mn-cs"/>
                        </a:rPr>
                        <a:t>15 </a:t>
                      </a:r>
                      <a:r>
                        <a:rPr lang="en-IE" sz="2400" b="1" dirty="0" err="1" smtClean="0"/>
                        <a:t>minuti</a:t>
                      </a:r>
                      <a:r>
                        <a:rPr lang="en-IE" sz="2400" b="1" dirty="0" smtClean="0"/>
                        <a:t> (non </a:t>
                      </a:r>
                      <a:r>
                        <a:rPr lang="it-IT" sz="2400" b="1" dirty="0" smtClean="0"/>
                        <a:t>includendo</a:t>
                      </a:r>
                      <a:r>
                        <a:rPr lang="it-IT" sz="2400" b="1" baseline="0" dirty="0" smtClean="0"/>
                        <a:t> l</a:t>
                      </a:r>
                      <a:r>
                        <a:rPr lang="it-IT" sz="2400" b="1" dirty="0" smtClean="0"/>
                        <a:t>'esplorazione dei link forniti nelle diapositive</a:t>
                      </a:r>
                      <a:r>
                        <a:rPr lang="en-IE" sz="2400" b="1" dirty="0" smtClean="0"/>
                        <a:t>)</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err="1" smtClean="0">
                          <a:solidFill>
                            <a:schemeClr val="tx1"/>
                          </a:solidFill>
                        </a:rPr>
                        <a:t>Qual</a:t>
                      </a:r>
                      <a:r>
                        <a:rPr lang="en-IE" sz="2400" b="1" dirty="0" smtClean="0">
                          <a:solidFill>
                            <a:schemeClr val="tx1"/>
                          </a:solidFill>
                        </a:rPr>
                        <a:t> è </a:t>
                      </a:r>
                      <a:r>
                        <a:rPr lang="en-IE" sz="2400" b="1" dirty="0" err="1" smtClean="0">
                          <a:solidFill>
                            <a:schemeClr val="tx1"/>
                          </a:solidFill>
                        </a:rPr>
                        <a:t>il</a:t>
                      </a:r>
                      <a:r>
                        <a:rPr lang="en-IE" sz="2400" b="1" dirty="0" smtClean="0">
                          <a:solidFill>
                            <a:schemeClr val="tx1"/>
                          </a:solidFill>
                        </a:rPr>
                        <a:t> </a:t>
                      </a:r>
                      <a:r>
                        <a:rPr lang="en-IE" sz="2400" b="1" dirty="0" err="1" smtClean="0">
                          <a:solidFill>
                            <a:schemeClr val="tx1"/>
                          </a:solidFill>
                        </a:rPr>
                        <a:t>vantaggio</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smtClean="0">
                          <a:solidFill>
                            <a:schemeClr val="tx1"/>
                          </a:solidFill>
                        </a:rPr>
                        <a:t>Seguire</a:t>
                      </a:r>
                      <a:r>
                        <a:rPr lang="en-IE" sz="2400" b="1" baseline="0" dirty="0" smtClean="0">
                          <a:solidFill>
                            <a:schemeClr val="tx1"/>
                          </a:solidFill>
                        </a:rPr>
                        <a:t> </a:t>
                      </a:r>
                      <a:r>
                        <a:rPr lang="en-IE" sz="2400" b="1" baseline="0" dirty="0" err="1" smtClean="0">
                          <a:solidFill>
                            <a:schemeClr val="tx1"/>
                          </a:solidFill>
                        </a:rPr>
                        <a:t>l’obiettivo</a:t>
                      </a:r>
                      <a:r>
                        <a:rPr lang="en-IE" sz="2400" b="1" baseline="0" dirty="0" smtClean="0">
                          <a:solidFill>
                            <a:schemeClr val="tx1"/>
                          </a:solidFill>
                        </a:rPr>
                        <a:t> e </a:t>
                      </a:r>
                      <a:r>
                        <a:rPr lang="en-IE" sz="2400" b="1" baseline="0" dirty="0" err="1" smtClean="0">
                          <a:solidFill>
                            <a:schemeClr val="tx1"/>
                          </a:solidFill>
                        </a:rPr>
                        <a:t>l’apprendimento</a:t>
                      </a:r>
                      <a:r>
                        <a:rPr lang="en-IE" sz="2400" b="1" baseline="0" dirty="0" smtClean="0">
                          <a:solidFill>
                            <a:schemeClr val="tx1"/>
                          </a:solidFill>
                        </a:rPr>
                        <a:t> </a:t>
                      </a:r>
                      <a:r>
                        <a:rPr lang="en-IE" sz="2400" b="1" baseline="0" dirty="0" err="1" smtClean="0">
                          <a:solidFill>
                            <a:schemeClr val="tx1"/>
                          </a:solidFill>
                        </a:rPr>
                        <a:t>previsto</a:t>
                      </a:r>
                      <a:r>
                        <a:rPr lang="en-IE" sz="2400" b="1" baseline="0" dirty="0" smtClean="0">
                          <a:solidFill>
                            <a:schemeClr val="tx1"/>
                          </a:solidFill>
                        </a:rPr>
                        <a:t> </a:t>
                      </a:r>
                      <a:r>
                        <a:rPr lang="en-IE" sz="2400" b="1" baseline="0" dirty="0" err="1" smtClean="0">
                          <a:solidFill>
                            <a:schemeClr val="tx1"/>
                          </a:solidFill>
                        </a:rPr>
                        <a:t>nelle</a:t>
                      </a:r>
                      <a:r>
                        <a:rPr lang="en-IE" sz="2400" b="1" baseline="0" dirty="0" smtClean="0">
                          <a:solidFill>
                            <a:schemeClr val="tx1"/>
                          </a:solidFill>
                        </a:rPr>
                        <a:t> </a:t>
                      </a:r>
                      <a:r>
                        <a:rPr lang="en-IE" sz="2400" b="1" baseline="0" dirty="0" err="1" smtClean="0">
                          <a:solidFill>
                            <a:schemeClr val="tx1"/>
                          </a:solidFill>
                        </a:rPr>
                        <a:t>diapositive</a:t>
                      </a:r>
                      <a:r>
                        <a:rPr lang="en-IE" sz="2400" b="1" baseline="0" dirty="0" smtClean="0">
                          <a:solidFill>
                            <a:schemeClr val="tx1"/>
                          </a:solidFill>
                        </a:rPr>
                        <a:t> </a:t>
                      </a:r>
                      <a:r>
                        <a:rPr lang="en-IE" sz="2400" b="1" baseline="0" dirty="0" err="1" smtClean="0">
                          <a:solidFill>
                            <a:schemeClr val="tx1"/>
                          </a:solidFill>
                        </a:rPr>
                        <a:t>seguenti</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2647601" cy="584775"/>
          </a:xfrm>
          <a:prstGeom prst="rect">
            <a:avLst/>
          </a:prstGeom>
        </p:spPr>
        <p:txBody>
          <a:bodyPr wrap="square">
            <a:spAutoFit/>
          </a:bodyPr>
          <a:lstStyle/>
          <a:p>
            <a:r>
              <a:rPr lang="en-IE" sz="3200" b="1" dirty="0" err="1" smtClean="0">
                <a:solidFill>
                  <a:srgbClr val="990000"/>
                </a:solidFill>
              </a:rPr>
              <a:t>Panoramica</a:t>
            </a:r>
            <a:endParaRPr lang="el-GR"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a:t>
            </a:r>
          </a:p>
        </p:txBody>
      </p:sp>
    </p:spTree>
    <p:custDataLst>
      <p:tags r:id="rId1"/>
    </p:custDataLst>
    <p:extLst>
      <p:ext uri="{BB962C8B-B14F-4D97-AF65-F5344CB8AC3E}">
        <p14:creationId xmlns:p14="http://schemas.microsoft.com/office/powerpoint/2010/main" xmlns="" val="339894684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415" y="1196007"/>
            <a:ext cx="11441723" cy="5102226"/>
          </a:xfrm>
        </p:spPr>
        <p:txBody>
          <a:bodyPr/>
          <a:lstStyle/>
          <a:p>
            <a:pPr marL="0" indent="0" algn="just">
              <a:buNone/>
            </a:pPr>
            <a:r>
              <a:rPr lang="it-IT" b="1" dirty="0">
                <a:solidFill>
                  <a:srgbClr val="C00000"/>
                </a:solidFill>
              </a:rPr>
              <a:t>Istituzioni finanziarie rilevanti per le </a:t>
            </a:r>
            <a:r>
              <a:rPr lang="it-IT" b="1" dirty="0" smtClean="0">
                <a:solidFill>
                  <a:srgbClr val="C00000"/>
                </a:solidFill>
              </a:rPr>
              <a:t>microimprese </a:t>
            </a:r>
            <a:r>
              <a:rPr lang="fr-FR" b="1" dirty="0" smtClean="0">
                <a:solidFill>
                  <a:srgbClr val="C00000"/>
                </a:solidFill>
              </a:rPr>
              <a:t>(12 di  12)</a:t>
            </a:r>
            <a:r>
              <a:rPr lang="en-GB" dirty="0"/>
              <a:t> </a:t>
            </a:r>
            <a:endParaRPr lang="en-GB" dirty="0" smtClean="0"/>
          </a:p>
          <a:p>
            <a:pPr marL="0" indent="0" algn="just">
              <a:buNone/>
            </a:pPr>
            <a:endParaRPr lang="es-ES" sz="2800" dirty="0" smtClean="0"/>
          </a:p>
          <a:p>
            <a:pPr marL="0" indent="0" algn="just">
              <a:buNone/>
            </a:pPr>
            <a:r>
              <a:rPr lang="en-US" sz="2800" dirty="0" smtClean="0"/>
              <a:t>•</a:t>
            </a:r>
            <a:r>
              <a:rPr lang="en-US" sz="2800" b="1" dirty="0" smtClean="0"/>
              <a:t>Business Angels</a:t>
            </a:r>
            <a:endParaRPr lang="en-US" sz="2800" dirty="0"/>
          </a:p>
          <a:p>
            <a:pPr marL="0" indent="0" algn="just">
              <a:buNone/>
            </a:pPr>
            <a:r>
              <a:rPr lang="it-IT" sz="2800" dirty="0" smtClean="0"/>
              <a:t>I </a:t>
            </a:r>
            <a:r>
              <a:rPr lang="it-IT" sz="2800" dirty="0"/>
              <a:t>business angel sono aperti a buone idee di business o a un business ben organizzato e sono diventati sempre più utili nel </a:t>
            </a:r>
            <a:r>
              <a:rPr lang="it-IT" sz="2800" dirty="0" smtClean="0"/>
              <a:t>supporto a </a:t>
            </a:r>
            <a:r>
              <a:rPr lang="it-IT" sz="2800" dirty="0"/>
              <a:t>start-up innovative.</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428293553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693" y="1196007"/>
            <a:ext cx="11394830" cy="5102226"/>
          </a:xfrm>
        </p:spPr>
        <p:txBody>
          <a:bodyPr/>
          <a:lstStyle/>
          <a:p>
            <a:pPr marL="0" indent="0">
              <a:buNone/>
            </a:pPr>
            <a:r>
              <a:rPr lang="it-IT" b="1" dirty="0" smtClean="0">
                <a:solidFill>
                  <a:srgbClr val="C00000"/>
                </a:solidFill>
              </a:rPr>
              <a:t>Il </a:t>
            </a:r>
            <a:r>
              <a:rPr lang="it-IT" b="1" dirty="0">
                <a:solidFill>
                  <a:srgbClr val="C00000"/>
                </a:solidFill>
              </a:rPr>
              <a:t>modo più comune per finanziare le microimprese</a:t>
            </a:r>
            <a:endParaRPr lang="en-US" b="1" dirty="0" smtClean="0">
              <a:solidFill>
                <a:srgbClr val="C00000"/>
              </a:solidFill>
            </a:endParaRPr>
          </a:p>
          <a:p>
            <a:pPr marL="0" indent="0">
              <a:buNone/>
            </a:pPr>
            <a:r>
              <a:rPr lang="en-US" b="1" dirty="0" smtClean="0">
                <a:solidFill>
                  <a:srgbClr val="C00000"/>
                </a:solidFill>
              </a:rPr>
              <a:t>(1 di 2)</a:t>
            </a:r>
            <a:endParaRPr lang="en-GB" dirty="0" smtClean="0"/>
          </a:p>
          <a:p>
            <a:pPr marL="0" indent="0">
              <a:buNone/>
            </a:pPr>
            <a:endParaRPr lang="es-ES" sz="2800" dirty="0" smtClean="0"/>
          </a:p>
          <a:p>
            <a:pPr marL="0" indent="0" algn="just">
              <a:buNone/>
            </a:pPr>
            <a:r>
              <a:rPr lang="it-IT" sz="2800" dirty="0" smtClean="0"/>
              <a:t>Ogni </a:t>
            </a:r>
            <a:r>
              <a:rPr lang="it-IT" sz="2800" dirty="0"/>
              <a:t>microimpresa dovrebbe trovare il modo </a:t>
            </a:r>
            <a:r>
              <a:rPr lang="it-IT" sz="2800" dirty="0" smtClean="0"/>
              <a:t>ottimale </a:t>
            </a:r>
            <a:r>
              <a:rPr lang="it-IT" sz="2800" dirty="0"/>
              <a:t>per finanziare il </a:t>
            </a:r>
            <a:r>
              <a:rPr lang="it-IT" sz="2800" dirty="0" smtClean="0"/>
              <a:t>proprio business</a:t>
            </a:r>
            <a:r>
              <a:rPr lang="it-IT" sz="2800" dirty="0"/>
              <a:t>. Ciò significa che la direzione dovrebbe decidere quale tipo di finanziamento è più adatto per la società, bilanciando aspetti come esigenze di finanziamento, costi di finanziamento, tempi e requisiti di ammissibilità.</a:t>
            </a:r>
            <a:endParaRPr lang="en-US" sz="17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10803724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3415" y="1196007"/>
            <a:ext cx="11418277" cy="5102226"/>
          </a:xfrm>
        </p:spPr>
        <p:txBody>
          <a:bodyPr/>
          <a:lstStyle/>
          <a:p>
            <a:pPr marL="0" indent="0">
              <a:buNone/>
            </a:pPr>
            <a:r>
              <a:rPr lang="it-IT" b="1" dirty="0">
                <a:solidFill>
                  <a:srgbClr val="C00000"/>
                </a:solidFill>
              </a:rPr>
              <a:t>Il modo più comune per finanziare le microimprese</a:t>
            </a:r>
          </a:p>
          <a:p>
            <a:pPr marL="0" indent="0">
              <a:buNone/>
            </a:pPr>
            <a:r>
              <a:rPr lang="it-IT" b="1" dirty="0" smtClean="0">
                <a:solidFill>
                  <a:srgbClr val="C00000"/>
                </a:solidFill>
              </a:rPr>
              <a:t>(2 </a:t>
            </a:r>
            <a:r>
              <a:rPr lang="it-IT" b="1" dirty="0">
                <a:solidFill>
                  <a:srgbClr val="C00000"/>
                </a:solidFill>
              </a:rPr>
              <a:t>di 2)</a:t>
            </a:r>
          </a:p>
          <a:p>
            <a:pPr marL="0" indent="0" algn="just">
              <a:buNone/>
            </a:pPr>
            <a:r>
              <a:rPr lang="en-GB" sz="2800" dirty="0"/>
              <a:t> </a:t>
            </a:r>
            <a:endParaRPr lang="en-GB" sz="2800" dirty="0" smtClean="0"/>
          </a:p>
          <a:p>
            <a:pPr marL="0" indent="0" algn="just">
              <a:buNone/>
            </a:pPr>
            <a:r>
              <a:rPr lang="it-IT" sz="2800" dirty="0" smtClean="0"/>
              <a:t>Inoltre</a:t>
            </a:r>
            <a:r>
              <a:rPr lang="it-IT" sz="2800" dirty="0"/>
              <a:t>, i manager dovrebbero tenere in considerazione il tempo necessario per portare a termine l'applicazione di un prestito o di un investimento. Tipicamente, a causa dei fattori sopra elencati, il debito bancario (un </a:t>
            </a:r>
            <a:r>
              <a:rPr lang="it-IT" sz="2800" dirty="0" smtClean="0"/>
              <a:t>prestito tradizionale </a:t>
            </a:r>
            <a:r>
              <a:rPr lang="it-IT" sz="2800" dirty="0"/>
              <a:t>da una banca commerciale) è spesso il più adatto per le microimprese.</a:t>
            </a:r>
            <a:r>
              <a:rPr lang="en-US" sz="2800" dirty="0" smtClean="0"/>
              <a:t>. </a:t>
            </a:r>
            <a:endParaRPr lang="es-ES" sz="2800" dirty="0"/>
          </a:p>
          <a:p>
            <a:pPr marL="0" indent="0" algn="ctr">
              <a:buNone/>
            </a:pPr>
            <a:endParaRPr lang="en-IE" sz="1700" dirty="0"/>
          </a:p>
          <a:p>
            <a:pPr marL="0" indent="0" algn="ctr">
              <a:buNone/>
            </a:pPr>
            <a:endParaRPr lang="en-IE" sz="17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endParaRPr lang="en-IE" sz="3200" b="1" dirty="0">
              <a:solidFill>
                <a:srgbClr val="0B0AFD"/>
              </a:solidFill>
            </a:endParaRPr>
          </a:p>
        </p:txBody>
      </p:sp>
    </p:spTree>
    <p:extLst>
      <p:ext uri="{BB962C8B-B14F-4D97-AF65-F5344CB8AC3E}">
        <p14:creationId xmlns:p14="http://schemas.microsoft.com/office/powerpoint/2010/main" xmlns="" val="38002722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Grazie per l’attenzione </a:t>
            </a:r>
            <a:r>
              <a:rPr lang="en-US" altLang="es-ES" sz="4800" b="1" dirty="0" smtClean="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Fine del Modulo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37678" y="2414953"/>
            <a:ext cx="9421609" cy="3668836"/>
          </a:xfrm>
        </p:spPr>
        <p:txBody>
          <a:bodyPr/>
          <a:lstStyle/>
          <a:p>
            <a:pPr marL="0" indent="0" algn="ctr">
              <a:buNone/>
            </a:pPr>
            <a:r>
              <a:rPr lang="it-IT" sz="3600" b="1" dirty="0" smtClean="0"/>
              <a:t>In </a:t>
            </a:r>
            <a:r>
              <a:rPr lang="it-IT" sz="3600" b="1" dirty="0"/>
              <a:t>questo modulo, </a:t>
            </a:r>
            <a:r>
              <a:rPr lang="it-IT" sz="3600" b="1" dirty="0" smtClean="0"/>
              <a:t>impareremo a conoscere il </a:t>
            </a:r>
            <a:r>
              <a:rPr lang="it-IT" sz="3600" b="1" dirty="0"/>
              <a:t>finanziamento </a:t>
            </a:r>
            <a:r>
              <a:rPr lang="it-IT" sz="3600" b="1" dirty="0" smtClean="0"/>
              <a:t>non sovvenzionato </a:t>
            </a:r>
            <a:r>
              <a:rPr lang="it-IT" sz="3600" b="1" dirty="0"/>
              <a:t>delle microimprese e delle istituzioni finanziarie più rilevanti per finanziamenti non concessi a favore di microimprese</a:t>
            </a:r>
            <a:endParaRPr lang="en-IE" sz="3600" b="1" dirty="0"/>
          </a:p>
        </p:txBody>
      </p:sp>
      <p:sp>
        <p:nvSpPr>
          <p:cNvPr id="6" name="Text Placeholder 5"/>
          <p:cNvSpPr>
            <a:spLocks noGrp="1"/>
          </p:cNvSpPr>
          <p:nvPr>
            <p:ph type="body" sz="half" idx="2"/>
          </p:nvPr>
        </p:nvSpPr>
        <p:spPr>
          <a:xfrm>
            <a:off x="594134" y="1271953"/>
            <a:ext cx="4600166" cy="1014047"/>
          </a:xfrm>
        </p:spPr>
        <p:txBody>
          <a:bodyPr/>
          <a:lstStyle/>
          <a:p>
            <a:pPr lvl="0" defTabSz="457200" fontAlgn="auto">
              <a:spcBef>
                <a:spcPts val="0"/>
              </a:spcBef>
              <a:spcAft>
                <a:spcPts val="0"/>
              </a:spcAft>
            </a:pPr>
            <a:r>
              <a:rPr lang="it-IT" sz="3200" b="1" dirty="0" smtClean="0">
                <a:solidFill>
                  <a:srgbClr val="990000"/>
                </a:solidFill>
              </a:rPr>
              <a:t>Scopo di questa unità</a:t>
            </a:r>
            <a:endParaRPr lang="el-GR"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it-IT" sz="3200" b="1" dirty="0" smtClean="0">
                <a:solidFill>
                  <a:srgbClr val="0B0AFD"/>
                </a:solidFill>
                <a:latin typeface="+mj-lt"/>
                <a:ea typeface="+mj-ea"/>
                <a:cs typeface="+mj-cs"/>
              </a:rPr>
              <a:t>Fonti </a:t>
            </a:r>
            <a:r>
              <a:rPr lang="it-IT" sz="3200" b="1" dirty="0">
                <a:solidFill>
                  <a:srgbClr val="0B0AFD"/>
                </a:solidFill>
                <a:latin typeface="+mj-lt"/>
                <a:ea typeface="+mj-ea"/>
                <a:cs typeface="+mj-cs"/>
              </a:rPr>
              <a:t>di finanziamento private </a:t>
            </a:r>
            <a:endParaRPr lang="it-IT" sz="3200" b="1" dirty="0" smtClean="0">
              <a:solidFill>
                <a:srgbClr val="0B0AFD"/>
              </a:solidFill>
              <a:latin typeface="+mj-lt"/>
              <a:ea typeface="+mj-ea"/>
              <a:cs typeface="+mj-cs"/>
            </a:endParaRPr>
          </a:p>
          <a:p>
            <a:pPr lvl="0" algn="r" defTabSz="914400" fontAlgn="base">
              <a:spcBef>
                <a:spcPct val="0"/>
              </a:spcBef>
              <a:spcAft>
                <a:spcPct val="0"/>
              </a:spcAft>
              <a:defRPr/>
            </a:pPr>
            <a:r>
              <a:rPr lang="it-IT" sz="3200" b="1" dirty="0" smtClean="0">
                <a:solidFill>
                  <a:srgbClr val="0B0AFD"/>
                </a:solidFill>
                <a:latin typeface="+mj-lt"/>
                <a:ea typeface="+mj-ea"/>
                <a:cs typeface="+mj-cs"/>
              </a:rPr>
              <a:t>per </a:t>
            </a:r>
            <a:r>
              <a:rPr lang="it-IT" sz="3200" b="1" dirty="0">
                <a:solidFill>
                  <a:srgbClr val="0B0AFD"/>
                </a:solidFill>
                <a:latin typeface="+mj-lt"/>
                <a:ea typeface="+mj-ea"/>
                <a:cs typeface="+mj-cs"/>
              </a:rPr>
              <a:t>microimprese</a:t>
            </a:r>
            <a:r>
              <a:rPr kumimoji="0" lang="en-US" sz="3200" b="1" i="0" u="none" strike="noStrike" kern="1200" cap="none" spc="0" normalizeH="0" baseline="0" noProof="0" dirty="0" smtClean="0">
                <a:ln>
                  <a:noFill/>
                </a:ln>
                <a:solidFill>
                  <a:srgbClr val="0B0AFD"/>
                </a:solidFill>
                <a:effectLst/>
                <a:uLnTx/>
                <a:uFillTx/>
                <a:latin typeface="+mj-lt"/>
                <a:ea typeface="+mj-ea"/>
                <a:cs typeface="+mj-cs"/>
              </a:rPr>
              <a:t> </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8" y="1746738"/>
            <a:ext cx="11629292" cy="4489940"/>
          </a:xfrm>
        </p:spPr>
        <p:txBody>
          <a:bodyPr>
            <a:noAutofit/>
          </a:bodyPr>
          <a:lstStyle/>
          <a:p>
            <a:pPr marL="0" indent="0">
              <a:lnSpc>
                <a:spcPct val="150000"/>
              </a:lnSpc>
              <a:buNone/>
            </a:pPr>
            <a:endParaRPr lang="en-IE" sz="2800" b="1" dirty="0" smtClean="0"/>
          </a:p>
          <a:p>
            <a:pPr marL="0" indent="0">
              <a:lnSpc>
                <a:spcPct val="150000"/>
              </a:lnSpc>
              <a:buNone/>
            </a:pPr>
            <a:r>
              <a:rPr lang="en-IE" sz="2800" b="1" dirty="0" err="1" smtClean="0"/>
              <a:t>Alla</a:t>
            </a:r>
            <a:r>
              <a:rPr lang="en-IE" sz="2800" b="1" dirty="0" smtClean="0"/>
              <a:t> fine di </a:t>
            </a:r>
            <a:r>
              <a:rPr lang="en-IE" sz="2800" b="1" dirty="0" err="1" smtClean="0"/>
              <a:t>questo</a:t>
            </a:r>
            <a:r>
              <a:rPr lang="en-IE" sz="2800" b="1" dirty="0" smtClean="0"/>
              <a:t> modulo </a:t>
            </a:r>
            <a:r>
              <a:rPr lang="en-IE" sz="2800" b="1" u="sng" dirty="0" err="1" smtClean="0">
                <a:solidFill>
                  <a:srgbClr val="003366"/>
                </a:solidFill>
              </a:rPr>
              <a:t>sarete</a:t>
            </a:r>
            <a:r>
              <a:rPr lang="en-IE" sz="2800" b="1" u="sng" dirty="0" smtClean="0">
                <a:solidFill>
                  <a:srgbClr val="003366"/>
                </a:solidFill>
              </a:rPr>
              <a:t> in </a:t>
            </a:r>
            <a:r>
              <a:rPr lang="en-IE" sz="2800" b="1" u="sng" dirty="0" err="1" smtClean="0">
                <a:solidFill>
                  <a:srgbClr val="003366"/>
                </a:solidFill>
              </a:rPr>
              <a:t>grado</a:t>
            </a:r>
            <a:r>
              <a:rPr lang="en-IE" sz="2800" b="1" u="sng" dirty="0" smtClean="0">
                <a:solidFill>
                  <a:srgbClr val="003366"/>
                </a:solidFill>
              </a:rPr>
              <a:t> di:</a:t>
            </a:r>
          </a:p>
          <a:p>
            <a:pPr marL="514350" indent="-514350">
              <a:lnSpc>
                <a:spcPct val="150000"/>
              </a:lnSpc>
              <a:buFont typeface="+mj-lt"/>
              <a:buAutoNum type="arabicPeriod"/>
            </a:pPr>
            <a:r>
              <a:rPr lang="it-IT" sz="2800" b="1" dirty="0" smtClean="0"/>
              <a:t>Conoscere le istituzioni </a:t>
            </a:r>
            <a:r>
              <a:rPr lang="it-IT" sz="2800" b="1" dirty="0"/>
              <a:t>finanziarie rilevanti per le microimprese</a:t>
            </a:r>
            <a:endParaRPr lang="en-IE" sz="2800" b="1" dirty="0" smtClean="0"/>
          </a:p>
          <a:p>
            <a:pPr marL="514350" indent="-514350">
              <a:lnSpc>
                <a:spcPct val="150000"/>
              </a:lnSpc>
              <a:buFont typeface="+mj-lt"/>
              <a:buAutoNum type="arabicPeriod"/>
            </a:pPr>
            <a:r>
              <a:rPr lang="it-IT" sz="2800" b="1" dirty="0" smtClean="0"/>
              <a:t>Conoscere le forme più </a:t>
            </a:r>
            <a:r>
              <a:rPr lang="it-IT" sz="2800" b="1" dirty="0"/>
              <a:t>comuni di finanziamento </a:t>
            </a:r>
            <a:r>
              <a:rPr lang="it-IT" sz="2800" b="1" dirty="0" smtClean="0"/>
              <a:t>per le </a:t>
            </a:r>
            <a:r>
              <a:rPr lang="it-IT" sz="2800" b="1" dirty="0"/>
              <a:t>microimprese</a:t>
            </a:r>
            <a:endParaRPr lang="en-IE" sz="2800" b="1" dirty="0" smtClean="0"/>
          </a:p>
          <a:p>
            <a:pPr marL="0" indent="0">
              <a:lnSpc>
                <a:spcPct val="150000"/>
              </a:lnSpc>
              <a:buNone/>
            </a:pPr>
            <a:r>
              <a:rPr lang="en-IE" sz="2800" b="1" dirty="0"/>
              <a:t> </a:t>
            </a:r>
          </a:p>
        </p:txBody>
      </p:sp>
      <p:sp>
        <p:nvSpPr>
          <p:cNvPr id="5" name="Text Placeholder 4"/>
          <p:cNvSpPr>
            <a:spLocks noGrp="1"/>
          </p:cNvSpPr>
          <p:nvPr>
            <p:ph type="body" sz="half" idx="2"/>
          </p:nvPr>
        </p:nvSpPr>
        <p:spPr>
          <a:xfrm>
            <a:off x="512070" y="1365739"/>
            <a:ext cx="6561829" cy="662354"/>
          </a:xfrm>
        </p:spPr>
        <p:txBody>
          <a:bodyPr/>
          <a:lstStyle/>
          <a:p>
            <a:pPr lvl="0" defTabSz="457200" fontAlgn="auto">
              <a:spcBef>
                <a:spcPts val="0"/>
              </a:spcBef>
              <a:spcAft>
                <a:spcPts val="0"/>
              </a:spcAft>
            </a:pPr>
            <a:r>
              <a:rPr lang="it-IT" altLang="es-ES" sz="3200" b="1" dirty="0" smtClean="0">
                <a:solidFill>
                  <a:srgbClr val="990000"/>
                </a:solidFill>
              </a:rPr>
              <a:t>Risultati di apprendimento attesi</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8"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it-IT" sz="3200" b="1" dirty="0">
                <a:solidFill>
                  <a:srgbClr val="0B0AFD"/>
                </a:solidFill>
              </a:rPr>
              <a:t>Fonti di finanziamento private </a:t>
            </a:r>
          </a:p>
          <a:p>
            <a:pPr lvl="0" algn="r" defTabSz="914400" fontAlgn="base">
              <a:spcBef>
                <a:spcPct val="0"/>
              </a:spcBef>
              <a:spcAft>
                <a:spcPct val="0"/>
              </a:spcAft>
              <a:defRPr/>
            </a:pPr>
            <a:r>
              <a:rPr lang="it-IT" sz="3200" b="1" dirty="0">
                <a:solidFill>
                  <a:srgbClr val="0B0AFD"/>
                </a:solidFill>
              </a:rPr>
              <a:t>per </a:t>
            </a:r>
            <a:r>
              <a:rPr lang="it-IT" sz="3200" b="1" dirty="0" smtClean="0">
                <a:solidFill>
                  <a:srgbClr val="0B0AFD"/>
                </a:solidFill>
              </a:rPr>
              <a:t>microimprese</a:t>
            </a:r>
            <a:endParaRPr lang="en-IE" sz="3200" b="1" dirty="0">
              <a:solidFill>
                <a:srgbClr val="0B0AFD"/>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it-IT" b="1" dirty="0" smtClean="0">
                <a:solidFill>
                  <a:srgbClr val="C00000"/>
                </a:solidFill>
              </a:rPr>
              <a:t>Finanziamenti </a:t>
            </a:r>
            <a:r>
              <a:rPr lang="it-IT" b="1" dirty="0">
                <a:solidFill>
                  <a:srgbClr val="C00000"/>
                </a:solidFill>
              </a:rPr>
              <a:t>non </a:t>
            </a:r>
            <a:r>
              <a:rPr lang="it-IT" b="1" dirty="0" smtClean="0">
                <a:solidFill>
                  <a:srgbClr val="C00000"/>
                </a:solidFill>
              </a:rPr>
              <a:t>sovvenzionati </a:t>
            </a:r>
            <a:r>
              <a:rPr lang="it-IT" b="1" dirty="0">
                <a:solidFill>
                  <a:srgbClr val="C00000"/>
                </a:solidFill>
              </a:rPr>
              <a:t>per microimprese in aree rurali </a:t>
            </a:r>
            <a:r>
              <a:rPr lang="en-US" b="1" dirty="0" smtClean="0">
                <a:solidFill>
                  <a:srgbClr val="C00000"/>
                </a:solidFill>
              </a:rPr>
              <a:t> (1 di 3)</a:t>
            </a:r>
            <a:endParaRPr lang="es-ES" b="1" dirty="0">
              <a:solidFill>
                <a:srgbClr val="C00000"/>
              </a:solidFill>
            </a:endParaRPr>
          </a:p>
          <a:p>
            <a:pPr marL="0" indent="0">
              <a:buNone/>
            </a:pPr>
            <a:r>
              <a:rPr lang="en-GB" sz="1800" dirty="0"/>
              <a:t> </a:t>
            </a:r>
            <a:endParaRPr lang="en-GB" sz="1800" dirty="0" smtClean="0"/>
          </a:p>
          <a:p>
            <a:pPr marL="0" indent="0">
              <a:buNone/>
            </a:pPr>
            <a:endParaRPr lang="en-GB" sz="1800" dirty="0" smtClean="0"/>
          </a:p>
          <a:p>
            <a:pPr marL="0" indent="0" algn="just">
              <a:buNone/>
            </a:pPr>
            <a:r>
              <a:rPr lang="it-IT" sz="2800" dirty="0" smtClean="0"/>
              <a:t>Le </a:t>
            </a:r>
            <a:r>
              <a:rPr lang="it-IT" sz="2800" dirty="0"/>
              <a:t>microimprese sono la forza trainante di ogni economia sana. Indipendentemente dalle loro </a:t>
            </a:r>
            <a:r>
              <a:rPr lang="it-IT" sz="2800" dirty="0" smtClean="0"/>
              <a:t>"dimensioni</a:t>
            </a:r>
            <a:r>
              <a:rPr lang="it-IT" sz="2800" dirty="0"/>
              <a:t>", le microimprese sono molto preziose per qualsiasi ecosistema economico </a:t>
            </a:r>
            <a:r>
              <a:rPr lang="it-IT" sz="2800" dirty="0" smtClean="0"/>
              <a:t>nazionale, </a:t>
            </a:r>
            <a:r>
              <a:rPr lang="it-IT" sz="2800" dirty="0"/>
              <a:t>grazie al loro contributo </a:t>
            </a:r>
            <a:r>
              <a:rPr lang="it-IT" sz="2800" dirty="0" smtClean="0"/>
              <a:t>all'occupazione, </a:t>
            </a:r>
            <a:r>
              <a:rPr lang="it-IT" sz="2800" dirty="0"/>
              <a:t>alla produttività e al loro ruolo sociale</a:t>
            </a:r>
            <a:endParaRPr lang="en-US" sz="2800" dirty="0" smtClean="0"/>
          </a:p>
          <a:p>
            <a:pPr marL="0" indent="0">
              <a:buNone/>
            </a:pPr>
            <a:endParaRPr lang="en-US" sz="1800" dirty="0"/>
          </a:p>
          <a:p>
            <a:pPr marL="0" indent="0">
              <a:buNone/>
            </a:pPr>
            <a:r>
              <a:rPr lang="en-GB" sz="1800" dirty="0" smtClean="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it-IT" b="1" dirty="0" smtClean="0">
                <a:solidFill>
                  <a:srgbClr val="C00000"/>
                </a:solidFill>
              </a:rPr>
              <a:t>Finanziamenti </a:t>
            </a:r>
            <a:r>
              <a:rPr lang="it-IT" b="1" dirty="0">
                <a:solidFill>
                  <a:srgbClr val="C00000"/>
                </a:solidFill>
              </a:rPr>
              <a:t>non </a:t>
            </a:r>
            <a:r>
              <a:rPr lang="it-IT" b="1" dirty="0" smtClean="0">
                <a:solidFill>
                  <a:srgbClr val="C00000"/>
                </a:solidFill>
              </a:rPr>
              <a:t>sovvenzionati </a:t>
            </a:r>
            <a:r>
              <a:rPr lang="it-IT" b="1" dirty="0">
                <a:solidFill>
                  <a:srgbClr val="C00000"/>
                </a:solidFill>
              </a:rPr>
              <a:t>per microimprese in aree rurali </a:t>
            </a:r>
            <a:r>
              <a:rPr lang="en-US" b="1" dirty="0" smtClean="0">
                <a:solidFill>
                  <a:srgbClr val="C00000"/>
                </a:solidFill>
              </a:rPr>
              <a:t> (2 di 3)</a:t>
            </a:r>
            <a:endParaRPr lang="es-ES" b="1" dirty="0">
              <a:solidFill>
                <a:srgbClr val="C00000"/>
              </a:solidFill>
            </a:endParaRPr>
          </a:p>
          <a:p>
            <a:pPr marL="0" indent="0">
              <a:buNone/>
            </a:pPr>
            <a:r>
              <a:rPr lang="en-GB" sz="1800" dirty="0"/>
              <a:t> </a:t>
            </a:r>
            <a:endParaRPr lang="en-GB" sz="1800" dirty="0" smtClean="0"/>
          </a:p>
          <a:p>
            <a:pPr marL="0" indent="0" algn="just">
              <a:buNone/>
            </a:pPr>
            <a:endParaRPr lang="en-US" sz="2800" dirty="0" smtClean="0"/>
          </a:p>
          <a:p>
            <a:pPr marL="0" indent="0" algn="just">
              <a:buNone/>
            </a:pPr>
            <a:r>
              <a:rPr lang="it-IT" sz="2800" dirty="0" smtClean="0"/>
              <a:t>Le microimprese </a:t>
            </a:r>
            <a:r>
              <a:rPr lang="it-IT" sz="2800" dirty="0"/>
              <a:t>a causa della loro ridotta capacità, sono molto </a:t>
            </a:r>
            <a:r>
              <a:rPr lang="it-IT" sz="2800" dirty="0" smtClean="0"/>
              <a:t>vulnerabili </a:t>
            </a:r>
            <a:r>
              <a:rPr lang="it-IT" sz="2800" dirty="0"/>
              <a:t>dal punto di vista finanziario. Per questo motivo, l'accesso ai finanziamenti per le microimprese è molto importante.</a:t>
            </a:r>
            <a:endParaRPr lang="en-US" sz="1800" dirty="0"/>
          </a:p>
          <a:p>
            <a:pPr marL="0" indent="0">
              <a:buNone/>
            </a:pPr>
            <a:r>
              <a:rPr lang="en-GB" sz="1800" dirty="0" smtClean="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p>
        </p:txBody>
      </p:sp>
    </p:spTree>
    <p:extLst>
      <p:ext uri="{BB962C8B-B14F-4D97-AF65-F5344CB8AC3E}">
        <p14:creationId xmlns:p14="http://schemas.microsoft.com/office/powerpoint/2010/main" xmlns="" val="2264728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it-IT" b="1" dirty="0" smtClean="0">
                <a:solidFill>
                  <a:srgbClr val="C00000"/>
                </a:solidFill>
              </a:rPr>
              <a:t>Finanziamenti </a:t>
            </a:r>
            <a:r>
              <a:rPr lang="it-IT" b="1" dirty="0">
                <a:solidFill>
                  <a:srgbClr val="C00000"/>
                </a:solidFill>
              </a:rPr>
              <a:t>non sovvenzionati per microimprese in aree rurali </a:t>
            </a:r>
            <a:r>
              <a:rPr lang="en-US" b="1" dirty="0" smtClean="0">
                <a:solidFill>
                  <a:srgbClr val="C00000"/>
                </a:solidFill>
              </a:rPr>
              <a:t> (3 di 3)</a:t>
            </a:r>
            <a:endParaRPr lang="es-ES" b="1" dirty="0">
              <a:solidFill>
                <a:srgbClr val="C00000"/>
              </a:solidFill>
            </a:endParaRPr>
          </a:p>
          <a:p>
            <a:pPr marL="0" indent="0">
              <a:buNone/>
            </a:pPr>
            <a:r>
              <a:rPr lang="en-GB" sz="1800" dirty="0"/>
              <a:t> </a:t>
            </a:r>
            <a:endParaRPr lang="en-GB" sz="1800" dirty="0" smtClean="0"/>
          </a:p>
          <a:p>
            <a:pPr marL="0" indent="0">
              <a:buNone/>
            </a:pPr>
            <a:endParaRPr lang="en-US" sz="1800" dirty="0" smtClean="0"/>
          </a:p>
          <a:p>
            <a:pPr marL="0" indent="0" algn="just">
              <a:buNone/>
            </a:pPr>
            <a:r>
              <a:rPr lang="it-IT" sz="2800" dirty="0" smtClean="0"/>
              <a:t>Il </a:t>
            </a:r>
            <a:r>
              <a:rPr lang="it-IT" sz="2800" dirty="0"/>
              <a:t>finanziamento </a:t>
            </a:r>
            <a:r>
              <a:rPr lang="it-IT" sz="2800" dirty="0" smtClean="0"/>
              <a:t>non sovvenzionato </a:t>
            </a:r>
            <a:r>
              <a:rPr lang="it-IT" sz="2800" dirty="0"/>
              <a:t>è il modo più comune per ottenere una nuova iniezione di denaro in microimprese. Ciò significa che le imprese stanno raccogliendo denaro da istituzioni finanziarie sotto forma di </a:t>
            </a:r>
            <a:r>
              <a:rPr lang="it-IT" sz="2800" dirty="0" smtClean="0"/>
              <a:t>prestito </a:t>
            </a:r>
            <a:r>
              <a:rPr lang="it-IT" sz="2800" dirty="0"/>
              <a:t>o investimento di </a:t>
            </a:r>
            <a:r>
              <a:rPr lang="it-IT" sz="2800" dirty="0" smtClean="0"/>
              <a:t>associazione.</a:t>
            </a: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p>
        </p:txBody>
      </p:sp>
    </p:spTree>
    <p:extLst>
      <p:ext uri="{BB962C8B-B14F-4D97-AF65-F5344CB8AC3E}">
        <p14:creationId xmlns:p14="http://schemas.microsoft.com/office/powerpoint/2010/main" xmlns="" val="412098271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51633"/>
            <a:ext cx="10972800" cy="4293568"/>
          </a:xfrm>
        </p:spPr>
        <p:txBody>
          <a:bodyPr/>
          <a:lstStyle/>
          <a:p>
            <a:pPr marL="0" indent="0">
              <a:buNone/>
            </a:pPr>
            <a:r>
              <a:rPr lang="en-US" b="1" dirty="0" smtClean="0">
                <a:solidFill>
                  <a:srgbClr val="C00000"/>
                </a:solidFill>
              </a:rPr>
              <a:t>Istituzioni finanziarie</a:t>
            </a:r>
            <a:r>
              <a:rPr lang="en-GB" sz="1800" dirty="0"/>
              <a:t> </a:t>
            </a:r>
            <a:endParaRPr lang="en-GB" sz="1800" dirty="0" smtClean="0"/>
          </a:p>
          <a:p>
            <a:pPr marL="0" indent="0">
              <a:buNone/>
            </a:pPr>
            <a:endParaRPr lang="en-US" sz="1800" dirty="0" smtClean="0"/>
          </a:p>
          <a:p>
            <a:pPr marL="0" indent="0">
              <a:buNone/>
            </a:pPr>
            <a:r>
              <a:rPr lang="it-IT" dirty="0" smtClean="0"/>
              <a:t>Ci </a:t>
            </a:r>
            <a:r>
              <a:rPr lang="it-IT" dirty="0"/>
              <a:t>sono molte istituzioni finanziarie e intermediari che possono fornire finanziamenti, ma le più rilevanti per le micro-imprese sono: banche, fondi di capitale di rischio, business angels, </a:t>
            </a:r>
            <a:r>
              <a:rPr lang="it-IT" dirty="0" err="1"/>
              <a:t>crowdfunding</a:t>
            </a:r>
            <a:r>
              <a:rPr lang="it-IT" dirty="0"/>
              <a:t>, ecc.</a:t>
            </a:r>
            <a:endParaRPr lang="es-ES"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p>
        </p:txBody>
      </p:sp>
    </p:spTree>
    <p:extLst>
      <p:ext uri="{BB962C8B-B14F-4D97-AF65-F5344CB8AC3E}">
        <p14:creationId xmlns:p14="http://schemas.microsoft.com/office/powerpoint/2010/main" xmlns="" val="766356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923" y="1689100"/>
            <a:ext cx="11324492" cy="4620856"/>
          </a:xfrm>
        </p:spPr>
        <p:txBody>
          <a:bodyPr/>
          <a:lstStyle/>
          <a:p>
            <a:pPr marL="0" indent="0">
              <a:buNone/>
            </a:pPr>
            <a:r>
              <a:rPr lang="it-IT" b="1" dirty="0" smtClean="0">
                <a:solidFill>
                  <a:srgbClr val="C00000"/>
                </a:solidFill>
              </a:rPr>
              <a:t>Istituzioni </a:t>
            </a:r>
            <a:r>
              <a:rPr lang="it-IT" b="1" dirty="0">
                <a:solidFill>
                  <a:srgbClr val="C00000"/>
                </a:solidFill>
              </a:rPr>
              <a:t>finanziarie rilevanti per le </a:t>
            </a:r>
            <a:r>
              <a:rPr lang="it-IT" b="1" dirty="0" smtClean="0">
                <a:solidFill>
                  <a:srgbClr val="C00000"/>
                </a:solidFill>
              </a:rPr>
              <a:t>microimprese </a:t>
            </a:r>
            <a:r>
              <a:rPr lang="fr-FR" b="1" dirty="0" smtClean="0">
                <a:solidFill>
                  <a:srgbClr val="C00000"/>
                </a:solidFill>
              </a:rPr>
              <a:t>(1 di 12)</a:t>
            </a:r>
            <a:r>
              <a:rPr lang="en-GB" dirty="0"/>
              <a:t> </a:t>
            </a:r>
            <a:endParaRPr lang="en-GB" dirty="0" smtClean="0"/>
          </a:p>
          <a:p>
            <a:pPr marL="0" indent="0">
              <a:buNone/>
            </a:pPr>
            <a:endParaRPr lang="es-ES" sz="1800" dirty="0" smtClean="0"/>
          </a:p>
          <a:p>
            <a:pPr marL="0" indent="0">
              <a:buNone/>
            </a:pPr>
            <a:endParaRPr lang="es-ES" sz="1800" dirty="0" smtClean="0"/>
          </a:p>
          <a:p>
            <a:pPr algn="just"/>
            <a:r>
              <a:rPr lang="es-ES" sz="2800" b="1" dirty="0" smtClean="0"/>
              <a:t>Banche</a:t>
            </a:r>
            <a:endParaRPr lang="es-ES" sz="2800" b="1" dirty="0"/>
          </a:p>
          <a:p>
            <a:pPr marL="0" indent="0" algn="just">
              <a:buNone/>
            </a:pPr>
            <a:r>
              <a:rPr lang="it-IT" dirty="0" smtClean="0"/>
              <a:t>Le </a:t>
            </a:r>
            <a:r>
              <a:rPr lang="it-IT" dirty="0"/>
              <a:t>banche sono istituzioni finanziarie che mediano nelle operazioni di pagamento e il denaro </a:t>
            </a:r>
            <a:r>
              <a:rPr lang="it-IT" dirty="0" smtClean="0"/>
              <a:t>rappresenta un </a:t>
            </a:r>
            <a:r>
              <a:rPr lang="it-IT" dirty="0"/>
              <a:t>prodotto principale per loro.</a:t>
            </a: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6" name="Title 1"/>
          <p:cNvSpPr>
            <a:spLocks noGrp="1"/>
          </p:cNvSpPr>
          <p:nvPr>
            <p:ph type="title"/>
          </p:nvPr>
        </p:nvSpPr>
        <p:spPr>
          <a:xfrm>
            <a:off x="1041779" y="0"/>
            <a:ext cx="10972800" cy="1143000"/>
          </a:xfrm>
        </p:spPr>
        <p:txBody>
          <a:bodyPr/>
          <a:lstStyle/>
          <a:p>
            <a:pPr algn="r"/>
            <a:r>
              <a:rPr lang="it-IT" sz="3200" b="1" dirty="0">
                <a:solidFill>
                  <a:srgbClr val="0B0AFD"/>
                </a:solidFill>
              </a:rPr>
              <a:t>Fonti di finanziamento private </a:t>
            </a:r>
            <a:br>
              <a:rPr lang="it-IT" sz="3200" b="1" dirty="0">
                <a:solidFill>
                  <a:srgbClr val="0B0AFD"/>
                </a:solidFill>
              </a:rPr>
            </a:br>
            <a:r>
              <a:rPr lang="it-IT" sz="3200" b="1" dirty="0">
                <a:solidFill>
                  <a:srgbClr val="0B0AFD"/>
                </a:solidFill>
              </a:rPr>
              <a:t>per microimprese </a:t>
            </a:r>
          </a:p>
        </p:txBody>
      </p:sp>
    </p:spTree>
    <p:extLst>
      <p:ext uri="{BB962C8B-B14F-4D97-AF65-F5344CB8AC3E}">
        <p14:creationId xmlns:p14="http://schemas.microsoft.com/office/powerpoint/2010/main" xmlns="" val="158837838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1</TotalTime>
  <Words>544</Words>
  <Application>Microsoft Office PowerPoint</Application>
  <PresentationFormat>Personalizzato</PresentationFormat>
  <Paragraphs>155</Paragraphs>
  <Slides>23</Slides>
  <Notes>1</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1557</vt:lpstr>
      <vt:lpstr>Modulo N.5: Accesso ai finanziamenti non sovvenzionati per microimprese in aree rurali </vt:lpstr>
      <vt:lpstr>Fonti di finanziamento private  per microimprese</vt:lpstr>
      <vt:lpstr>Diapositiva 3</vt:lpstr>
      <vt:lpstr>Diapositiva 4</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Fonti di finanziamento private  per microimprese </vt:lpstr>
      <vt:lpstr>Diapositiva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IDP</cp:lastModifiedBy>
  <cp:revision>99</cp:revision>
  <cp:lastPrinted>2017-05-04T12:44:09Z</cp:lastPrinted>
  <dcterms:created xsi:type="dcterms:W3CDTF">2016-01-12T16:45:47Z</dcterms:created>
  <dcterms:modified xsi:type="dcterms:W3CDTF">2017-12-21T17:27:19Z</dcterms:modified>
</cp:coreProperties>
</file>