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5"/>
  </p:notesMasterIdLst>
  <p:handoutMasterIdLst>
    <p:handoutMasterId r:id="rId26"/>
  </p:handoutMasterIdLst>
  <p:sldIdLst>
    <p:sldId id="378" r:id="rId2"/>
    <p:sldId id="448" r:id="rId3"/>
    <p:sldId id="407" r:id="rId4"/>
    <p:sldId id="380" r:id="rId5"/>
    <p:sldId id="381" r:id="rId6"/>
    <p:sldId id="451" r:id="rId7"/>
    <p:sldId id="450" r:id="rId8"/>
    <p:sldId id="452" r:id="rId9"/>
    <p:sldId id="432" r:id="rId10"/>
    <p:sldId id="454" r:id="rId11"/>
    <p:sldId id="456" r:id="rId12"/>
    <p:sldId id="453" r:id="rId13"/>
    <p:sldId id="455" r:id="rId14"/>
    <p:sldId id="459" r:id="rId15"/>
    <p:sldId id="458" r:id="rId16"/>
    <p:sldId id="457" r:id="rId17"/>
    <p:sldId id="460" r:id="rId18"/>
    <p:sldId id="461" r:id="rId19"/>
    <p:sldId id="434" r:id="rId20"/>
    <p:sldId id="462" r:id="rId21"/>
    <p:sldId id="435" r:id="rId22"/>
    <p:sldId id="463" r:id="rId23"/>
    <p:sldId id="394" r:id="rId24"/>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B0AFD"/>
    <a:srgbClr val="7EA732"/>
    <a:srgbClr val="FB8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974" autoAdjust="0"/>
  </p:normalViewPr>
  <p:slideViewPr>
    <p:cSldViewPr snapToGrid="0">
      <p:cViewPr>
        <p:scale>
          <a:sx n="66" d="100"/>
          <a:sy n="66" d="100"/>
        </p:scale>
        <p:origin x="-810" y="-174"/>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31/10/2017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31/10/2017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954" y="2117785"/>
            <a:ext cx="9144000" cy="1435643"/>
          </a:xfrm>
        </p:spPr>
        <p:txBody>
          <a:bodyPr/>
          <a:lstStyle/>
          <a:p>
            <a:r>
              <a:rPr lang="en-US" sz="2800" b="1" dirty="0" smtClean="0"/>
              <a:t>Module No.5: </a:t>
            </a:r>
            <a:r>
              <a:rPr lang="en-US" sz="2800" b="1" dirty="0" smtClean="0">
                <a:solidFill>
                  <a:srgbClr val="336600"/>
                </a:solidFill>
              </a:rPr>
              <a:t>Access </a:t>
            </a:r>
            <a:r>
              <a:rPr lang="en-US" sz="2800" b="1" dirty="0">
                <a:solidFill>
                  <a:srgbClr val="336600"/>
                </a:solidFill>
              </a:rPr>
              <a:t>to non-grant finance for </a:t>
            </a:r>
            <a:r>
              <a:rPr lang="en-US" sz="2800" b="1" dirty="0" smtClean="0">
                <a:solidFill>
                  <a:srgbClr val="336600"/>
                </a:solidFill>
              </a:rPr>
              <a:t>micro-enterprises </a:t>
            </a:r>
            <a:r>
              <a:rPr lang="en-US" sz="2800" b="1" dirty="0">
                <a:solidFill>
                  <a:srgbClr val="336600"/>
                </a:solidFill>
              </a:rPr>
              <a:t>in rural areas </a:t>
            </a: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114505" y="5887879"/>
            <a:ext cx="9757955" cy="615553"/>
          </a:xfrm>
          <a:prstGeom prst="rect">
            <a:avLst/>
          </a:prstGeom>
          <a:noFill/>
        </p:spPr>
        <p:txBody>
          <a:bodyPr wrap="square" rtlCol="0">
            <a:spAutoFit/>
          </a:bodyPr>
          <a:lstStyle/>
          <a:p>
            <a:r>
              <a:rPr lang="en-IE" dirty="0" smtClean="0"/>
              <a:t>Prepared by the </a:t>
            </a:r>
            <a:r>
              <a:rPr lang="en-US" dirty="0" smtClean="0"/>
              <a:t>Consortium for the project: </a:t>
            </a:r>
            <a:r>
              <a:rPr lang="en-US" i="1" dirty="0" smtClean="0"/>
              <a:t>“</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1196007"/>
            <a:ext cx="11242431" cy="5102226"/>
          </a:xfrm>
        </p:spPr>
        <p:txBody>
          <a:bodyPr/>
          <a:lstStyle/>
          <a:p>
            <a:pPr marL="0" indent="0">
              <a:buNone/>
            </a:pPr>
            <a:r>
              <a:rPr lang="en-IE" b="1" dirty="0" smtClean="0">
                <a:solidFill>
                  <a:srgbClr val="C00000"/>
                </a:solidFill>
              </a:rPr>
              <a:t>Financial institutions relevant to micro-enterprises</a:t>
            </a:r>
          </a:p>
          <a:p>
            <a:pPr marL="0" indent="0">
              <a:buNone/>
            </a:pPr>
            <a:r>
              <a:rPr lang="en-IE" b="1" dirty="0" smtClean="0">
                <a:solidFill>
                  <a:srgbClr val="C00000"/>
                </a:solidFill>
              </a:rPr>
              <a:t>(2 of 12)</a:t>
            </a:r>
            <a:r>
              <a:rPr lang="en-GB" sz="2800" dirty="0"/>
              <a:t> </a:t>
            </a:r>
            <a:endParaRPr lang="en-GB" sz="2800" dirty="0" smtClean="0"/>
          </a:p>
          <a:p>
            <a:pPr marL="0" indent="0">
              <a:buNone/>
            </a:pPr>
            <a:endParaRPr lang="es-ES" sz="1800" dirty="0" smtClean="0"/>
          </a:p>
          <a:p>
            <a:pPr marL="0" indent="0">
              <a:buNone/>
            </a:pPr>
            <a:endParaRPr lang="es-ES" sz="1800" dirty="0" smtClean="0"/>
          </a:p>
          <a:p>
            <a:pPr algn="just"/>
            <a:r>
              <a:rPr lang="es-ES" sz="2800" b="1" dirty="0" smtClean="0"/>
              <a:t>Banks</a:t>
            </a:r>
            <a:endParaRPr lang="es-ES" sz="2800" b="1" dirty="0"/>
          </a:p>
          <a:p>
            <a:pPr marL="0" indent="0" algn="just">
              <a:buNone/>
            </a:pPr>
            <a:r>
              <a:rPr lang="en-US" sz="2800" dirty="0" smtClean="0"/>
              <a:t>Banks </a:t>
            </a:r>
            <a:r>
              <a:rPr lang="en-US" sz="2800" dirty="0"/>
              <a:t>collect funds from individuals or companies and pay interest for that (deposit); the key role as financial intermediaries of banks is to then </a:t>
            </a:r>
            <a:r>
              <a:rPr lang="en-US" sz="2800" dirty="0" smtClean="0"/>
              <a:t>redirect the </a:t>
            </a:r>
            <a:r>
              <a:rPr lang="en-US" sz="2800" dirty="0"/>
              <a:t>funds collected through deposits</a:t>
            </a:r>
            <a:r>
              <a:rPr lang="en-US" sz="2800" dirty="0" smtClean="0"/>
              <a:t>, through loans to individuals and firms (loans). </a:t>
            </a:r>
            <a:r>
              <a:rPr lang="en-US" sz="2800" dirty="0"/>
              <a:t>Banks charge companies and individuals </a:t>
            </a:r>
            <a:r>
              <a:rPr lang="en-US" sz="2800" dirty="0" smtClean="0"/>
              <a:t>a higher </a:t>
            </a:r>
            <a:r>
              <a:rPr lang="en-US" sz="2800" dirty="0"/>
              <a:t>interest </a:t>
            </a:r>
            <a:r>
              <a:rPr lang="en-US" sz="2800" dirty="0" smtClean="0"/>
              <a:t>rate on the loans.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3200" b="1" dirty="0">
                <a:solidFill>
                  <a:srgbClr val="0B0AFD"/>
                </a:solidFill>
              </a:rPr>
              <a:t>Private sources of finance</a:t>
            </a:r>
            <a:br>
              <a:rPr lang="en-US" sz="3200" b="1" dirty="0">
                <a:solidFill>
                  <a:srgbClr val="0B0AFD"/>
                </a:solidFill>
              </a:rPr>
            </a:br>
            <a:r>
              <a:rPr lang="en-US" sz="3200" b="1" dirty="0">
                <a:solidFill>
                  <a:srgbClr val="0B0AFD"/>
                </a:solidFill>
              </a:rPr>
              <a:t> for </a:t>
            </a:r>
            <a:r>
              <a:rPr lang="en-US" sz="3200" b="1" dirty="0" smtClean="0">
                <a:solidFill>
                  <a:srgbClr val="0B0AFD"/>
                </a:solidFill>
              </a:rPr>
              <a:t>micro-enterprises</a:t>
            </a:r>
            <a:endParaRPr lang="en-IE" sz="3200" b="1" dirty="0">
              <a:solidFill>
                <a:srgbClr val="0B0AFD"/>
              </a:solidFill>
            </a:endParaRPr>
          </a:p>
        </p:txBody>
      </p:sp>
    </p:spTree>
    <p:extLst>
      <p:ext uri="{BB962C8B-B14F-4D97-AF65-F5344CB8AC3E}">
        <p14:creationId xmlns:p14="http://schemas.microsoft.com/office/powerpoint/2010/main" xmlns="" val="291542360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1196007"/>
            <a:ext cx="11218985" cy="5102226"/>
          </a:xfrm>
        </p:spPr>
        <p:txBody>
          <a:bodyPr/>
          <a:lstStyle/>
          <a:p>
            <a:pPr marL="0" indent="0">
              <a:buNone/>
            </a:pPr>
            <a:r>
              <a:rPr lang="en-IE" b="1" dirty="0" smtClean="0">
                <a:solidFill>
                  <a:srgbClr val="C00000"/>
                </a:solidFill>
              </a:rPr>
              <a:t>Financial institutions relevant to micro-enterprises</a:t>
            </a:r>
          </a:p>
          <a:p>
            <a:pPr marL="0" indent="0">
              <a:buNone/>
            </a:pPr>
            <a:r>
              <a:rPr lang="en-IE" b="1" dirty="0" smtClean="0">
                <a:solidFill>
                  <a:srgbClr val="C00000"/>
                </a:solidFill>
              </a:rPr>
              <a:t>(3 of 12)</a:t>
            </a:r>
            <a:r>
              <a:rPr lang="en-IE" dirty="0" smtClean="0"/>
              <a:t> </a:t>
            </a:r>
          </a:p>
          <a:p>
            <a:pPr marL="0" indent="0">
              <a:buNone/>
            </a:pPr>
            <a:endParaRPr lang="es-ES" sz="1800" dirty="0" smtClean="0"/>
          </a:p>
          <a:p>
            <a:pPr marL="0" indent="0">
              <a:buNone/>
            </a:pPr>
            <a:endParaRPr lang="es-ES" sz="1800" dirty="0" smtClean="0"/>
          </a:p>
          <a:p>
            <a:r>
              <a:rPr lang="es-ES" sz="2800" b="1" dirty="0" smtClean="0"/>
              <a:t>Banks</a:t>
            </a:r>
            <a:endParaRPr lang="es-ES" sz="2800" b="1" dirty="0"/>
          </a:p>
          <a:p>
            <a:pPr marL="0" indent="0" algn="just">
              <a:buNone/>
            </a:pPr>
            <a:r>
              <a:rPr lang="en-US" dirty="0" smtClean="0"/>
              <a:t>Banks </a:t>
            </a:r>
            <a:r>
              <a:rPr lang="en-US" dirty="0"/>
              <a:t>are the most used financial institutions all over the world.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3200" b="1" dirty="0">
                <a:solidFill>
                  <a:srgbClr val="0B0AFD"/>
                </a:solidFill>
              </a:rPr>
              <a:t>Private sources of finance</a:t>
            </a:r>
            <a:br>
              <a:rPr lang="en-US" sz="3200" b="1" dirty="0">
                <a:solidFill>
                  <a:srgbClr val="0B0AFD"/>
                </a:solidFill>
              </a:rPr>
            </a:br>
            <a:r>
              <a:rPr lang="en-US" sz="3200" b="1" dirty="0">
                <a:solidFill>
                  <a:srgbClr val="0B0AFD"/>
                </a:solidFill>
              </a:rPr>
              <a:t> for </a:t>
            </a:r>
            <a:r>
              <a:rPr lang="en-US" sz="3200" b="1" dirty="0" smtClean="0">
                <a:solidFill>
                  <a:srgbClr val="0B0AFD"/>
                </a:solidFill>
              </a:rPr>
              <a:t>micro-enterprises</a:t>
            </a:r>
            <a:endParaRPr lang="en-IE" sz="3200" b="1" dirty="0">
              <a:solidFill>
                <a:srgbClr val="0B0AFD"/>
              </a:solidFill>
            </a:endParaRPr>
          </a:p>
        </p:txBody>
      </p:sp>
    </p:spTree>
    <p:extLst>
      <p:ext uri="{BB962C8B-B14F-4D97-AF65-F5344CB8AC3E}">
        <p14:creationId xmlns:p14="http://schemas.microsoft.com/office/powerpoint/2010/main" xmlns="" val="362322611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1195538" cy="5102226"/>
          </a:xfrm>
        </p:spPr>
        <p:txBody>
          <a:bodyPr/>
          <a:lstStyle/>
          <a:p>
            <a:pPr marL="0" indent="0">
              <a:buNone/>
            </a:pPr>
            <a:r>
              <a:rPr lang="fr-FR" b="1" dirty="0" smtClean="0">
                <a:solidFill>
                  <a:srgbClr val="C00000"/>
                </a:solidFill>
              </a:rPr>
              <a:t>Financial </a:t>
            </a:r>
            <a:r>
              <a:rPr lang="fr-FR" b="1" dirty="0">
                <a:solidFill>
                  <a:srgbClr val="C00000"/>
                </a:solidFill>
              </a:rPr>
              <a:t>institutions relevant </a:t>
            </a:r>
            <a:r>
              <a:rPr lang="fr-FR" b="1" dirty="0" smtClean="0">
                <a:solidFill>
                  <a:srgbClr val="C00000"/>
                </a:solidFill>
              </a:rPr>
              <a:t>to micro-</a:t>
            </a:r>
            <a:r>
              <a:rPr lang="fr-FR" b="1" dirty="0" err="1" smtClean="0">
                <a:solidFill>
                  <a:srgbClr val="C00000"/>
                </a:solidFill>
              </a:rPr>
              <a:t>enterprises</a:t>
            </a:r>
            <a:endParaRPr lang="fr-FR" b="1" dirty="0" smtClean="0">
              <a:solidFill>
                <a:srgbClr val="C00000"/>
              </a:solidFill>
            </a:endParaRPr>
          </a:p>
          <a:p>
            <a:pPr marL="0" indent="0">
              <a:buNone/>
            </a:pPr>
            <a:r>
              <a:rPr lang="fr-FR" b="1" dirty="0" smtClean="0">
                <a:solidFill>
                  <a:srgbClr val="C00000"/>
                </a:solidFill>
              </a:rPr>
              <a:t>(4 of 12)</a:t>
            </a:r>
            <a:r>
              <a:rPr lang="en-GB" dirty="0"/>
              <a:t> </a:t>
            </a:r>
            <a:endParaRPr lang="en-GB" dirty="0" smtClean="0"/>
          </a:p>
          <a:p>
            <a:pPr marL="0" indent="0">
              <a:buNone/>
            </a:pPr>
            <a:endParaRPr lang="es-ES" sz="1800" dirty="0" smtClean="0"/>
          </a:p>
          <a:p>
            <a:pPr marL="0" indent="0">
              <a:buNone/>
            </a:pPr>
            <a:endParaRPr lang="es-ES" sz="1800" dirty="0" smtClean="0"/>
          </a:p>
          <a:p>
            <a:r>
              <a:rPr lang="es-ES" sz="2800" b="1" dirty="0" smtClean="0"/>
              <a:t>Banks</a:t>
            </a:r>
            <a:endParaRPr lang="es-ES" sz="2800" b="1" dirty="0"/>
          </a:p>
          <a:p>
            <a:pPr marL="0" indent="0" algn="just">
              <a:buNone/>
            </a:pPr>
            <a:r>
              <a:rPr lang="en-US" sz="2800" dirty="0" smtClean="0"/>
              <a:t>Micro-enterprises </a:t>
            </a:r>
            <a:r>
              <a:rPr lang="en-US" sz="2800" dirty="0"/>
              <a:t>usually rely on bank services for their payment operations, and very often </a:t>
            </a:r>
            <a:r>
              <a:rPr lang="en-US" sz="2800" dirty="0" smtClean="0"/>
              <a:t>they </a:t>
            </a:r>
            <a:r>
              <a:rPr lang="en-US" sz="2800" dirty="0"/>
              <a:t>also </a:t>
            </a:r>
            <a:r>
              <a:rPr lang="en-US" sz="2800" dirty="0" smtClean="0"/>
              <a:t>use </a:t>
            </a:r>
            <a:r>
              <a:rPr lang="en-US" sz="2800" dirty="0"/>
              <a:t>other bank </a:t>
            </a:r>
            <a:r>
              <a:rPr lang="en-US" sz="2800" dirty="0" smtClean="0"/>
              <a:t>services such as: </a:t>
            </a:r>
            <a:r>
              <a:rPr lang="en-US" sz="2800" dirty="0"/>
              <a:t>loans, guarantees, letters of credit, factoring, etc.  </a:t>
            </a: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3200" b="1" dirty="0">
                <a:solidFill>
                  <a:srgbClr val="0B0AFD"/>
                </a:solidFill>
              </a:rPr>
              <a:t>Private sources of finance</a:t>
            </a:r>
            <a:br>
              <a:rPr lang="en-US" sz="3200" b="1" dirty="0">
                <a:solidFill>
                  <a:srgbClr val="0B0AFD"/>
                </a:solidFill>
              </a:rPr>
            </a:br>
            <a:r>
              <a:rPr lang="en-US" sz="3200" b="1" dirty="0">
                <a:solidFill>
                  <a:srgbClr val="0B0AFD"/>
                </a:solidFill>
              </a:rPr>
              <a:t> for </a:t>
            </a:r>
            <a:r>
              <a:rPr lang="en-US" sz="3200" b="1" dirty="0" smtClean="0">
                <a:solidFill>
                  <a:srgbClr val="0B0AFD"/>
                </a:solidFill>
              </a:rPr>
              <a:t>micro-enterprises</a:t>
            </a:r>
            <a:endParaRPr lang="en-IE" sz="3200" b="1" dirty="0">
              <a:solidFill>
                <a:srgbClr val="0B0AFD"/>
              </a:solidFill>
            </a:endParaRPr>
          </a:p>
        </p:txBody>
      </p:sp>
    </p:spTree>
    <p:extLst>
      <p:ext uri="{BB962C8B-B14F-4D97-AF65-F5344CB8AC3E}">
        <p14:creationId xmlns:p14="http://schemas.microsoft.com/office/powerpoint/2010/main" xmlns="" val="267544434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1196007"/>
            <a:ext cx="11160369" cy="5102226"/>
          </a:xfrm>
        </p:spPr>
        <p:txBody>
          <a:bodyPr/>
          <a:lstStyle/>
          <a:p>
            <a:pPr marL="0" indent="0">
              <a:buNone/>
            </a:pPr>
            <a:r>
              <a:rPr lang="en-IE" b="1" dirty="0" smtClean="0">
                <a:solidFill>
                  <a:srgbClr val="C00000"/>
                </a:solidFill>
              </a:rPr>
              <a:t>Financial institutions relevant to micro-enterprises</a:t>
            </a:r>
          </a:p>
          <a:p>
            <a:pPr marL="0" indent="0">
              <a:buNone/>
            </a:pPr>
            <a:r>
              <a:rPr lang="en-IE" b="1" dirty="0" smtClean="0">
                <a:solidFill>
                  <a:srgbClr val="C00000"/>
                </a:solidFill>
              </a:rPr>
              <a:t>(5 of 12)</a:t>
            </a:r>
            <a:r>
              <a:rPr lang="en-IE" dirty="0" smtClean="0"/>
              <a:t> </a:t>
            </a:r>
          </a:p>
          <a:p>
            <a:pPr marL="0" indent="0">
              <a:buNone/>
            </a:pPr>
            <a:endParaRPr lang="es-ES" sz="2800" dirty="0" smtClean="0"/>
          </a:p>
          <a:p>
            <a:r>
              <a:rPr lang="es-ES" sz="2800" b="1" dirty="0" smtClean="0"/>
              <a:t>Banks</a:t>
            </a:r>
            <a:endParaRPr lang="es-ES" sz="2800" b="1" dirty="0"/>
          </a:p>
          <a:p>
            <a:pPr marL="0" indent="0" algn="just">
              <a:buNone/>
            </a:pPr>
            <a:r>
              <a:rPr lang="en-US" dirty="0" smtClean="0"/>
              <a:t>Banks </a:t>
            </a:r>
            <a:r>
              <a:rPr lang="en-US" dirty="0"/>
              <a:t>usually require collateral (i.e. an asset as a guarantee for the loan) when issuing loans to companies.</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3200" b="1" dirty="0">
                <a:solidFill>
                  <a:srgbClr val="0B0AFD"/>
                </a:solidFill>
              </a:rPr>
              <a:t>Private sources of finance</a:t>
            </a:r>
            <a:br>
              <a:rPr lang="en-US" sz="3200" b="1" dirty="0">
                <a:solidFill>
                  <a:srgbClr val="0B0AFD"/>
                </a:solidFill>
              </a:rPr>
            </a:br>
            <a:r>
              <a:rPr lang="en-US" sz="3200" b="1" dirty="0">
                <a:solidFill>
                  <a:srgbClr val="0B0AFD"/>
                </a:solidFill>
              </a:rPr>
              <a:t> for </a:t>
            </a:r>
            <a:r>
              <a:rPr lang="en-US" sz="3200" b="1" dirty="0" smtClean="0">
                <a:solidFill>
                  <a:srgbClr val="0B0AFD"/>
                </a:solidFill>
              </a:rPr>
              <a:t>micro-enterprises</a:t>
            </a:r>
            <a:endParaRPr lang="en-IE" sz="3200" b="1" dirty="0">
              <a:solidFill>
                <a:srgbClr val="0B0AFD"/>
              </a:solidFill>
            </a:endParaRPr>
          </a:p>
        </p:txBody>
      </p:sp>
    </p:spTree>
    <p:extLst>
      <p:ext uri="{BB962C8B-B14F-4D97-AF65-F5344CB8AC3E}">
        <p14:creationId xmlns:p14="http://schemas.microsoft.com/office/powerpoint/2010/main" xmlns="" val="91478755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1195538" cy="5102226"/>
          </a:xfrm>
        </p:spPr>
        <p:txBody>
          <a:bodyPr/>
          <a:lstStyle/>
          <a:p>
            <a:pPr marL="0" indent="0">
              <a:buNone/>
            </a:pPr>
            <a:r>
              <a:rPr lang="fr-FR" b="1" dirty="0">
                <a:solidFill>
                  <a:srgbClr val="C00000"/>
                </a:solidFill>
              </a:rPr>
              <a:t>Financial institutions relevant </a:t>
            </a:r>
            <a:r>
              <a:rPr lang="fr-FR" b="1" dirty="0" smtClean="0">
                <a:solidFill>
                  <a:srgbClr val="C00000"/>
                </a:solidFill>
              </a:rPr>
              <a:t>to micro-</a:t>
            </a:r>
            <a:r>
              <a:rPr lang="fr-FR" b="1" dirty="0" err="1" smtClean="0">
                <a:solidFill>
                  <a:srgbClr val="C00000"/>
                </a:solidFill>
              </a:rPr>
              <a:t>enterprises</a:t>
            </a:r>
            <a:endParaRPr lang="fr-FR" b="1" dirty="0" smtClean="0">
              <a:solidFill>
                <a:srgbClr val="C00000"/>
              </a:solidFill>
            </a:endParaRPr>
          </a:p>
          <a:p>
            <a:pPr marL="0" indent="0">
              <a:buNone/>
            </a:pPr>
            <a:r>
              <a:rPr lang="fr-FR" b="1" dirty="0" smtClean="0">
                <a:solidFill>
                  <a:srgbClr val="C00000"/>
                </a:solidFill>
              </a:rPr>
              <a:t>(6 of 12)</a:t>
            </a:r>
            <a:r>
              <a:rPr lang="en-GB" dirty="0"/>
              <a:t> </a:t>
            </a:r>
            <a:endParaRPr lang="es-ES" dirty="0" smtClean="0"/>
          </a:p>
          <a:p>
            <a:pPr marL="0" indent="0">
              <a:buNone/>
            </a:pPr>
            <a:endParaRPr lang="es-ES" sz="1800" dirty="0" smtClean="0"/>
          </a:p>
          <a:p>
            <a:pPr marL="0" indent="0">
              <a:buNone/>
            </a:pPr>
            <a:endParaRPr lang="es-ES" sz="1800" dirty="0"/>
          </a:p>
          <a:p>
            <a:pPr marL="0" indent="0">
              <a:buNone/>
            </a:pPr>
            <a:r>
              <a:rPr lang="en-US" sz="2800" dirty="0" smtClean="0"/>
              <a:t>•</a:t>
            </a:r>
            <a:r>
              <a:rPr lang="en-US" sz="2800" b="1" dirty="0" smtClean="0"/>
              <a:t>Venture </a:t>
            </a:r>
            <a:r>
              <a:rPr lang="en-US" sz="2800" b="1" dirty="0"/>
              <a:t>capital </a:t>
            </a:r>
            <a:r>
              <a:rPr lang="en-US" sz="2800" b="1" dirty="0" smtClean="0"/>
              <a:t>funds </a:t>
            </a:r>
            <a:endParaRPr lang="en-US" sz="2800" b="1" dirty="0"/>
          </a:p>
          <a:p>
            <a:pPr marL="0" indent="0" algn="just">
              <a:buNone/>
            </a:pPr>
            <a:r>
              <a:rPr lang="en-US" dirty="0" smtClean="0"/>
              <a:t>Venture capital funds</a:t>
            </a:r>
            <a:r>
              <a:rPr lang="en-US" b="1" dirty="0" smtClean="0"/>
              <a:t> </a:t>
            </a:r>
            <a:r>
              <a:rPr lang="en-US" dirty="0"/>
              <a:t>are financial institutions that are mostly oriented to financing profitable ideas</a:t>
            </a:r>
            <a:r>
              <a:rPr lang="en-US" dirty="0" smtClean="0"/>
              <a:t>.</a:t>
            </a:r>
          </a:p>
          <a:p>
            <a:pPr marL="0" indent="0">
              <a:buNone/>
            </a:pPr>
            <a:r>
              <a:rPr lang="en-US" sz="3600" dirty="0" smtClean="0"/>
              <a:t> </a:t>
            </a:r>
            <a:endParaRPr lang="es-ES" sz="36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3200" b="1" dirty="0">
                <a:solidFill>
                  <a:srgbClr val="0B0AFD"/>
                </a:solidFill>
              </a:rPr>
              <a:t>Private sources of finance</a:t>
            </a:r>
            <a:br>
              <a:rPr lang="en-US" sz="3200" b="1" dirty="0">
                <a:solidFill>
                  <a:srgbClr val="0B0AFD"/>
                </a:solidFill>
              </a:rPr>
            </a:br>
            <a:r>
              <a:rPr lang="en-US" sz="3200" b="1" dirty="0">
                <a:solidFill>
                  <a:srgbClr val="0B0AFD"/>
                </a:solidFill>
              </a:rPr>
              <a:t> for </a:t>
            </a:r>
            <a:r>
              <a:rPr lang="en-US" sz="3200" b="1" dirty="0" smtClean="0">
                <a:solidFill>
                  <a:srgbClr val="0B0AFD"/>
                </a:solidFill>
              </a:rPr>
              <a:t>micro-enterprises</a:t>
            </a:r>
            <a:endParaRPr lang="en-IE" sz="3200" b="1" dirty="0">
              <a:solidFill>
                <a:srgbClr val="0B0AFD"/>
              </a:solidFill>
            </a:endParaRPr>
          </a:p>
        </p:txBody>
      </p:sp>
    </p:spTree>
    <p:extLst>
      <p:ext uri="{BB962C8B-B14F-4D97-AF65-F5344CB8AC3E}">
        <p14:creationId xmlns:p14="http://schemas.microsoft.com/office/powerpoint/2010/main" xmlns="" val="17312634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0308" y="1219453"/>
            <a:ext cx="11347938" cy="5102226"/>
          </a:xfrm>
        </p:spPr>
        <p:txBody>
          <a:bodyPr/>
          <a:lstStyle/>
          <a:p>
            <a:pPr marL="0" indent="0">
              <a:buNone/>
            </a:pPr>
            <a:r>
              <a:rPr lang="fr-FR" b="1" dirty="0">
                <a:solidFill>
                  <a:srgbClr val="C00000"/>
                </a:solidFill>
              </a:rPr>
              <a:t>Financial institutions relevant </a:t>
            </a:r>
            <a:r>
              <a:rPr lang="fr-FR" b="1" dirty="0" smtClean="0">
                <a:solidFill>
                  <a:srgbClr val="C00000"/>
                </a:solidFill>
              </a:rPr>
              <a:t>to micro-</a:t>
            </a:r>
            <a:r>
              <a:rPr lang="fr-FR" b="1" dirty="0" err="1" smtClean="0">
                <a:solidFill>
                  <a:srgbClr val="C00000"/>
                </a:solidFill>
              </a:rPr>
              <a:t>enterprises</a:t>
            </a:r>
            <a:endParaRPr lang="fr-FR" b="1" dirty="0" smtClean="0">
              <a:solidFill>
                <a:srgbClr val="C00000"/>
              </a:solidFill>
            </a:endParaRPr>
          </a:p>
          <a:p>
            <a:pPr marL="0" indent="0">
              <a:buNone/>
            </a:pPr>
            <a:r>
              <a:rPr lang="fr-FR" b="1" dirty="0" smtClean="0">
                <a:solidFill>
                  <a:srgbClr val="C00000"/>
                </a:solidFill>
              </a:rPr>
              <a:t>(7 of 12)</a:t>
            </a:r>
            <a:r>
              <a:rPr lang="en-GB" dirty="0"/>
              <a:t> </a:t>
            </a:r>
            <a:endParaRPr lang="es-ES" dirty="0" smtClean="0"/>
          </a:p>
          <a:p>
            <a:pPr marL="0" indent="0">
              <a:buNone/>
            </a:pPr>
            <a:endParaRPr lang="es-ES" sz="1800" dirty="0" smtClean="0"/>
          </a:p>
          <a:p>
            <a:pPr marL="0" indent="0">
              <a:buNone/>
            </a:pPr>
            <a:endParaRPr lang="es-ES" sz="1800" dirty="0"/>
          </a:p>
          <a:p>
            <a:pPr marL="0" indent="0">
              <a:buNone/>
            </a:pPr>
            <a:r>
              <a:rPr lang="en-US" sz="2800" dirty="0" smtClean="0"/>
              <a:t>•</a:t>
            </a:r>
            <a:r>
              <a:rPr lang="en-US" sz="2800" b="1" dirty="0" smtClean="0"/>
              <a:t>Venture </a:t>
            </a:r>
            <a:r>
              <a:rPr lang="en-US" sz="2800" b="1" dirty="0"/>
              <a:t>capital </a:t>
            </a:r>
            <a:r>
              <a:rPr lang="en-US" sz="2800" b="1" dirty="0" smtClean="0"/>
              <a:t>funds </a:t>
            </a:r>
            <a:endParaRPr lang="en-US" sz="2800" b="1" dirty="0"/>
          </a:p>
          <a:p>
            <a:pPr marL="0" indent="0" algn="just">
              <a:buNone/>
            </a:pPr>
            <a:r>
              <a:rPr lang="en-US" sz="2800" dirty="0" smtClean="0"/>
              <a:t>They </a:t>
            </a:r>
            <a:r>
              <a:rPr lang="en-US" sz="2800" dirty="0"/>
              <a:t>are </a:t>
            </a:r>
            <a:r>
              <a:rPr lang="en-US" sz="2800" dirty="0" smtClean="0"/>
              <a:t>also working with </a:t>
            </a:r>
            <a:r>
              <a:rPr lang="en-US" sz="2800" dirty="0"/>
              <a:t>money, but </a:t>
            </a:r>
            <a:r>
              <a:rPr lang="en-US" sz="2800" dirty="0" smtClean="0"/>
              <a:t>the main </a:t>
            </a:r>
            <a:r>
              <a:rPr lang="en-US" sz="2800" dirty="0"/>
              <a:t>difference between venture capital funds and banks is that they are investing in good ideas seeking high returns on their investment in relatively shorter periods of time. </a:t>
            </a:r>
            <a:endParaRPr lang="en-US" sz="2800" dirty="0" smtClean="0"/>
          </a:p>
          <a:p>
            <a:pPr marL="0" indent="0" algn="just">
              <a:buNone/>
            </a:pP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3200" b="1" dirty="0">
                <a:solidFill>
                  <a:srgbClr val="0B0AFD"/>
                </a:solidFill>
              </a:rPr>
              <a:t>Private sources of finance</a:t>
            </a:r>
            <a:br>
              <a:rPr lang="en-US" sz="3200" b="1" dirty="0">
                <a:solidFill>
                  <a:srgbClr val="0B0AFD"/>
                </a:solidFill>
              </a:rPr>
            </a:br>
            <a:r>
              <a:rPr lang="en-US" sz="3200" b="1" dirty="0">
                <a:solidFill>
                  <a:srgbClr val="0B0AFD"/>
                </a:solidFill>
              </a:rPr>
              <a:t> for </a:t>
            </a:r>
            <a:r>
              <a:rPr lang="en-US" sz="3200" b="1" dirty="0" smtClean="0">
                <a:solidFill>
                  <a:srgbClr val="0B0AFD"/>
                </a:solidFill>
              </a:rPr>
              <a:t>micro-enterprises</a:t>
            </a:r>
            <a:endParaRPr lang="en-IE" sz="3200" b="1" dirty="0">
              <a:solidFill>
                <a:srgbClr val="0B0AFD"/>
              </a:solidFill>
            </a:endParaRPr>
          </a:p>
        </p:txBody>
      </p:sp>
    </p:spTree>
    <p:extLst>
      <p:ext uri="{BB962C8B-B14F-4D97-AF65-F5344CB8AC3E}">
        <p14:creationId xmlns:p14="http://schemas.microsoft.com/office/powerpoint/2010/main" xmlns="" val="280278671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1196007"/>
            <a:ext cx="11160369" cy="5102226"/>
          </a:xfrm>
        </p:spPr>
        <p:txBody>
          <a:bodyPr/>
          <a:lstStyle/>
          <a:p>
            <a:pPr marL="0" indent="0">
              <a:buNone/>
            </a:pPr>
            <a:r>
              <a:rPr lang="fr-FR" b="1" dirty="0">
                <a:solidFill>
                  <a:srgbClr val="C00000"/>
                </a:solidFill>
              </a:rPr>
              <a:t>Financial institutions relevant </a:t>
            </a:r>
            <a:r>
              <a:rPr lang="fr-FR" b="1" dirty="0" smtClean="0">
                <a:solidFill>
                  <a:srgbClr val="C00000"/>
                </a:solidFill>
              </a:rPr>
              <a:t>to micro-</a:t>
            </a:r>
            <a:r>
              <a:rPr lang="fr-FR" b="1" dirty="0" err="1" smtClean="0">
                <a:solidFill>
                  <a:srgbClr val="C00000"/>
                </a:solidFill>
              </a:rPr>
              <a:t>enterprises</a:t>
            </a:r>
            <a:endParaRPr lang="fr-FR" b="1" dirty="0" smtClean="0">
              <a:solidFill>
                <a:srgbClr val="C00000"/>
              </a:solidFill>
            </a:endParaRPr>
          </a:p>
          <a:p>
            <a:pPr marL="0" indent="0">
              <a:buNone/>
            </a:pPr>
            <a:r>
              <a:rPr lang="fr-FR" b="1" dirty="0" smtClean="0">
                <a:solidFill>
                  <a:srgbClr val="C00000"/>
                </a:solidFill>
              </a:rPr>
              <a:t>(8 of 12)</a:t>
            </a:r>
            <a:r>
              <a:rPr lang="en-GB" dirty="0"/>
              <a:t> </a:t>
            </a:r>
            <a:endParaRPr lang="es-ES" dirty="0" smtClean="0"/>
          </a:p>
          <a:p>
            <a:pPr marL="0" indent="0">
              <a:buNone/>
            </a:pPr>
            <a:endParaRPr lang="es-ES" sz="1800" dirty="0" smtClean="0"/>
          </a:p>
          <a:p>
            <a:pPr marL="0" indent="0">
              <a:buNone/>
            </a:pPr>
            <a:endParaRPr lang="es-ES" sz="1800" dirty="0"/>
          </a:p>
          <a:p>
            <a:pPr marL="0" indent="0">
              <a:buNone/>
            </a:pPr>
            <a:r>
              <a:rPr lang="en-US" sz="2800" dirty="0" smtClean="0"/>
              <a:t>•</a:t>
            </a:r>
            <a:r>
              <a:rPr lang="en-US" sz="2800" b="1" dirty="0" smtClean="0"/>
              <a:t>Venture </a:t>
            </a:r>
            <a:r>
              <a:rPr lang="en-US" sz="2800" b="1" dirty="0"/>
              <a:t>capital </a:t>
            </a:r>
            <a:r>
              <a:rPr lang="en-US" sz="2800" b="1" dirty="0" smtClean="0"/>
              <a:t>funds </a:t>
            </a:r>
            <a:endParaRPr lang="en-US" sz="2800" b="1" dirty="0"/>
          </a:p>
          <a:p>
            <a:pPr marL="0" indent="0" algn="just">
              <a:buNone/>
            </a:pPr>
            <a:r>
              <a:rPr lang="en-US" dirty="0" smtClean="0"/>
              <a:t>For them a good idea is only a profitable idea if there is a short period of return of investment. </a:t>
            </a:r>
          </a:p>
          <a:p>
            <a:pPr marL="0" indent="0" algn="just">
              <a:buNone/>
            </a:pPr>
            <a:endParaRPr lang="es-ES" sz="40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3200" b="1" dirty="0">
                <a:solidFill>
                  <a:srgbClr val="0B0AFD"/>
                </a:solidFill>
              </a:rPr>
              <a:t>Private sources of finance</a:t>
            </a:r>
            <a:br>
              <a:rPr lang="en-US" sz="3200" b="1" dirty="0">
                <a:solidFill>
                  <a:srgbClr val="0B0AFD"/>
                </a:solidFill>
              </a:rPr>
            </a:br>
            <a:r>
              <a:rPr lang="en-US" sz="3200" b="1" dirty="0">
                <a:solidFill>
                  <a:srgbClr val="0B0AFD"/>
                </a:solidFill>
              </a:rPr>
              <a:t> for </a:t>
            </a:r>
            <a:r>
              <a:rPr lang="en-US" sz="3200" b="1" dirty="0" smtClean="0">
                <a:solidFill>
                  <a:srgbClr val="0B0AFD"/>
                </a:solidFill>
              </a:rPr>
              <a:t>micro-enterprises</a:t>
            </a:r>
            <a:endParaRPr lang="en-IE" sz="3200" b="1" dirty="0">
              <a:solidFill>
                <a:srgbClr val="0B0AFD"/>
              </a:solidFill>
            </a:endParaRPr>
          </a:p>
        </p:txBody>
      </p:sp>
    </p:spTree>
    <p:extLst>
      <p:ext uri="{BB962C8B-B14F-4D97-AF65-F5344CB8AC3E}">
        <p14:creationId xmlns:p14="http://schemas.microsoft.com/office/powerpoint/2010/main" xmlns="" val="31552768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5139" y="1231176"/>
            <a:ext cx="11383108" cy="5102226"/>
          </a:xfrm>
        </p:spPr>
        <p:txBody>
          <a:bodyPr/>
          <a:lstStyle/>
          <a:p>
            <a:pPr marL="0" indent="0">
              <a:buNone/>
            </a:pPr>
            <a:r>
              <a:rPr lang="fr-FR" b="1" dirty="0">
                <a:solidFill>
                  <a:srgbClr val="C00000"/>
                </a:solidFill>
              </a:rPr>
              <a:t>Financial institutions relevant </a:t>
            </a:r>
            <a:r>
              <a:rPr lang="fr-FR" b="1" dirty="0" smtClean="0">
                <a:solidFill>
                  <a:srgbClr val="C00000"/>
                </a:solidFill>
              </a:rPr>
              <a:t>to micro-</a:t>
            </a:r>
            <a:r>
              <a:rPr lang="fr-FR" b="1" dirty="0" err="1" smtClean="0">
                <a:solidFill>
                  <a:srgbClr val="C00000"/>
                </a:solidFill>
              </a:rPr>
              <a:t>enterprises</a:t>
            </a:r>
            <a:endParaRPr lang="fr-FR" b="1" dirty="0" smtClean="0">
              <a:solidFill>
                <a:srgbClr val="C00000"/>
              </a:solidFill>
            </a:endParaRPr>
          </a:p>
          <a:p>
            <a:pPr marL="0" indent="0">
              <a:buNone/>
            </a:pPr>
            <a:r>
              <a:rPr lang="fr-FR" b="1" dirty="0" smtClean="0">
                <a:solidFill>
                  <a:srgbClr val="C00000"/>
                </a:solidFill>
              </a:rPr>
              <a:t>(9 of 12)</a:t>
            </a:r>
            <a:r>
              <a:rPr lang="en-GB" dirty="0"/>
              <a:t> </a:t>
            </a:r>
            <a:endParaRPr lang="es-ES" dirty="0" smtClean="0"/>
          </a:p>
          <a:p>
            <a:pPr marL="0" indent="0">
              <a:buNone/>
            </a:pPr>
            <a:endParaRPr lang="es-ES" sz="1800" dirty="0" smtClean="0"/>
          </a:p>
          <a:p>
            <a:pPr marL="0" indent="0">
              <a:buNone/>
            </a:pPr>
            <a:endParaRPr lang="es-ES" sz="1800" dirty="0"/>
          </a:p>
          <a:p>
            <a:pPr marL="0" indent="0" algn="just">
              <a:buNone/>
            </a:pPr>
            <a:r>
              <a:rPr lang="en-US" sz="2800" dirty="0" smtClean="0"/>
              <a:t>•</a:t>
            </a:r>
            <a:r>
              <a:rPr lang="en-US" sz="2800" b="1" dirty="0" smtClean="0"/>
              <a:t>Venture </a:t>
            </a:r>
            <a:r>
              <a:rPr lang="en-US" sz="2800" b="1" dirty="0"/>
              <a:t>capital </a:t>
            </a:r>
            <a:r>
              <a:rPr lang="en-US" sz="2800" b="1" dirty="0" smtClean="0"/>
              <a:t>funds </a:t>
            </a:r>
            <a:endParaRPr lang="en-US" sz="2800" b="1" dirty="0"/>
          </a:p>
          <a:p>
            <a:pPr marL="0" indent="0" algn="just">
              <a:buNone/>
            </a:pPr>
            <a:r>
              <a:rPr lang="en-US" sz="2800" dirty="0" smtClean="0"/>
              <a:t>Before investing, venture capital funds carry out so called “due diligence” to analyze and assess the viability of the business idea, including: review of previous operations of the company, management of the company, market analyses, and product analyses and most importantly – period of return of the investment. </a:t>
            </a:r>
            <a:endParaRPr lang="es-ES" sz="2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3200" b="1" dirty="0">
                <a:solidFill>
                  <a:srgbClr val="0B0AFD"/>
                </a:solidFill>
              </a:rPr>
              <a:t>Private sources of finance</a:t>
            </a:r>
            <a:br>
              <a:rPr lang="en-US" sz="3200" b="1" dirty="0">
                <a:solidFill>
                  <a:srgbClr val="0B0AFD"/>
                </a:solidFill>
              </a:rPr>
            </a:br>
            <a:r>
              <a:rPr lang="en-US" sz="3200" b="1" dirty="0">
                <a:solidFill>
                  <a:srgbClr val="0B0AFD"/>
                </a:solidFill>
              </a:rPr>
              <a:t> for </a:t>
            </a:r>
            <a:r>
              <a:rPr lang="en-US" sz="3200" b="1" dirty="0" smtClean="0">
                <a:solidFill>
                  <a:srgbClr val="0B0AFD"/>
                </a:solidFill>
              </a:rPr>
              <a:t>micro-enterprises</a:t>
            </a:r>
            <a:endParaRPr lang="en-IE" sz="3200" b="1" dirty="0">
              <a:solidFill>
                <a:srgbClr val="0B0AFD"/>
              </a:solidFill>
            </a:endParaRPr>
          </a:p>
        </p:txBody>
      </p:sp>
    </p:spTree>
    <p:extLst>
      <p:ext uri="{BB962C8B-B14F-4D97-AF65-F5344CB8AC3E}">
        <p14:creationId xmlns:p14="http://schemas.microsoft.com/office/powerpoint/2010/main" xmlns="" val="187636167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8585" y="1196007"/>
            <a:ext cx="11418277" cy="5102226"/>
          </a:xfrm>
        </p:spPr>
        <p:txBody>
          <a:bodyPr/>
          <a:lstStyle/>
          <a:p>
            <a:pPr marL="0" indent="0">
              <a:buNone/>
            </a:pPr>
            <a:r>
              <a:rPr lang="fr-FR" b="1" dirty="0">
                <a:solidFill>
                  <a:srgbClr val="C00000"/>
                </a:solidFill>
              </a:rPr>
              <a:t>Financial institutions relevant </a:t>
            </a:r>
            <a:r>
              <a:rPr lang="fr-FR" b="1" dirty="0" smtClean="0">
                <a:solidFill>
                  <a:srgbClr val="C00000"/>
                </a:solidFill>
              </a:rPr>
              <a:t>to micro-</a:t>
            </a:r>
            <a:r>
              <a:rPr lang="fr-FR" b="1" dirty="0" err="1" smtClean="0">
                <a:solidFill>
                  <a:srgbClr val="C00000"/>
                </a:solidFill>
              </a:rPr>
              <a:t>enterprises</a:t>
            </a:r>
            <a:endParaRPr lang="fr-FR" b="1" dirty="0" smtClean="0">
              <a:solidFill>
                <a:srgbClr val="C00000"/>
              </a:solidFill>
            </a:endParaRPr>
          </a:p>
          <a:p>
            <a:pPr marL="0" indent="0">
              <a:buNone/>
            </a:pPr>
            <a:r>
              <a:rPr lang="fr-FR" b="1" dirty="0" smtClean="0">
                <a:solidFill>
                  <a:srgbClr val="C00000"/>
                </a:solidFill>
              </a:rPr>
              <a:t>(10 of 12)</a:t>
            </a:r>
            <a:r>
              <a:rPr lang="en-GB" sz="2800" dirty="0"/>
              <a:t> </a:t>
            </a:r>
            <a:endParaRPr lang="es-ES" sz="2800" dirty="0" smtClean="0"/>
          </a:p>
          <a:p>
            <a:pPr marL="0" indent="0">
              <a:buNone/>
            </a:pPr>
            <a:endParaRPr lang="es-ES" sz="1800" dirty="0" smtClean="0"/>
          </a:p>
          <a:p>
            <a:pPr marL="0" indent="0">
              <a:buNone/>
            </a:pPr>
            <a:endParaRPr lang="es-ES" sz="1800" dirty="0"/>
          </a:p>
          <a:p>
            <a:pPr marL="0" indent="0">
              <a:buNone/>
            </a:pPr>
            <a:r>
              <a:rPr lang="en-US" sz="2800" dirty="0" smtClean="0"/>
              <a:t>•</a:t>
            </a:r>
            <a:r>
              <a:rPr lang="en-US" sz="2800" b="1" dirty="0" smtClean="0"/>
              <a:t>Venture </a:t>
            </a:r>
            <a:r>
              <a:rPr lang="en-US" sz="2800" b="1" dirty="0"/>
              <a:t>capital </a:t>
            </a:r>
            <a:r>
              <a:rPr lang="en-US" sz="2800" b="1" dirty="0" smtClean="0"/>
              <a:t>funds </a:t>
            </a:r>
            <a:endParaRPr lang="en-US" sz="2800" b="1" dirty="0"/>
          </a:p>
          <a:p>
            <a:pPr marL="0" indent="0" algn="just">
              <a:buNone/>
            </a:pPr>
            <a:r>
              <a:rPr lang="en-US" dirty="0" smtClean="0"/>
              <a:t>For these services venture capital funds are not looking for collateral. They are eliminating risk with good analyses.</a:t>
            </a:r>
            <a:endParaRPr lang="es-ES"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3200" b="1" dirty="0">
                <a:solidFill>
                  <a:srgbClr val="0B0AFD"/>
                </a:solidFill>
              </a:rPr>
              <a:t>Private sources of finance</a:t>
            </a:r>
            <a:br>
              <a:rPr lang="en-US" sz="3200" b="1" dirty="0">
                <a:solidFill>
                  <a:srgbClr val="0B0AFD"/>
                </a:solidFill>
              </a:rPr>
            </a:br>
            <a:r>
              <a:rPr lang="en-US" sz="3200" b="1" dirty="0">
                <a:solidFill>
                  <a:srgbClr val="0B0AFD"/>
                </a:solidFill>
              </a:rPr>
              <a:t> for </a:t>
            </a:r>
            <a:r>
              <a:rPr lang="en-US" sz="3200" b="1" dirty="0" smtClean="0">
                <a:solidFill>
                  <a:srgbClr val="0B0AFD"/>
                </a:solidFill>
              </a:rPr>
              <a:t>micro-enterprises</a:t>
            </a:r>
            <a:endParaRPr lang="en-IE" sz="3200" b="1" dirty="0">
              <a:solidFill>
                <a:srgbClr val="0B0AFD"/>
              </a:solidFill>
            </a:endParaRPr>
          </a:p>
        </p:txBody>
      </p:sp>
    </p:spTree>
    <p:extLst>
      <p:ext uri="{BB962C8B-B14F-4D97-AF65-F5344CB8AC3E}">
        <p14:creationId xmlns:p14="http://schemas.microsoft.com/office/powerpoint/2010/main" xmlns="" val="10300595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3415" y="1196007"/>
            <a:ext cx="11429999" cy="5102226"/>
          </a:xfrm>
        </p:spPr>
        <p:txBody>
          <a:bodyPr/>
          <a:lstStyle/>
          <a:p>
            <a:pPr marL="0" indent="0" algn="just">
              <a:buNone/>
            </a:pPr>
            <a:r>
              <a:rPr lang="fr-FR" b="1" dirty="0">
                <a:solidFill>
                  <a:srgbClr val="C00000"/>
                </a:solidFill>
              </a:rPr>
              <a:t>Financial institutions relevant </a:t>
            </a:r>
            <a:r>
              <a:rPr lang="fr-FR" b="1" dirty="0" smtClean="0">
                <a:solidFill>
                  <a:srgbClr val="C00000"/>
                </a:solidFill>
              </a:rPr>
              <a:t>to micro-</a:t>
            </a:r>
            <a:r>
              <a:rPr lang="fr-FR" b="1" dirty="0" err="1" smtClean="0">
                <a:solidFill>
                  <a:srgbClr val="C00000"/>
                </a:solidFill>
              </a:rPr>
              <a:t>enterprises</a:t>
            </a:r>
            <a:endParaRPr lang="fr-FR" b="1" dirty="0" smtClean="0">
              <a:solidFill>
                <a:srgbClr val="C00000"/>
              </a:solidFill>
            </a:endParaRPr>
          </a:p>
          <a:p>
            <a:pPr marL="0" indent="0" algn="just">
              <a:buNone/>
            </a:pPr>
            <a:r>
              <a:rPr lang="fr-FR" b="1" dirty="0" smtClean="0">
                <a:solidFill>
                  <a:srgbClr val="C00000"/>
                </a:solidFill>
              </a:rPr>
              <a:t>(11 of 12)</a:t>
            </a:r>
            <a:r>
              <a:rPr lang="en-GB" dirty="0"/>
              <a:t> </a:t>
            </a:r>
            <a:endParaRPr lang="en-GB" dirty="0" smtClean="0"/>
          </a:p>
          <a:p>
            <a:pPr marL="0" indent="0" algn="just">
              <a:buNone/>
            </a:pPr>
            <a:endParaRPr lang="es-ES" sz="2800" dirty="0" smtClean="0"/>
          </a:p>
          <a:p>
            <a:pPr marL="0" indent="0" algn="just">
              <a:buNone/>
            </a:pPr>
            <a:r>
              <a:rPr lang="en-US" sz="2800" dirty="0" smtClean="0"/>
              <a:t>•</a:t>
            </a:r>
            <a:r>
              <a:rPr lang="en-US" sz="2800" b="1" dirty="0" smtClean="0"/>
              <a:t>Business Angels</a:t>
            </a:r>
            <a:endParaRPr lang="en-US" sz="2800" dirty="0"/>
          </a:p>
          <a:p>
            <a:pPr marL="0" indent="0" algn="just">
              <a:buNone/>
            </a:pPr>
            <a:r>
              <a:rPr lang="en-US" sz="2800" dirty="0" smtClean="0"/>
              <a:t>Business </a:t>
            </a:r>
            <a:r>
              <a:rPr lang="en-US" sz="2800" dirty="0"/>
              <a:t>angels are </a:t>
            </a:r>
            <a:r>
              <a:rPr lang="en-US" sz="2800" dirty="0" smtClean="0"/>
              <a:t>a network </a:t>
            </a:r>
            <a:r>
              <a:rPr lang="en-US" sz="2800" dirty="0"/>
              <a:t>of successful entrepreneurs who are looking for a business or good idea to invest their </a:t>
            </a:r>
            <a:r>
              <a:rPr lang="en-US" sz="2800" dirty="0" smtClean="0"/>
              <a:t>savings and  </a:t>
            </a:r>
            <a:r>
              <a:rPr lang="en-US" sz="2800" dirty="0"/>
              <a:t>also as a means to diversify their business portfolio. They are often organized in networks to generate economies of scale and safeguard privacy. </a:t>
            </a: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19</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3200" b="1" dirty="0">
                <a:solidFill>
                  <a:srgbClr val="0B0AFD"/>
                </a:solidFill>
              </a:rPr>
              <a:t>Private sources of finance</a:t>
            </a:r>
            <a:br>
              <a:rPr lang="en-US" sz="3200" b="1" dirty="0">
                <a:solidFill>
                  <a:srgbClr val="0B0AFD"/>
                </a:solidFill>
              </a:rPr>
            </a:br>
            <a:r>
              <a:rPr lang="en-US" sz="3200" b="1" dirty="0">
                <a:solidFill>
                  <a:srgbClr val="0B0AFD"/>
                </a:solidFill>
              </a:rPr>
              <a:t> for </a:t>
            </a:r>
            <a:r>
              <a:rPr lang="en-US" sz="3200" b="1" dirty="0" smtClean="0">
                <a:solidFill>
                  <a:srgbClr val="0B0AFD"/>
                </a:solidFill>
              </a:rPr>
              <a:t>micro-enterprises</a:t>
            </a:r>
            <a:endParaRPr lang="en-IE" sz="3200" b="1" dirty="0">
              <a:solidFill>
                <a:srgbClr val="0B0AFD"/>
              </a:solidFill>
            </a:endParaRPr>
          </a:p>
        </p:txBody>
      </p:sp>
    </p:spTree>
    <p:extLst>
      <p:ext uri="{BB962C8B-B14F-4D97-AF65-F5344CB8AC3E}">
        <p14:creationId xmlns:p14="http://schemas.microsoft.com/office/powerpoint/2010/main" xmlns="" val="151843666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532477774"/>
              </p:ext>
            </p:extLst>
          </p:nvPr>
        </p:nvGraphicFramePr>
        <p:xfrm>
          <a:off x="780288" y="2403230"/>
          <a:ext cx="10338816" cy="3332097"/>
        </p:xfrm>
        <a:graphic>
          <a:graphicData uri="http://schemas.openxmlformats.org/drawingml/2006/table">
            <a:tbl>
              <a:tblPr firstRow="1" bandRow="1">
                <a:tableStyleId>{5C22544A-7EE6-4342-B048-85BDC9FD1C3A}</a:tableStyleId>
              </a:tblPr>
              <a:tblGrid>
                <a:gridCol w="4930621">
                  <a:extLst>
                    <a:ext uri="{9D8B030D-6E8A-4147-A177-3AD203B41FA5}">
                      <a16:colId xmlns:a16="http://schemas.microsoft.com/office/drawing/2014/main" xmlns="" val="2387490912"/>
                    </a:ext>
                  </a:extLst>
                </a:gridCol>
                <a:gridCol w="5408195">
                  <a:extLst>
                    <a:ext uri="{9D8B030D-6E8A-4147-A177-3AD203B41FA5}">
                      <a16:colId xmlns:a16="http://schemas.microsoft.com/office/drawing/2014/main" xmlns="" val="3462008685"/>
                    </a:ext>
                  </a:extLst>
                </a:gridCol>
              </a:tblGrid>
              <a:tr h="697012">
                <a:tc>
                  <a:txBody>
                    <a:bodyPr/>
                    <a:lstStyle/>
                    <a:p>
                      <a:pPr algn="ctr"/>
                      <a:r>
                        <a:rPr lang="en-IE" sz="2400" b="1" dirty="0">
                          <a:solidFill>
                            <a:schemeClr val="tx1"/>
                          </a:solidFill>
                        </a:rPr>
                        <a:t>How many 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23 </a:t>
                      </a:r>
                      <a:r>
                        <a:rPr lang="en-IE" sz="2400" b="1" dirty="0" smtClean="0">
                          <a:solidFill>
                            <a:srgbClr val="336600"/>
                          </a:solidFill>
                        </a:rPr>
                        <a:t> </a:t>
                      </a:r>
                      <a:r>
                        <a:rPr lang="en-IE" sz="2400" b="1" dirty="0">
                          <a:solidFill>
                            <a:schemeClr val="tx1"/>
                          </a:solidFill>
                        </a:rPr>
                        <a:t>slides in total</a:t>
                      </a: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algn="ctr"/>
                      <a:r>
                        <a:rPr lang="en-IE" sz="2400" b="1" dirty="0">
                          <a:solidFill>
                            <a:schemeClr val="tx1"/>
                          </a:solidFill>
                        </a:rPr>
                        <a:t>How long to read and listen?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dk1"/>
                          </a:solidFill>
                          <a:latin typeface="+mn-lt"/>
                          <a:ea typeface="+mn-ea"/>
                          <a:cs typeface="+mn-cs"/>
                        </a:rPr>
                        <a:t>15 </a:t>
                      </a:r>
                      <a:r>
                        <a:rPr lang="en-IE" sz="2400" b="1" dirty="0" smtClean="0"/>
                        <a:t>minutes (not including exploring the links provided within slides)</a:t>
                      </a:r>
                      <a:endParaRPr lang="en-IE" sz="2400" b="1" dirty="0"/>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algn="ctr"/>
                      <a:r>
                        <a:rPr lang="en-IE" sz="2400" b="1" dirty="0">
                          <a:solidFill>
                            <a:schemeClr val="tx1"/>
                          </a:solidFill>
                        </a:rPr>
                        <a:t>What is the benefit? </a:t>
                      </a:r>
                      <a:endParaRPr lang="en-IE" sz="2400" dirty="0">
                        <a:solidFill>
                          <a:schemeClr val="tx1"/>
                        </a:solidFill>
                      </a:endParaRPr>
                    </a:p>
                  </a:txBody>
                  <a:tcPr>
                    <a:solidFill>
                      <a:schemeClr val="bg1">
                        <a:lumMod val="75000"/>
                      </a:schemeClr>
                    </a:solidFill>
                  </a:tcPr>
                </a:tc>
                <a:tc>
                  <a:txBody>
                    <a:bodyPr/>
                    <a:lstStyle/>
                    <a:p>
                      <a:r>
                        <a:rPr lang="en-IE" sz="2400" b="1" dirty="0">
                          <a:solidFill>
                            <a:schemeClr val="tx1"/>
                          </a:solidFill>
                        </a:rPr>
                        <a:t>See </a:t>
                      </a:r>
                      <a:r>
                        <a:rPr lang="en-IE" sz="2400" b="1" dirty="0" smtClean="0">
                          <a:solidFill>
                            <a:schemeClr val="tx1"/>
                          </a:solidFill>
                        </a:rPr>
                        <a:t>aim and expected </a:t>
                      </a:r>
                      <a:r>
                        <a:rPr lang="en-IE" sz="2400" b="1" dirty="0">
                          <a:solidFill>
                            <a:schemeClr val="tx1"/>
                          </a:solidFill>
                        </a:rPr>
                        <a:t>learning in following </a:t>
                      </a:r>
                      <a:r>
                        <a:rPr lang="en-IE" sz="2400" b="1" dirty="0" smtClean="0">
                          <a:solidFill>
                            <a:schemeClr val="tx1"/>
                          </a:solidFill>
                        </a:rPr>
                        <a:t>slides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smtClean="0">
                <a:solidFill>
                  <a:srgbClr val="990000"/>
                </a:solidFill>
              </a:rPr>
              <a:t>Overview</a:t>
            </a:r>
            <a:endParaRPr lang="el-GR" sz="3200" dirty="0">
              <a:solidFill>
                <a:srgbClr val="990000"/>
              </a:solidFill>
            </a:endParaRPr>
          </a:p>
        </p:txBody>
      </p:sp>
      <p:sp>
        <p:nvSpPr>
          <p:cNvPr id="10" name="Title 1"/>
          <p:cNvSpPr>
            <a:spLocks noGrp="1"/>
          </p:cNvSpPr>
          <p:nvPr>
            <p:ph type="title"/>
          </p:nvPr>
        </p:nvSpPr>
        <p:spPr>
          <a:xfrm>
            <a:off x="1041779" y="0"/>
            <a:ext cx="10972800" cy="1143000"/>
          </a:xfrm>
        </p:spPr>
        <p:txBody>
          <a:bodyPr/>
          <a:lstStyle/>
          <a:p>
            <a:pPr algn="r"/>
            <a:r>
              <a:rPr lang="en-US" sz="3200" b="1" dirty="0">
                <a:solidFill>
                  <a:srgbClr val="0B0AFD"/>
                </a:solidFill>
              </a:rPr>
              <a:t>Private sources of finance</a:t>
            </a:r>
            <a:br>
              <a:rPr lang="en-US" sz="3200" b="1" dirty="0">
                <a:solidFill>
                  <a:srgbClr val="0B0AFD"/>
                </a:solidFill>
              </a:rPr>
            </a:br>
            <a:r>
              <a:rPr lang="en-US" sz="3200" b="1" dirty="0">
                <a:solidFill>
                  <a:srgbClr val="0B0AFD"/>
                </a:solidFill>
              </a:rPr>
              <a:t> for </a:t>
            </a:r>
            <a:r>
              <a:rPr lang="en-US" sz="3200" b="1" dirty="0" smtClean="0">
                <a:solidFill>
                  <a:srgbClr val="0B0AFD"/>
                </a:solidFill>
              </a:rPr>
              <a:t>micro-enterprises</a:t>
            </a:r>
            <a:endParaRPr lang="en-IE" sz="3200" b="1" dirty="0">
              <a:solidFill>
                <a:srgbClr val="0B0AFD"/>
              </a:solidFill>
            </a:endParaRPr>
          </a:p>
        </p:txBody>
      </p:sp>
    </p:spTree>
    <p:custDataLst>
      <p:tags r:id="rId1"/>
    </p:custDataLst>
    <p:extLst>
      <p:ext uri="{BB962C8B-B14F-4D97-AF65-F5344CB8AC3E}">
        <p14:creationId xmlns:p14="http://schemas.microsoft.com/office/powerpoint/2010/main" xmlns="" val="3398946843"/>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3415" y="1196007"/>
            <a:ext cx="11441723" cy="5102226"/>
          </a:xfrm>
        </p:spPr>
        <p:txBody>
          <a:bodyPr/>
          <a:lstStyle/>
          <a:p>
            <a:pPr marL="0" indent="0" algn="just">
              <a:buNone/>
            </a:pPr>
            <a:r>
              <a:rPr lang="fr-FR" b="1" dirty="0">
                <a:solidFill>
                  <a:srgbClr val="C00000"/>
                </a:solidFill>
              </a:rPr>
              <a:t>Financial institutions relevant </a:t>
            </a:r>
            <a:r>
              <a:rPr lang="fr-FR" b="1" dirty="0" smtClean="0">
                <a:solidFill>
                  <a:srgbClr val="C00000"/>
                </a:solidFill>
              </a:rPr>
              <a:t>to micro-</a:t>
            </a:r>
            <a:r>
              <a:rPr lang="fr-FR" b="1" dirty="0" err="1" smtClean="0">
                <a:solidFill>
                  <a:srgbClr val="C00000"/>
                </a:solidFill>
              </a:rPr>
              <a:t>enterprises</a:t>
            </a:r>
            <a:endParaRPr lang="fr-FR" b="1" dirty="0" smtClean="0">
              <a:solidFill>
                <a:srgbClr val="C00000"/>
              </a:solidFill>
            </a:endParaRPr>
          </a:p>
          <a:p>
            <a:pPr marL="0" indent="0" algn="just">
              <a:buNone/>
            </a:pPr>
            <a:r>
              <a:rPr lang="fr-FR" b="1" dirty="0" smtClean="0">
                <a:solidFill>
                  <a:srgbClr val="C00000"/>
                </a:solidFill>
              </a:rPr>
              <a:t>(12 of 12)</a:t>
            </a:r>
            <a:r>
              <a:rPr lang="en-GB" dirty="0"/>
              <a:t> </a:t>
            </a:r>
            <a:endParaRPr lang="en-GB" dirty="0" smtClean="0"/>
          </a:p>
          <a:p>
            <a:pPr marL="0" indent="0" algn="just">
              <a:buNone/>
            </a:pPr>
            <a:endParaRPr lang="es-ES" sz="2800" dirty="0" smtClean="0"/>
          </a:p>
          <a:p>
            <a:pPr marL="0" indent="0" algn="just">
              <a:buNone/>
            </a:pPr>
            <a:r>
              <a:rPr lang="en-US" sz="2800" dirty="0" smtClean="0"/>
              <a:t>•</a:t>
            </a:r>
            <a:r>
              <a:rPr lang="en-US" sz="2800" b="1" dirty="0" smtClean="0"/>
              <a:t>Business Angels</a:t>
            </a:r>
            <a:endParaRPr lang="en-US" sz="2800" dirty="0"/>
          </a:p>
          <a:p>
            <a:pPr marL="0" indent="0" algn="just">
              <a:buNone/>
            </a:pPr>
            <a:r>
              <a:rPr lang="en-US" sz="2800" dirty="0" smtClean="0"/>
              <a:t>Business angels are open to good business ideas or well-organized business, and have become increasingly instrumental in supporting innovative start-ups. </a:t>
            </a: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20</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3200" b="1" dirty="0">
                <a:solidFill>
                  <a:srgbClr val="0B0AFD"/>
                </a:solidFill>
              </a:rPr>
              <a:t>Private sources of finance</a:t>
            </a:r>
            <a:br>
              <a:rPr lang="en-US" sz="3200" b="1" dirty="0">
                <a:solidFill>
                  <a:srgbClr val="0B0AFD"/>
                </a:solidFill>
              </a:rPr>
            </a:br>
            <a:r>
              <a:rPr lang="en-US" sz="3200" b="1" dirty="0">
                <a:solidFill>
                  <a:srgbClr val="0B0AFD"/>
                </a:solidFill>
              </a:rPr>
              <a:t> for </a:t>
            </a:r>
            <a:r>
              <a:rPr lang="en-US" sz="3200" b="1" dirty="0" smtClean="0">
                <a:solidFill>
                  <a:srgbClr val="0B0AFD"/>
                </a:solidFill>
              </a:rPr>
              <a:t>micro-enterprises</a:t>
            </a:r>
            <a:endParaRPr lang="en-IE" sz="3200" b="1" dirty="0">
              <a:solidFill>
                <a:srgbClr val="0B0AFD"/>
              </a:solidFill>
            </a:endParaRPr>
          </a:p>
        </p:txBody>
      </p:sp>
    </p:spTree>
    <p:extLst>
      <p:ext uri="{BB962C8B-B14F-4D97-AF65-F5344CB8AC3E}">
        <p14:creationId xmlns:p14="http://schemas.microsoft.com/office/powerpoint/2010/main" xmlns="" val="42829355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1693" y="1196007"/>
            <a:ext cx="11394830" cy="5102226"/>
          </a:xfrm>
        </p:spPr>
        <p:txBody>
          <a:bodyPr/>
          <a:lstStyle/>
          <a:p>
            <a:pPr marL="0" indent="0">
              <a:buNone/>
            </a:pPr>
            <a:r>
              <a:rPr lang="en-US" b="1" dirty="0" smtClean="0">
                <a:solidFill>
                  <a:srgbClr val="C00000"/>
                </a:solidFill>
              </a:rPr>
              <a:t>The most common way of financing micro-enterprises</a:t>
            </a:r>
          </a:p>
          <a:p>
            <a:pPr marL="0" indent="0">
              <a:buNone/>
            </a:pPr>
            <a:r>
              <a:rPr lang="en-US" b="1" dirty="0" smtClean="0">
                <a:solidFill>
                  <a:srgbClr val="C00000"/>
                </a:solidFill>
              </a:rPr>
              <a:t>(1 of 2)</a:t>
            </a:r>
            <a:endParaRPr lang="en-GB" dirty="0" smtClean="0"/>
          </a:p>
          <a:p>
            <a:pPr marL="0" indent="0">
              <a:buNone/>
            </a:pPr>
            <a:endParaRPr lang="es-ES" sz="2800" dirty="0" smtClean="0"/>
          </a:p>
          <a:p>
            <a:pPr marL="0" indent="0" algn="just">
              <a:buNone/>
            </a:pPr>
            <a:r>
              <a:rPr lang="en-US" sz="2800" dirty="0" smtClean="0"/>
              <a:t>Every micro-enterprise </a:t>
            </a:r>
            <a:r>
              <a:rPr lang="en-US" sz="2800" dirty="0"/>
              <a:t>should find </a:t>
            </a:r>
            <a:r>
              <a:rPr lang="en-US" sz="2800" dirty="0" smtClean="0"/>
              <a:t>the optimal </a:t>
            </a:r>
            <a:r>
              <a:rPr lang="en-US" sz="2800" dirty="0"/>
              <a:t>way to finance the business. This means that management should make </a:t>
            </a:r>
            <a:r>
              <a:rPr lang="en-US" sz="2800" dirty="0" smtClean="0"/>
              <a:t>a decision on what </a:t>
            </a:r>
            <a:r>
              <a:rPr lang="en-US" sz="2800" dirty="0"/>
              <a:t>type of financing is most suitable for the company, balancing aspects such as financing needs, cost of financing, timing and eligibility requirements</a:t>
            </a:r>
            <a:r>
              <a:rPr lang="en-US" sz="2800" dirty="0" smtClean="0"/>
              <a:t>.</a:t>
            </a:r>
          </a:p>
          <a:p>
            <a:pPr marL="0" indent="0">
              <a:buNone/>
            </a:pPr>
            <a:endParaRPr lang="en-US" sz="1700" dirty="0"/>
          </a:p>
          <a:p>
            <a:pPr marL="0" indent="0" algn="ctr">
              <a:buNone/>
            </a:pP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21</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3200" b="1" dirty="0">
                <a:solidFill>
                  <a:srgbClr val="0B0AFD"/>
                </a:solidFill>
              </a:rPr>
              <a:t>Private sources of finance</a:t>
            </a:r>
            <a:br>
              <a:rPr lang="en-US" sz="3200" b="1" dirty="0">
                <a:solidFill>
                  <a:srgbClr val="0B0AFD"/>
                </a:solidFill>
              </a:rPr>
            </a:br>
            <a:r>
              <a:rPr lang="en-US" sz="3200" b="1" dirty="0">
                <a:solidFill>
                  <a:srgbClr val="0B0AFD"/>
                </a:solidFill>
              </a:rPr>
              <a:t> for </a:t>
            </a:r>
            <a:r>
              <a:rPr lang="en-US" sz="3200" b="1" dirty="0" smtClean="0">
                <a:solidFill>
                  <a:srgbClr val="0B0AFD"/>
                </a:solidFill>
              </a:rPr>
              <a:t>micro-enterprises</a:t>
            </a:r>
            <a:endParaRPr lang="en-IE" sz="3200" b="1" dirty="0">
              <a:solidFill>
                <a:srgbClr val="0B0AFD"/>
              </a:solidFill>
            </a:endParaRPr>
          </a:p>
        </p:txBody>
      </p:sp>
    </p:spTree>
    <p:extLst>
      <p:ext uri="{BB962C8B-B14F-4D97-AF65-F5344CB8AC3E}">
        <p14:creationId xmlns:p14="http://schemas.microsoft.com/office/powerpoint/2010/main" xmlns="" val="10803724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3415" y="1196007"/>
            <a:ext cx="11418277" cy="5102226"/>
          </a:xfrm>
        </p:spPr>
        <p:txBody>
          <a:bodyPr/>
          <a:lstStyle/>
          <a:p>
            <a:pPr marL="0" indent="0">
              <a:buNone/>
            </a:pPr>
            <a:r>
              <a:rPr lang="en-US" b="1" dirty="0" smtClean="0">
                <a:solidFill>
                  <a:srgbClr val="C00000"/>
                </a:solidFill>
              </a:rPr>
              <a:t>The most common way of financing micro-enterprises</a:t>
            </a:r>
          </a:p>
          <a:p>
            <a:pPr marL="0" indent="0">
              <a:buNone/>
            </a:pPr>
            <a:r>
              <a:rPr lang="en-US" b="1" dirty="0" smtClean="0">
                <a:solidFill>
                  <a:srgbClr val="C00000"/>
                </a:solidFill>
              </a:rPr>
              <a:t>(2 of 2)</a:t>
            </a:r>
            <a:endParaRPr lang="en-GB" dirty="0" smtClean="0"/>
          </a:p>
          <a:p>
            <a:pPr marL="0" indent="0" algn="just">
              <a:buNone/>
            </a:pPr>
            <a:r>
              <a:rPr lang="en-GB" sz="2800" dirty="0"/>
              <a:t> </a:t>
            </a:r>
            <a:endParaRPr lang="en-GB" sz="2800" dirty="0" smtClean="0"/>
          </a:p>
          <a:p>
            <a:pPr marL="0" indent="0" algn="just">
              <a:buNone/>
            </a:pPr>
            <a:r>
              <a:rPr lang="en-US" sz="2800" dirty="0" smtClean="0"/>
              <a:t>Also</a:t>
            </a:r>
            <a:r>
              <a:rPr lang="en-US" sz="2800" dirty="0"/>
              <a:t>, managers should take </a:t>
            </a:r>
            <a:r>
              <a:rPr lang="en-US" sz="2800" dirty="0" smtClean="0"/>
              <a:t>into </a:t>
            </a:r>
            <a:r>
              <a:rPr lang="en-US" sz="2800" dirty="0"/>
              <a:t>account </a:t>
            </a:r>
            <a:r>
              <a:rPr lang="en-US" sz="2800" dirty="0" smtClean="0"/>
              <a:t>the </a:t>
            </a:r>
            <a:r>
              <a:rPr lang="en-US" sz="2800" dirty="0"/>
              <a:t>time </a:t>
            </a:r>
            <a:r>
              <a:rPr lang="en-US" sz="2800" dirty="0" smtClean="0"/>
              <a:t>it takes to bring to completion for an application of a loan </a:t>
            </a:r>
            <a:r>
              <a:rPr lang="en-US" sz="2800" dirty="0"/>
              <a:t>or investment. Typically, because of the factors above, bank debt </a:t>
            </a:r>
            <a:r>
              <a:rPr lang="en-US" sz="2800" dirty="0" smtClean="0"/>
              <a:t>(a traditional </a:t>
            </a:r>
            <a:r>
              <a:rPr lang="en-US" sz="2800" dirty="0"/>
              <a:t>loan from a commercial bank) is often the most suitable for </a:t>
            </a:r>
            <a:r>
              <a:rPr lang="en-US" sz="2800" dirty="0" smtClean="0"/>
              <a:t>micro-enterprises</a:t>
            </a:r>
            <a:r>
              <a:rPr lang="en-US" sz="2800" dirty="0"/>
              <a:t>. </a:t>
            </a:r>
            <a:endParaRPr lang="es-ES" sz="2800" dirty="0"/>
          </a:p>
          <a:p>
            <a:pPr marL="0" indent="0" algn="ctr">
              <a:buNone/>
            </a:pP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22</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3200" b="1" dirty="0">
                <a:solidFill>
                  <a:srgbClr val="0B0AFD"/>
                </a:solidFill>
              </a:rPr>
              <a:t>Private sources of finance</a:t>
            </a:r>
            <a:br>
              <a:rPr lang="en-US" sz="3200" b="1" dirty="0">
                <a:solidFill>
                  <a:srgbClr val="0B0AFD"/>
                </a:solidFill>
              </a:rPr>
            </a:br>
            <a:r>
              <a:rPr lang="en-US" sz="3200" b="1" dirty="0">
                <a:solidFill>
                  <a:srgbClr val="0B0AFD"/>
                </a:solidFill>
              </a:rPr>
              <a:t> for </a:t>
            </a:r>
            <a:r>
              <a:rPr lang="en-US" sz="3200" b="1" dirty="0" smtClean="0">
                <a:solidFill>
                  <a:srgbClr val="0B0AFD"/>
                </a:solidFill>
              </a:rPr>
              <a:t>micro-enterprises</a:t>
            </a:r>
            <a:endParaRPr lang="en-IE" sz="3200" b="1" dirty="0">
              <a:solidFill>
                <a:srgbClr val="0B0AFD"/>
              </a:solidFill>
            </a:endParaRPr>
          </a:p>
        </p:txBody>
      </p:sp>
    </p:spTree>
    <p:extLst>
      <p:ext uri="{BB962C8B-B14F-4D97-AF65-F5344CB8AC3E}">
        <p14:creationId xmlns:p14="http://schemas.microsoft.com/office/powerpoint/2010/main" xmlns="" val="3800272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Thank you for your attention </a:t>
            </a:r>
            <a:r>
              <a:rPr lang="en-US" altLang="es-ES" sz="4800" b="1" dirty="0">
                <a:solidFill>
                  <a:srgbClr val="990000"/>
                </a:solidFill>
                <a:sym typeface="Wingdings" panose="05000000000000000000" pitchFamily="2" charset="2"/>
              </a:rPr>
              <a:t></a:t>
            </a:r>
            <a:endParaRPr lang="en-US" altLang="es-ES" sz="4800" b="1"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End of </a:t>
            </a:r>
            <a:r>
              <a:rPr lang="en-US" altLang="es-ES" sz="3600" dirty="0" smtClean="0">
                <a:solidFill>
                  <a:srgbClr val="0B0AFD"/>
                </a:solidFill>
              </a:rPr>
              <a:t>Module</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12278" y="1981200"/>
            <a:ext cx="9421609" cy="3668836"/>
          </a:xfrm>
        </p:spPr>
        <p:txBody>
          <a:bodyPr/>
          <a:lstStyle/>
          <a:p>
            <a:pPr marL="0" indent="0" algn="ctr">
              <a:buNone/>
            </a:pPr>
            <a:r>
              <a:rPr lang="en-GB" sz="3600" b="1" dirty="0"/>
              <a:t>In this </a:t>
            </a:r>
            <a:r>
              <a:rPr lang="en-GB" sz="3600" b="1" dirty="0" smtClean="0"/>
              <a:t>module, </a:t>
            </a:r>
            <a:r>
              <a:rPr lang="en-GB" sz="3600" b="1" dirty="0"/>
              <a:t>we will </a:t>
            </a:r>
            <a:r>
              <a:rPr lang="en-GB" sz="3600" b="1" dirty="0" smtClean="0"/>
              <a:t>learn about non-grant financing of micro-enterprises and the most relevant financial institutions for non – grant financing for micro-enterprises</a:t>
            </a:r>
            <a:endParaRPr lang="en-IE" sz="3600" b="1" dirty="0"/>
          </a:p>
        </p:txBody>
      </p:sp>
      <p:sp>
        <p:nvSpPr>
          <p:cNvPr id="6" name="Text Placeholder 5"/>
          <p:cNvSpPr>
            <a:spLocks noGrp="1"/>
          </p:cNvSpPr>
          <p:nvPr>
            <p:ph type="body" sz="half" idx="2"/>
          </p:nvPr>
        </p:nvSpPr>
        <p:spPr>
          <a:xfrm>
            <a:off x="594134" y="1271953"/>
            <a:ext cx="2348358" cy="580293"/>
          </a:xfrm>
        </p:spPr>
        <p:txBody>
          <a:bodyPr/>
          <a:lstStyle/>
          <a:p>
            <a:pPr lvl="0" defTabSz="457200" fontAlgn="auto">
              <a:spcBef>
                <a:spcPts val="0"/>
              </a:spcBef>
              <a:spcAft>
                <a:spcPts val="0"/>
              </a:spcAft>
            </a:pPr>
            <a:r>
              <a:rPr lang="en-IE" sz="3200" b="1" dirty="0">
                <a:solidFill>
                  <a:srgbClr val="990000"/>
                </a:solidFill>
              </a:rPr>
              <a:t>Unit Aim</a:t>
            </a:r>
            <a:endParaRPr lang="el-GR"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8"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smtClean="0">
                <a:ln>
                  <a:noFill/>
                </a:ln>
                <a:solidFill>
                  <a:srgbClr val="0B0AFD"/>
                </a:solidFill>
                <a:effectLst/>
                <a:uLnTx/>
                <a:uFillTx/>
                <a:latin typeface="+mj-lt"/>
                <a:ea typeface="+mj-ea"/>
                <a:cs typeface="+mj-cs"/>
              </a:rPr>
              <a:t>Private sources of finance</a:t>
            </a:r>
            <a:br>
              <a:rPr kumimoji="0" lang="en-US" sz="3200" b="1" i="0" u="none" strike="noStrike" kern="1200" cap="none" spc="0" normalizeH="0" baseline="0" noProof="0" smtClean="0">
                <a:ln>
                  <a:noFill/>
                </a:ln>
                <a:solidFill>
                  <a:srgbClr val="0B0AFD"/>
                </a:solidFill>
                <a:effectLst/>
                <a:uLnTx/>
                <a:uFillTx/>
                <a:latin typeface="+mj-lt"/>
                <a:ea typeface="+mj-ea"/>
                <a:cs typeface="+mj-cs"/>
              </a:rPr>
            </a:br>
            <a:r>
              <a:rPr kumimoji="0" lang="en-US" sz="3200" b="1" i="0" u="none" strike="noStrike" kern="1200" cap="none" spc="0" normalizeH="0" baseline="0" noProof="0" smtClean="0">
                <a:ln>
                  <a:noFill/>
                </a:ln>
                <a:solidFill>
                  <a:srgbClr val="0B0AFD"/>
                </a:solidFill>
                <a:effectLst/>
                <a:uLnTx/>
                <a:uFillTx/>
                <a:latin typeface="+mj-lt"/>
                <a:ea typeface="+mj-ea"/>
                <a:cs typeface="+mj-cs"/>
              </a:rPr>
              <a:t> for micro-enterprises</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2708" y="1746738"/>
            <a:ext cx="11629292" cy="4489940"/>
          </a:xfrm>
        </p:spPr>
        <p:txBody>
          <a:bodyPr>
            <a:noAutofit/>
          </a:bodyPr>
          <a:lstStyle/>
          <a:p>
            <a:pPr marL="0" indent="0">
              <a:lnSpc>
                <a:spcPct val="150000"/>
              </a:lnSpc>
              <a:buNone/>
            </a:pPr>
            <a:endParaRPr lang="en-IE" sz="2800" b="1" dirty="0" smtClean="0"/>
          </a:p>
          <a:p>
            <a:pPr marL="0" indent="0">
              <a:lnSpc>
                <a:spcPct val="150000"/>
              </a:lnSpc>
              <a:buNone/>
            </a:pPr>
            <a:r>
              <a:rPr lang="en-IE" sz="2800" b="1" dirty="0" smtClean="0"/>
              <a:t>At </a:t>
            </a:r>
            <a:r>
              <a:rPr lang="en-IE" sz="2800" b="1" dirty="0"/>
              <a:t>the end of this module </a:t>
            </a:r>
            <a:r>
              <a:rPr lang="en-IE" sz="2800" b="1" u="sng" dirty="0">
                <a:solidFill>
                  <a:srgbClr val="003366"/>
                </a:solidFill>
              </a:rPr>
              <a:t>you will be able to</a:t>
            </a:r>
            <a:r>
              <a:rPr lang="en-IE" sz="2800" b="1" u="sng" dirty="0" smtClean="0">
                <a:solidFill>
                  <a:srgbClr val="003366"/>
                </a:solidFill>
              </a:rPr>
              <a:t>:</a:t>
            </a:r>
          </a:p>
          <a:p>
            <a:pPr marL="514350" indent="-514350">
              <a:lnSpc>
                <a:spcPct val="150000"/>
              </a:lnSpc>
              <a:buFont typeface="+mj-lt"/>
              <a:buAutoNum type="arabicPeriod"/>
            </a:pPr>
            <a:r>
              <a:rPr lang="en-IE" sz="2800" b="1" dirty="0" smtClean="0"/>
              <a:t>Know types of financial institutions relevant for micro-enterprises</a:t>
            </a:r>
          </a:p>
          <a:p>
            <a:pPr marL="514350" indent="-514350">
              <a:lnSpc>
                <a:spcPct val="150000"/>
              </a:lnSpc>
              <a:buFont typeface="+mj-lt"/>
              <a:buAutoNum type="arabicPeriod"/>
            </a:pPr>
            <a:r>
              <a:rPr lang="en-IE" sz="2800" b="1" dirty="0" smtClean="0"/>
              <a:t>Know about the most common ways of financing micro-enterprises</a:t>
            </a:r>
            <a:endParaRPr lang="en-IE" sz="2800" b="1" dirty="0"/>
          </a:p>
        </p:txBody>
      </p:sp>
      <p:sp>
        <p:nvSpPr>
          <p:cNvPr id="5" name="Text Placeholder 4"/>
          <p:cNvSpPr>
            <a:spLocks noGrp="1"/>
          </p:cNvSpPr>
          <p:nvPr>
            <p:ph type="body" sz="half" idx="2"/>
          </p:nvPr>
        </p:nvSpPr>
        <p:spPr>
          <a:xfrm>
            <a:off x="512071" y="1365739"/>
            <a:ext cx="6287314" cy="662354"/>
          </a:xfrm>
        </p:spPr>
        <p:txBody>
          <a:bodyPr/>
          <a:lstStyle/>
          <a:p>
            <a:pPr lvl="0" defTabSz="457200" fontAlgn="auto">
              <a:spcBef>
                <a:spcPts val="0"/>
              </a:spcBef>
              <a:spcAft>
                <a:spcPts val="0"/>
              </a:spcAft>
            </a:pPr>
            <a:r>
              <a:rPr lang="es-ES" altLang="es-ES" sz="3200" b="1" dirty="0" err="1">
                <a:solidFill>
                  <a:srgbClr val="990000"/>
                </a:solidFill>
              </a:rPr>
              <a:t>Expected</a:t>
            </a:r>
            <a:r>
              <a:rPr lang="es-ES" altLang="es-ES" sz="3200" b="1" dirty="0">
                <a:solidFill>
                  <a:srgbClr val="990000"/>
                </a:solidFill>
              </a:rPr>
              <a:t> </a:t>
            </a:r>
            <a:r>
              <a:rPr lang="es-ES" altLang="es-ES" sz="3200" b="1" dirty="0" err="1">
                <a:solidFill>
                  <a:srgbClr val="990000"/>
                </a:solidFill>
              </a:rPr>
              <a:t>Learning</a:t>
            </a:r>
            <a:r>
              <a:rPr lang="es-ES" altLang="es-ES" sz="3200" b="1" dirty="0">
                <a:solidFill>
                  <a:srgbClr val="990000"/>
                </a:solidFill>
              </a:rPr>
              <a:t> </a:t>
            </a:r>
            <a:r>
              <a:rPr lang="es-ES" altLang="es-ES" sz="3200" b="1" dirty="0" err="1">
                <a:solidFill>
                  <a:srgbClr val="990000"/>
                </a:solidFill>
              </a:rPr>
              <a:t>Outcomes</a:t>
            </a:r>
            <a:endParaRPr lang="el-GR" altLang="es-ES"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8"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smtClean="0">
                <a:ln>
                  <a:noFill/>
                </a:ln>
                <a:solidFill>
                  <a:srgbClr val="0B0AFD"/>
                </a:solidFill>
                <a:effectLst/>
                <a:uLnTx/>
                <a:uFillTx/>
                <a:latin typeface="+mj-lt"/>
                <a:ea typeface="+mj-ea"/>
                <a:cs typeface="+mj-cs"/>
              </a:rPr>
              <a:t>Private sources of finance</a:t>
            </a:r>
            <a:br>
              <a:rPr kumimoji="0" lang="en-US" sz="3200" b="1" i="0" u="none" strike="noStrike" kern="1200" cap="none" spc="0" normalizeH="0" baseline="0" noProof="0" smtClean="0">
                <a:ln>
                  <a:noFill/>
                </a:ln>
                <a:solidFill>
                  <a:srgbClr val="0B0AFD"/>
                </a:solidFill>
                <a:effectLst/>
                <a:uLnTx/>
                <a:uFillTx/>
                <a:latin typeface="+mj-lt"/>
                <a:ea typeface="+mj-ea"/>
                <a:cs typeface="+mj-cs"/>
              </a:rPr>
            </a:br>
            <a:r>
              <a:rPr kumimoji="0" lang="en-US" sz="3200" b="1" i="0" u="none" strike="noStrike" kern="1200" cap="none" spc="0" normalizeH="0" baseline="0" noProof="0" smtClean="0">
                <a:ln>
                  <a:noFill/>
                </a:ln>
                <a:solidFill>
                  <a:srgbClr val="0B0AFD"/>
                </a:solidFill>
                <a:effectLst/>
                <a:uLnTx/>
                <a:uFillTx/>
                <a:latin typeface="+mj-lt"/>
                <a:ea typeface="+mj-ea"/>
                <a:cs typeface="+mj-cs"/>
              </a:rPr>
              <a:t> for micro-enterprises</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3984177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b="1" dirty="0" smtClean="0">
                <a:solidFill>
                  <a:srgbClr val="C00000"/>
                </a:solidFill>
              </a:rPr>
              <a:t>Non-grant financing for micro-enterprises (1 of 3)</a:t>
            </a:r>
            <a:endParaRPr lang="es-ES" b="1" dirty="0">
              <a:solidFill>
                <a:srgbClr val="C00000"/>
              </a:solidFill>
            </a:endParaRPr>
          </a:p>
          <a:p>
            <a:pPr marL="0" indent="0">
              <a:buNone/>
            </a:pPr>
            <a:r>
              <a:rPr lang="en-GB" sz="1800" dirty="0"/>
              <a:t> </a:t>
            </a:r>
            <a:endParaRPr lang="en-GB" sz="1800" dirty="0" smtClean="0"/>
          </a:p>
          <a:p>
            <a:pPr marL="0" indent="0">
              <a:buNone/>
            </a:pPr>
            <a:endParaRPr lang="en-GB" sz="1800" dirty="0" smtClean="0"/>
          </a:p>
          <a:p>
            <a:pPr marL="0" indent="0" algn="just">
              <a:buNone/>
            </a:pPr>
            <a:r>
              <a:rPr lang="en-US" sz="2800" dirty="0" smtClean="0"/>
              <a:t>Micro-enterprises are the </a:t>
            </a:r>
            <a:r>
              <a:rPr lang="en-US" sz="2800" dirty="0"/>
              <a:t>leading force of every healthy economy. Irrespective of their “small size” micro-enterprises are very valuable for any national economic eco-system thanks to their contribution to employment and productivity as well as for their social role. </a:t>
            </a:r>
            <a:endParaRPr lang="en-US" sz="2800" dirty="0" smtClean="0"/>
          </a:p>
          <a:p>
            <a:pPr marL="0" indent="0">
              <a:buNone/>
            </a:pPr>
            <a:endParaRPr lang="en-US" sz="1800" dirty="0"/>
          </a:p>
          <a:p>
            <a:pPr marL="0" indent="0">
              <a:buNone/>
            </a:pPr>
            <a:r>
              <a:rPr lang="en-GB" sz="1800" dirty="0" smtClean="0"/>
              <a:t>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3200" b="1" dirty="0">
                <a:solidFill>
                  <a:srgbClr val="0B0AFD"/>
                </a:solidFill>
              </a:rPr>
              <a:t>Private sources of finance</a:t>
            </a:r>
            <a:br>
              <a:rPr lang="en-US" sz="3200" b="1" dirty="0">
                <a:solidFill>
                  <a:srgbClr val="0B0AFD"/>
                </a:solidFill>
              </a:rPr>
            </a:br>
            <a:r>
              <a:rPr lang="en-US" sz="3200" b="1" dirty="0">
                <a:solidFill>
                  <a:srgbClr val="0B0AFD"/>
                </a:solidFill>
              </a:rPr>
              <a:t> for </a:t>
            </a:r>
            <a:r>
              <a:rPr lang="en-US" sz="3200" b="1" dirty="0" smtClean="0">
                <a:solidFill>
                  <a:srgbClr val="0B0AFD"/>
                </a:solidFill>
              </a:rPr>
              <a:t>micro-enterprises</a:t>
            </a:r>
            <a:endParaRPr lang="en-IE" sz="3200" b="1" dirty="0">
              <a:solidFill>
                <a:srgbClr val="0B0AFD"/>
              </a:solidFill>
            </a:endParaRPr>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b="1" dirty="0" smtClean="0">
                <a:solidFill>
                  <a:srgbClr val="C00000"/>
                </a:solidFill>
              </a:rPr>
              <a:t>Non-grant financing for micro-enterprises (2 of 3)</a:t>
            </a:r>
            <a:endParaRPr lang="es-ES" b="1" dirty="0">
              <a:solidFill>
                <a:srgbClr val="C00000"/>
              </a:solidFill>
            </a:endParaRPr>
          </a:p>
          <a:p>
            <a:pPr marL="0" indent="0">
              <a:buNone/>
            </a:pPr>
            <a:r>
              <a:rPr lang="en-GB" sz="1800" dirty="0"/>
              <a:t> </a:t>
            </a:r>
            <a:endParaRPr lang="en-GB" sz="1800" dirty="0" smtClean="0"/>
          </a:p>
          <a:p>
            <a:pPr marL="0" indent="0" algn="just">
              <a:buNone/>
            </a:pPr>
            <a:endParaRPr lang="en-US" sz="2800" dirty="0" smtClean="0"/>
          </a:p>
          <a:p>
            <a:pPr marL="0" indent="0" algn="just">
              <a:buNone/>
            </a:pPr>
            <a:r>
              <a:rPr lang="en-US" sz="2800" dirty="0" smtClean="0"/>
              <a:t>Micro-enterprises, </a:t>
            </a:r>
            <a:r>
              <a:rPr lang="en-US" sz="2800" dirty="0"/>
              <a:t>because of their small </a:t>
            </a:r>
            <a:r>
              <a:rPr lang="en-US" sz="2800" dirty="0" smtClean="0"/>
              <a:t>capacity, </a:t>
            </a:r>
            <a:r>
              <a:rPr lang="en-US" sz="2800" dirty="0"/>
              <a:t>are very weak and vulnerable from </a:t>
            </a:r>
            <a:r>
              <a:rPr lang="en-US" sz="2800" dirty="0" smtClean="0"/>
              <a:t>the financial </a:t>
            </a:r>
            <a:r>
              <a:rPr lang="en-US" sz="2800" dirty="0"/>
              <a:t>side. Because of that, access to finance for micro-enterprises is very important. </a:t>
            </a:r>
            <a:endParaRPr lang="en-US" sz="2800" dirty="0" smtClean="0"/>
          </a:p>
          <a:p>
            <a:pPr marL="0" indent="0">
              <a:buNone/>
            </a:pPr>
            <a:endParaRPr lang="en-US" sz="1800" dirty="0"/>
          </a:p>
          <a:p>
            <a:pPr marL="0" indent="0">
              <a:buNone/>
            </a:pPr>
            <a:r>
              <a:rPr lang="en-GB" sz="1800" dirty="0" smtClean="0"/>
              <a:t>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3200" b="1" dirty="0">
                <a:solidFill>
                  <a:srgbClr val="0B0AFD"/>
                </a:solidFill>
              </a:rPr>
              <a:t>Private sources of finance</a:t>
            </a:r>
            <a:br>
              <a:rPr lang="en-US" sz="3200" b="1" dirty="0">
                <a:solidFill>
                  <a:srgbClr val="0B0AFD"/>
                </a:solidFill>
              </a:rPr>
            </a:br>
            <a:r>
              <a:rPr lang="en-US" sz="3200" b="1" dirty="0">
                <a:solidFill>
                  <a:srgbClr val="0B0AFD"/>
                </a:solidFill>
              </a:rPr>
              <a:t> for </a:t>
            </a:r>
            <a:r>
              <a:rPr lang="en-US" sz="3200" b="1" dirty="0" smtClean="0">
                <a:solidFill>
                  <a:srgbClr val="0B0AFD"/>
                </a:solidFill>
              </a:rPr>
              <a:t>micro-enterprises</a:t>
            </a:r>
            <a:endParaRPr lang="en-IE" sz="3200" b="1" dirty="0">
              <a:solidFill>
                <a:srgbClr val="0B0AFD"/>
              </a:solidFill>
            </a:endParaRPr>
          </a:p>
        </p:txBody>
      </p:sp>
    </p:spTree>
    <p:extLst>
      <p:ext uri="{BB962C8B-B14F-4D97-AF65-F5344CB8AC3E}">
        <p14:creationId xmlns:p14="http://schemas.microsoft.com/office/powerpoint/2010/main" xmlns="" val="2264728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b="1" dirty="0" smtClean="0">
                <a:solidFill>
                  <a:srgbClr val="C00000"/>
                </a:solidFill>
              </a:rPr>
              <a:t>Non-grant financing for micro-enterprises (3 of 3)</a:t>
            </a:r>
            <a:endParaRPr lang="es-ES" b="1" dirty="0">
              <a:solidFill>
                <a:srgbClr val="C00000"/>
              </a:solidFill>
            </a:endParaRPr>
          </a:p>
          <a:p>
            <a:pPr marL="0" indent="0">
              <a:buNone/>
            </a:pPr>
            <a:r>
              <a:rPr lang="en-GB" sz="1800" dirty="0"/>
              <a:t> </a:t>
            </a:r>
            <a:endParaRPr lang="en-GB" sz="1800" dirty="0" smtClean="0"/>
          </a:p>
          <a:p>
            <a:pPr marL="0" indent="0">
              <a:buNone/>
            </a:pPr>
            <a:endParaRPr lang="en-US" sz="1800" dirty="0" smtClean="0"/>
          </a:p>
          <a:p>
            <a:pPr marL="0" indent="0" algn="just">
              <a:buNone/>
            </a:pPr>
            <a:r>
              <a:rPr lang="en-US" sz="2800" dirty="0" smtClean="0"/>
              <a:t>Non-grant </a:t>
            </a:r>
            <a:r>
              <a:rPr lang="en-US" sz="2800" dirty="0"/>
              <a:t>financing is </a:t>
            </a:r>
            <a:r>
              <a:rPr lang="en-US" sz="2800" dirty="0" smtClean="0"/>
              <a:t>the most common </a:t>
            </a:r>
            <a:r>
              <a:rPr lang="en-US" sz="2800" dirty="0"/>
              <a:t>way to get </a:t>
            </a:r>
            <a:r>
              <a:rPr lang="en-US" sz="2800" dirty="0" smtClean="0"/>
              <a:t>a fresh </a:t>
            </a:r>
            <a:r>
              <a:rPr lang="en-US" sz="2800" dirty="0"/>
              <a:t>injection of money in </a:t>
            </a:r>
            <a:r>
              <a:rPr lang="en-US" sz="2800" dirty="0" smtClean="0"/>
              <a:t>micro-enterprises</a:t>
            </a:r>
            <a:r>
              <a:rPr lang="en-US" sz="2800" dirty="0"/>
              <a:t>.  This means that enterprises are raising money from financial institutions in </a:t>
            </a:r>
            <a:r>
              <a:rPr lang="en-US" sz="2800" dirty="0" smtClean="0"/>
              <a:t>the </a:t>
            </a:r>
            <a:r>
              <a:rPr lang="en-US" sz="2800" dirty="0"/>
              <a:t>form of </a:t>
            </a:r>
            <a:r>
              <a:rPr lang="en-US" sz="2800" dirty="0" smtClean="0"/>
              <a:t>a loan </a:t>
            </a:r>
            <a:r>
              <a:rPr lang="en-US" sz="2800" dirty="0"/>
              <a:t>or partnership investment. </a:t>
            </a:r>
            <a:endParaRPr lang="es-ES" sz="2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3200" b="1" dirty="0">
                <a:solidFill>
                  <a:srgbClr val="0B0AFD"/>
                </a:solidFill>
              </a:rPr>
              <a:t>Private sources of finance</a:t>
            </a:r>
            <a:br>
              <a:rPr lang="en-US" sz="3200" b="1" dirty="0">
                <a:solidFill>
                  <a:srgbClr val="0B0AFD"/>
                </a:solidFill>
              </a:rPr>
            </a:br>
            <a:r>
              <a:rPr lang="en-US" sz="3200" b="1" dirty="0">
                <a:solidFill>
                  <a:srgbClr val="0B0AFD"/>
                </a:solidFill>
              </a:rPr>
              <a:t> for </a:t>
            </a:r>
            <a:r>
              <a:rPr lang="en-US" sz="3200" b="1" dirty="0" smtClean="0">
                <a:solidFill>
                  <a:srgbClr val="0B0AFD"/>
                </a:solidFill>
              </a:rPr>
              <a:t>micro-enterprises</a:t>
            </a:r>
            <a:endParaRPr lang="en-IE" sz="3200" b="1" dirty="0">
              <a:solidFill>
                <a:srgbClr val="0B0AFD"/>
              </a:solidFill>
            </a:endParaRPr>
          </a:p>
        </p:txBody>
      </p:sp>
    </p:spTree>
    <p:extLst>
      <p:ext uri="{BB962C8B-B14F-4D97-AF65-F5344CB8AC3E}">
        <p14:creationId xmlns:p14="http://schemas.microsoft.com/office/powerpoint/2010/main" xmlns="" val="41209827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b="1" dirty="0" smtClean="0">
                <a:solidFill>
                  <a:srgbClr val="C00000"/>
                </a:solidFill>
              </a:rPr>
              <a:t>Financial institutions</a:t>
            </a:r>
            <a:endParaRPr lang="es-ES" b="1" dirty="0">
              <a:solidFill>
                <a:srgbClr val="C00000"/>
              </a:solidFill>
            </a:endParaRPr>
          </a:p>
          <a:p>
            <a:pPr marL="0" indent="0">
              <a:buNone/>
            </a:pPr>
            <a:r>
              <a:rPr lang="en-GB" sz="1800" dirty="0"/>
              <a:t> </a:t>
            </a:r>
            <a:endParaRPr lang="en-GB" sz="1800" dirty="0" smtClean="0"/>
          </a:p>
          <a:p>
            <a:pPr marL="0" indent="0">
              <a:buNone/>
            </a:pPr>
            <a:endParaRPr lang="en-US" sz="1800" dirty="0" smtClean="0"/>
          </a:p>
          <a:p>
            <a:pPr marL="0" indent="0" algn="just">
              <a:buNone/>
            </a:pPr>
            <a:r>
              <a:rPr lang="en-US" dirty="0" smtClean="0"/>
              <a:t>There </a:t>
            </a:r>
            <a:r>
              <a:rPr lang="en-US" dirty="0"/>
              <a:t>are many financial institutions and intermediaries that can provide financing, but the most relevant for </a:t>
            </a:r>
            <a:r>
              <a:rPr lang="en-US" dirty="0" smtClean="0"/>
              <a:t>micro-enterprises </a:t>
            </a:r>
            <a:r>
              <a:rPr lang="en-US" dirty="0"/>
              <a:t>are: banks, venture capital funds, business angels, crowdfunding, etc. </a:t>
            </a:r>
          </a:p>
          <a:p>
            <a:pPr marL="0" indent="0">
              <a:buNone/>
            </a:pPr>
            <a:r>
              <a:rPr lang="en-GB" dirty="0" smtClean="0"/>
              <a:t> </a:t>
            </a:r>
            <a:endParaRPr lang="es-ES"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3200" b="1" dirty="0">
                <a:solidFill>
                  <a:srgbClr val="0B0AFD"/>
                </a:solidFill>
              </a:rPr>
              <a:t>Private sources of finance</a:t>
            </a:r>
            <a:br>
              <a:rPr lang="en-US" sz="3200" b="1" dirty="0">
                <a:solidFill>
                  <a:srgbClr val="0B0AFD"/>
                </a:solidFill>
              </a:rPr>
            </a:br>
            <a:r>
              <a:rPr lang="en-US" sz="3200" b="1" dirty="0">
                <a:solidFill>
                  <a:srgbClr val="0B0AFD"/>
                </a:solidFill>
              </a:rPr>
              <a:t> for </a:t>
            </a:r>
            <a:r>
              <a:rPr lang="en-US" sz="3200" b="1" dirty="0" smtClean="0">
                <a:solidFill>
                  <a:srgbClr val="0B0AFD"/>
                </a:solidFill>
              </a:rPr>
              <a:t>micro-enterprises</a:t>
            </a:r>
            <a:endParaRPr lang="en-IE" sz="3200" b="1" dirty="0">
              <a:solidFill>
                <a:srgbClr val="0B0AFD"/>
              </a:solidFill>
            </a:endParaRPr>
          </a:p>
        </p:txBody>
      </p:sp>
    </p:spTree>
    <p:extLst>
      <p:ext uri="{BB962C8B-B14F-4D97-AF65-F5344CB8AC3E}">
        <p14:creationId xmlns:p14="http://schemas.microsoft.com/office/powerpoint/2010/main" xmlns="" val="7663566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923" y="1207730"/>
            <a:ext cx="11324492" cy="5102226"/>
          </a:xfrm>
        </p:spPr>
        <p:txBody>
          <a:bodyPr/>
          <a:lstStyle/>
          <a:p>
            <a:pPr marL="0" indent="0">
              <a:buNone/>
            </a:pPr>
            <a:r>
              <a:rPr lang="fr-FR" b="1" dirty="0" smtClean="0">
                <a:solidFill>
                  <a:srgbClr val="C00000"/>
                </a:solidFill>
              </a:rPr>
              <a:t>Financial </a:t>
            </a:r>
            <a:r>
              <a:rPr lang="fr-FR" b="1" dirty="0">
                <a:solidFill>
                  <a:srgbClr val="C00000"/>
                </a:solidFill>
              </a:rPr>
              <a:t>institutions relevant </a:t>
            </a:r>
            <a:r>
              <a:rPr lang="fr-FR" b="1" dirty="0" smtClean="0">
                <a:solidFill>
                  <a:srgbClr val="C00000"/>
                </a:solidFill>
              </a:rPr>
              <a:t>to micro-</a:t>
            </a:r>
            <a:r>
              <a:rPr lang="fr-FR" b="1" dirty="0" err="1" smtClean="0">
                <a:solidFill>
                  <a:srgbClr val="C00000"/>
                </a:solidFill>
              </a:rPr>
              <a:t>enterprises</a:t>
            </a:r>
            <a:endParaRPr lang="fr-FR" b="1" dirty="0" smtClean="0">
              <a:solidFill>
                <a:srgbClr val="C00000"/>
              </a:solidFill>
            </a:endParaRPr>
          </a:p>
          <a:p>
            <a:pPr marL="0" indent="0">
              <a:buNone/>
            </a:pPr>
            <a:r>
              <a:rPr lang="fr-FR" b="1" dirty="0" smtClean="0">
                <a:solidFill>
                  <a:srgbClr val="C00000"/>
                </a:solidFill>
              </a:rPr>
              <a:t>(1 of 12)</a:t>
            </a:r>
            <a:r>
              <a:rPr lang="en-GB" dirty="0"/>
              <a:t> </a:t>
            </a:r>
            <a:endParaRPr lang="en-GB" dirty="0" smtClean="0"/>
          </a:p>
          <a:p>
            <a:pPr marL="0" indent="0">
              <a:buNone/>
            </a:pPr>
            <a:endParaRPr lang="es-ES" sz="1800" dirty="0" smtClean="0"/>
          </a:p>
          <a:p>
            <a:pPr marL="0" indent="0">
              <a:buNone/>
            </a:pPr>
            <a:endParaRPr lang="es-ES" sz="1800" dirty="0" smtClean="0"/>
          </a:p>
          <a:p>
            <a:pPr algn="just"/>
            <a:r>
              <a:rPr lang="es-ES" sz="2800" b="1" dirty="0" smtClean="0"/>
              <a:t>Banks</a:t>
            </a:r>
            <a:endParaRPr lang="es-ES" sz="2800" b="1" dirty="0"/>
          </a:p>
          <a:p>
            <a:pPr marL="0" indent="0" algn="just">
              <a:buNone/>
            </a:pPr>
            <a:r>
              <a:rPr lang="en-US" dirty="0"/>
              <a:t>Banks are financial institutions </a:t>
            </a:r>
            <a:r>
              <a:rPr lang="en-US" dirty="0" smtClean="0"/>
              <a:t>that </a:t>
            </a:r>
            <a:r>
              <a:rPr lang="en-US" dirty="0"/>
              <a:t>mediate in payment operations and money is a main product for them. </a:t>
            </a:r>
            <a:endParaRPr lang="en-US" dirty="0" smtClean="0"/>
          </a:p>
          <a:p>
            <a:pPr marL="0" indent="0">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US" sz="3200" b="1" dirty="0">
                <a:solidFill>
                  <a:srgbClr val="0B0AFD"/>
                </a:solidFill>
              </a:rPr>
              <a:t>Private sources of finance</a:t>
            </a:r>
            <a:br>
              <a:rPr lang="en-US" sz="3200" b="1" dirty="0">
                <a:solidFill>
                  <a:srgbClr val="0B0AFD"/>
                </a:solidFill>
              </a:rPr>
            </a:br>
            <a:r>
              <a:rPr lang="en-US" sz="3200" b="1" dirty="0">
                <a:solidFill>
                  <a:srgbClr val="0B0AFD"/>
                </a:solidFill>
              </a:rPr>
              <a:t> for </a:t>
            </a:r>
            <a:r>
              <a:rPr lang="en-US" sz="3200" b="1" dirty="0" smtClean="0">
                <a:solidFill>
                  <a:srgbClr val="0B0AFD"/>
                </a:solidFill>
              </a:rPr>
              <a:t>micro-enterprises</a:t>
            </a:r>
            <a:endParaRPr lang="en-IE" sz="3200" b="1" dirty="0">
              <a:solidFill>
                <a:srgbClr val="0B0AFD"/>
              </a:solidFill>
            </a:endParaRPr>
          </a:p>
        </p:txBody>
      </p:sp>
    </p:spTree>
    <p:extLst>
      <p:ext uri="{BB962C8B-B14F-4D97-AF65-F5344CB8AC3E}">
        <p14:creationId xmlns:p14="http://schemas.microsoft.com/office/powerpoint/2010/main" xmlns="" val="158837838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5249</TotalTime>
  <Words>490</Words>
  <Application>Microsoft Office PowerPoint</Application>
  <PresentationFormat>Custom</PresentationFormat>
  <Paragraphs>171</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1557</vt:lpstr>
      <vt:lpstr>Module No.5: Access to non-grant finance for micro-enterprises in rural areas </vt:lpstr>
      <vt:lpstr>Private sources of finance  for micro-enterprises</vt:lpstr>
      <vt:lpstr>Slide 3</vt:lpstr>
      <vt:lpstr>Slide 4</vt:lpstr>
      <vt:lpstr>Private sources of finance  for micro-enterprises</vt:lpstr>
      <vt:lpstr>Private sources of finance  for micro-enterprises</vt:lpstr>
      <vt:lpstr>Private sources of finance  for micro-enterprises</vt:lpstr>
      <vt:lpstr>Private sources of finance  for micro-enterprises</vt:lpstr>
      <vt:lpstr>Private sources of finance  for micro-enterprises</vt:lpstr>
      <vt:lpstr>Private sources of finance  for micro-enterprises</vt:lpstr>
      <vt:lpstr>Private sources of finance  for micro-enterprises</vt:lpstr>
      <vt:lpstr>Private sources of finance  for micro-enterprises</vt:lpstr>
      <vt:lpstr>Private sources of finance  for micro-enterprises</vt:lpstr>
      <vt:lpstr>Private sources of finance  for micro-enterprises</vt:lpstr>
      <vt:lpstr>Private sources of finance  for micro-enterprises</vt:lpstr>
      <vt:lpstr>Private sources of finance  for micro-enterprises</vt:lpstr>
      <vt:lpstr>Private sources of finance  for micro-enterprises</vt:lpstr>
      <vt:lpstr>Private sources of finance  for micro-enterprises</vt:lpstr>
      <vt:lpstr>Private sources of finance  for micro-enterprises</vt:lpstr>
      <vt:lpstr>Private sources of finance  for micro-enterprises</vt:lpstr>
      <vt:lpstr>Private sources of finance  for micro-enterprises</vt:lpstr>
      <vt:lpstr>Private sources of finance  for micro-enterprises</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 Budgeting and Management skils</dc:title>
  <dc:creator>IRZ</dc:creator>
  <cp:lastModifiedBy>irl</cp:lastModifiedBy>
  <cp:revision>85</cp:revision>
  <cp:lastPrinted>2017-05-04T12:44:09Z</cp:lastPrinted>
  <dcterms:created xsi:type="dcterms:W3CDTF">2016-01-12T16:45:47Z</dcterms:created>
  <dcterms:modified xsi:type="dcterms:W3CDTF">2017-10-31T15:37:55Z</dcterms:modified>
</cp:coreProperties>
</file>