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2"/>
  </p:notesMasterIdLst>
  <p:handoutMasterIdLst>
    <p:handoutMasterId r:id="rId23"/>
  </p:handoutMasterIdLst>
  <p:sldIdLst>
    <p:sldId id="378" r:id="rId2"/>
    <p:sldId id="396" r:id="rId3"/>
    <p:sldId id="407" r:id="rId4"/>
    <p:sldId id="380" r:id="rId5"/>
    <p:sldId id="381" r:id="rId6"/>
    <p:sldId id="432" r:id="rId7"/>
    <p:sldId id="433" r:id="rId8"/>
    <p:sldId id="442" r:id="rId9"/>
    <p:sldId id="443" r:id="rId10"/>
    <p:sldId id="445" r:id="rId11"/>
    <p:sldId id="453" r:id="rId12"/>
    <p:sldId id="434" r:id="rId13"/>
    <p:sldId id="446" r:id="rId14"/>
    <p:sldId id="435" r:id="rId15"/>
    <p:sldId id="449" r:id="rId16"/>
    <p:sldId id="450" r:id="rId17"/>
    <p:sldId id="447" r:id="rId18"/>
    <p:sldId id="451" r:id="rId19"/>
    <p:sldId id="452" r:id="rId20"/>
    <p:sldId id="394" r:id="rId21"/>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B0AFD"/>
    <a:srgbClr val="7EA732"/>
    <a:srgbClr val="FB8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974" autoAdjust="0"/>
  </p:normalViewPr>
  <p:slideViewPr>
    <p:cSldViewPr snapToGrid="0">
      <p:cViewPr>
        <p:scale>
          <a:sx n="66" d="100"/>
          <a:sy n="66" d="100"/>
        </p:scale>
        <p:origin x="-186" y="-174"/>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05/02/2018</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a:t>
            </a:fld>
            <a:endParaRPr lang="es-ES"/>
          </a:p>
        </p:txBody>
      </p:sp>
    </p:spTree>
    <p:extLst>
      <p:ext uri="{BB962C8B-B14F-4D97-AF65-F5344CB8AC3E}">
        <p14:creationId xmlns=""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05/02/2018</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a:t>
            </a:fld>
            <a:endParaRPr lang="es-ES"/>
          </a:p>
        </p:txBody>
      </p:sp>
    </p:spTree>
    <p:extLst>
      <p:ext uri="{BB962C8B-B14F-4D97-AF65-F5344CB8AC3E}">
        <p14:creationId xmlns=""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pic>
        <p:nvPicPr>
          <p:cNvPr id="7" name="Picture 3"/>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 xmlns:p14="http://schemas.microsoft.com/office/powerpoint/2010/main" val="29228349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a:t>
            </a:fld>
            <a:endParaRPr lang="en-US" dirty="0"/>
          </a:p>
        </p:txBody>
      </p:sp>
    </p:spTree>
    <p:extLst>
      <p:ext uri="{BB962C8B-B14F-4D97-AF65-F5344CB8AC3E}">
        <p14:creationId xmlns="" xmlns:p14="http://schemas.microsoft.com/office/powerpoint/2010/main" val="212475746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410895151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 xmlns:p14="http://schemas.microsoft.com/office/powerpoint/2010/main" val="140487160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337105125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 xmlns:p14="http://schemas.microsoft.com/office/powerpoint/2010/main" val="192832725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282664940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263914179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26979343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 xmlns:p14="http://schemas.microsoft.com/office/powerpoint/2010/main" val="271421067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386398083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954" y="2117785"/>
            <a:ext cx="9144000" cy="1435643"/>
          </a:xfrm>
        </p:spPr>
        <p:txBody>
          <a:bodyPr/>
          <a:lstStyle/>
          <a:p>
            <a:r>
              <a:rPr lang="en-US" sz="2800" b="1" dirty="0" smtClean="0"/>
              <a:t>Module No.2: </a:t>
            </a:r>
            <a:r>
              <a:rPr lang="en-US" sz="2800" b="1" dirty="0" smtClean="0">
                <a:solidFill>
                  <a:srgbClr val="336600"/>
                </a:solidFill>
              </a:rPr>
              <a:t>Business plan, Budgeting and Management skills </a:t>
            </a:r>
            <a:endParaRPr lang="en-IE" sz="2800" b="1" dirty="0">
              <a:solidFill>
                <a:srgbClr val="336600"/>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1223551" y="5782840"/>
            <a:ext cx="9757955" cy="615553"/>
          </a:xfrm>
          <a:prstGeom prst="rect">
            <a:avLst/>
          </a:prstGeom>
          <a:noFill/>
        </p:spPr>
        <p:txBody>
          <a:bodyPr wrap="square" rtlCol="0">
            <a:spAutoFit/>
          </a:bodyPr>
          <a:lstStyle/>
          <a:p>
            <a:pPr algn="ctr"/>
            <a:r>
              <a:rPr lang="en-IE" dirty="0" smtClean="0"/>
              <a:t>Prepared by the </a:t>
            </a:r>
            <a:r>
              <a:rPr lang="en-US" dirty="0" smtClean="0"/>
              <a:t>Consortium for the project: </a:t>
            </a:r>
            <a:r>
              <a:rPr lang="en-US" i="1" dirty="0" smtClean="0"/>
              <a:t>“</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dirty="0"/>
          </a:p>
        </p:txBody>
      </p:sp>
    </p:spTree>
    <p:extLst>
      <p:ext uri="{BB962C8B-B14F-4D97-AF65-F5344CB8AC3E}">
        <p14:creationId xmlns="" xmlns:p14="http://schemas.microsoft.com/office/powerpoint/2010/main" val="353972182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Planning of operations in business</a:t>
            </a:r>
            <a:endParaRPr lang="en-IE" sz="3200" b="1" dirty="0">
              <a:solidFill>
                <a:srgbClr val="0B0AFD"/>
              </a:solidFill>
            </a:endParaRPr>
          </a:p>
        </p:txBody>
      </p:sp>
      <p:sp>
        <p:nvSpPr>
          <p:cNvPr id="3" name="Content Placeholder 2"/>
          <p:cNvSpPr>
            <a:spLocks noGrp="1"/>
          </p:cNvSpPr>
          <p:nvPr>
            <p:ph sz="half" idx="1"/>
          </p:nvPr>
        </p:nvSpPr>
        <p:spPr/>
        <p:txBody>
          <a:bodyPr/>
          <a:lstStyle/>
          <a:p>
            <a:pPr marL="0" indent="0">
              <a:buNone/>
            </a:pPr>
            <a:r>
              <a:rPr lang="en-GB" sz="1800" dirty="0" smtClean="0"/>
              <a:t> </a:t>
            </a:r>
            <a:endParaRPr lang="es-ES" sz="1800" dirty="0" smtClean="0"/>
          </a:p>
          <a:p>
            <a:pPr marL="0" indent="0">
              <a:buNone/>
            </a:pPr>
            <a:endParaRPr lang="es-ES" sz="1800" dirty="0"/>
          </a:p>
          <a:p>
            <a:pPr marL="0" indent="0" algn="ctr">
              <a:buNone/>
            </a:pPr>
            <a:endParaRPr lang="en-IE" sz="1800" dirty="0"/>
          </a:p>
          <a:p>
            <a:pPr marL="0" indent="0" algn="ctr">
              <a:buNone/>
            </a:pPr>
            <a:endParaRPr lang="en-IE" sz="1800" dirty="0"/>
          </a:p>
        </p:txBody>
      </p:sp>
      <p:sp>
        <p:nvSpPr>
          <p:cNvPr id="18" name="Text Placeholder 17"/>
          <p:cNvSpPr>
            <a:spLocks noGrp="1"/>
          </p:cNvSpPr>
          <p:nvPr>
            <p:ph sz="half" idx="2"/>
          </p:nvPr>
        </p:nvSpPr>
        <p:spPr>
          <a:xfrm>
            <a:off x="382016" y="1356361"/>
            <a:ext cx="7518400" cy="899159"/>
          </a:xfrm>
        </p:spPr>
        <p:txBody>
          <a:bodyPr/>
          <a:lstStyle/>
          <a:p>
            <a:pPr marL="0" indent="0">
              <a:buNone/>
            </a:pPr>
            <a:r>
              <a:rPr lang="en-US" b="1" dirty="0">
                <a:solidFill>
                  <a:srgbClr val="C00000"/>
                </a:solidFill>
                <a:latin typeface="+mj-lt"/>
                <a:ea typeface="+mj-ea"/>
                <a:cs typeface="+mj-cs"/>
              </a:rPr>
              <a:t>What the business plan </a:t>
            </a:r>
            <a:r>
              <a:rPr lang="en-US" b="1" dirty="0" smtClean="0">
                <a:solidFill>
                  <a:srgbClr val="C00000"/>
                </a:solidFill>
                <a:latin typeface="+mj-lt"/>
                <a:ea typeface="+mj-ea"/>
                <a:cs typeface="+mj-cs"/>
              </a:rPr>
              <a:t>includes (1/3)</a:t>
            </a:r>
            <a:endParaRPr lang="en-US" b="1" dirty="0">
              <a:solidFill>
                <a:srgbClr val="C00000"/>
              </a:solidFill>
              <a:latin typeface="+mj-lt"/>
              <a:ea typeface="+mj-ea"/>
              <a:cs typeface="+mj-cs"/>
            </a:endParaRPr>
          </a:p>
          <a:p>
            <a:endParaRPr lang="mk-MK" b="1" dirty="0">
              <a:solidFill>
                <a:srgbClr val="C00000"/>
              </a:solidFill>
              <a:latin typeface="+mj-lt"/>
              <a:ea typeface="+mj-ea"/>
              <a:cs typeface="+mj-cs"/>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19" name="Text Placeholder 18"/>
          <p:cNvSpPr>
            <a:spLocks noGrp="1"/>
          </p:cNvSpPr>
          <p:nvPr>
            <p:ph type="body" sz="quarter" idx="4294967295"/>
          </p:nvPr>
        </p:nvSpPr>
        <p:spPr>
          <a:xfrm>
            <a:off x="243840" y="2974213"/>
            <a:ext cx="11264329" cy="1931616"/>
          </a:xfrm>
        </p:spPr>
        <p:txBody>
          <a:bodyPr/>
          <a:lstStyle/>
          <a:p>
            <a:pPr marL="0" lvl="0" indent="0">
              <a:buNone/>
            </a:pPr>
            <a:r>
              <a:rPr lang="en-US" sz="3200" b="0" dirty="0" smtClean="0">
                <a:solidFill>
                  <a:srgbClr val="000000"/>
                </a:solidFill>
              </a:rPr>
              <a:t>Every </a:t>
            </a:r>
            <a:r>
              <a:rPr lang="en-US" sz="3200" b="0" dirty="0">
                <a:solidFill>
                  <a:srgbClr val="000000"/>
                </a:solidFill>
              </a:rPr>
              <a:t>business plan should be </a:t>
            </a:r>
            <a:r>
              <a:rPr lang="en-US" sz="3200" b="0" dirty="0" smtClean="0">
                <a:solidFill>
                  <a:srgbClr val="000000"/>
                </a:solidFill>
              </a:rPr>
              <a:t>composed </a:t>
            </a:r>
            <a:r>
              <a:rPr lang="en-US" sz="3200" b="0" dirty="0" smtClean="0">
                <a:solidFill>
                  <a:srgbClr val="000000"/>
                </a:solidFill>
              </a:rPr>
              <a:t>of:</a:t>
            </a:r>
          </a:p>
          <a:p>
            <a:pPr marL="0" indent="0"/>
            <a:r>
              <a:rPr lang="en-US" dirty="0" smtClean="0">
                <a:solidFill>
                  <a:srgbClr val="000000"/>
                </a:solidFill>
              </a:rPr>
              <a:t>A</a:t>
            </a:r>
            <a:r>
              <a:rPr lang="en-US" sz="3200" b="0" dirty="0" smtClean="0">
                <a:solidFill>
                  <a:srgbClr val="000000"/>
                </a:solidFill>
              </a:rPr>
              <a:t> </a:t>
            </a:r>
            <a:r>
              <a:rPr lang="en-US" sz="3200" b="0" dirty="0" smtClean="0">
                <a:solidFill>
                  <a:srgbClr val="000000"/>
                </a:solidFill>
              </a:rPr>
              <a:t>narrative </a:t>
            </a:r>
            <a:r>
              <a:rPr lang="en-US" sz="3200" b="0" dirty="0" smtClean="0">
                <a:solidFill>
                  <a:srgbClr val="000000"/>
                </a:solidFill>
              </a:rPr>
              <a:t>section and </a:t>
            </a:r>
            <a:endParaRPr lang="en-US" dirty="0" smtClean="0">
              <a:solidFill>
                <a:srgbClr val="000000"/>
              </a:solidFill>
            </a:endParaRPr>
          </a:p>
          <a:p>
            <a:pPr marL="0" indent="0"/>
            <a:r>
              <a:rPr lang="en-US" dirty="0" smtClean="0">
                <a:solidFill>
                  <a:srgbClr val="000000"/>
                </a:solidFill>
              </a:rPr>
              <a:t>A</a:t>
            </a:r>
            <a:r>
              <a:rPr lang="en-US" sz="3200" b="0" dirty="0" smtClean="0">
                <a:solidFill>
                  <a:srgbClr val="000000"/>
                </a:solidFill>
              </a:rPr>
              <a:t> </a:t>
            </a:r>
            <a:r>
              <a:rPr lang="en-US" sz="3200" b="0" dirty="0" smtClean="0">
                <a:solidFill>
                  <a:srgbClr val="000000"/>
                </a:solidFill>
              </a:rPr>
              <a:t>financial </a:t>
            </a:r>
            <a:r>
              <a:rPr lang="en-US" dirty="0" smtClean="0">
                <a:solidFill>
                  <a:srgbClr val="000000"/>
                </a:solidFill>
              </a:rPr>
              <a:t>section</a:t>
            </a:r>
            <a:r>
              <a:rPr lang="en-US" sz="3200" b="0" dirty="0" smtClean="0">
                <a:solidFill>
                  <a:srgbClr val="000000"/>
                </a:solidFill>
              </a:rPr>
              <a:t>. </a:t>
            </a:r>
            <a:endParaRPr lang="mk-MK" dirty="0"/>
          </a:p>
        </p:txBody>
      </p:sp>
    </p:spTree>
    <p:extLst>
      <p:ext uri="{BB962C8B-B14F-4D97-AF65-F5344CB8AC3E}">
        <p14:creationId xmlns="" xmlns:p14="http://schemas.microsoft.com/office/powerpoint/2010/main" val="301643836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7" y="1"/>
            <a:ext cx="10515600" cy="841247"/>
          </a:xfrm>
        </p:spPr>
        <p:txBody>
          <a:bodyPr/>
          <a:lstStyle/>
          <a:p>
            <a:pPr algn="r"/>
            <a:r>
              <a:rPr lang="en-US" sz="3200" b="1" dirty="0">
                <a:solidFill>
                  <a:srgbClr val="0B0AFD"/>
                </a:solidFill>
              </a:rPr>
              <a:t>Planning of operations in business</a:t>
            </a:r>
            <a:endParaRPr lang="en-IE" sz="3200" b="1" dirty="0">
              <a:solidFill>
                <a:srgbClr val="0B0AFD"/>
              </a:solidFill>
            </a:endParaRPr>
          </a:p>
        </p:txBody>
      </p:sp>
      <p:sp>
        <p:nvSpPr>
          <p:cNvPr id="18" name="Text Placeholder 17"/>
          <p:cNvSpPr>
            <a:spLocks noGrp="1"/>
          </p:cNvSpPr>
          <p:nvPr>
            <p:ph type="body" idx="1"/>
          </p:nvPr>
        </p:nvSpPr>
        <p:spPr>
          <a:xfrm>
            <a:off x="145374" y="1255776"/>
            <a:ext cx="10486050" cy="865632"/>
          </a:xfrm>
        </p:spPr>
        <p:txBody>
          <a:bodyPr/>
          <a:lstStyle/>
          <a:p>
            <a:r>
              <a:rPr lang="en-US" sz="3200" dirty="0" smtClean="0">
                <a:solidFill>
                  <a:srgbClr val="C00000"/>
                </a:solidFill>
                <a:latin typeface="+mj-lt"/>
                <a:ea typeface="+mj-ea"/>
                <a:cs typeface="+mj-cs"/>
              </a:rPr>
              <a:t>What </a:t>
            </a:r>
            <a:r>
              <a:rPr lang="en-US" sz="3200" dirty="0">
                <a:solidFill>
                  <a:srgbClr val="C00000"/>
                </a:solidFill>
                <a:latin typeface="+mj-lt"/>
                <a:ea typeface="+mj-ea"/>
                <a:cs typeface="+mj-cs"/>
              </a:rPr>
              <a:t>the business plan </a:t>
            </a:r>
            <a:r>
              <a:rPr lang="en-US" sz="3200" dirty="0" smtClean="0">
                <a:solidFill>
                  <a:srgbClr val="C00000"/>
                </a:solidFill>
                <a:latin typeface="+mj-lt"/>
                <a:ea typeface="+mj-ea"/>
                <a:cs typeface="+mj-cs"/>
              </a:rPr>
              <a:t>includes (2/3)</a:t>
            </a:r>
            <a:endParaRPr lang="en-US" sz="3200" dirty="0">
              <a:solidFill>
                <a:srgbClr val="C00000"/>
              </a:solidFill>
              <a:latin typeface="+mj-lt"/>
              <a:ea typeface="+mj-ea"/>
              <a:cs typeface="+mj-cs"/>
            </a:endParaRPr>
          </a:p>
          <a:p>
            <a:endParaRPr lang="mk-MK" dirty="0"/>
          </a:p>
        </p:txBody>
      </p:sp>
      <p:sp>
        <p:nvSpPr>
          <p:cNvPr id="3" name="Content Placeholder 2"/>
          <p:cNvSpPr>
            <a:spLocks noGrp="1"/>
          </p:cNvSpPr>
          <p:nvPr>
            <p:ph sz="half" idx="2"/>
          </p:nvPr>
        </p:nvSpPr>
        <p:spPr>
          <a:xfrm>
            <a:off x="280416" y="2133600"/>
            <a:ext cx="6376416" cy="3877056"/>
          </a:xfrm>
        </p:spPr>
        <p:txBody>
          <a:bodyPr/>
          <a:lstStyle/>
          <a:p>
            <a:pPr marL="0" indent="0">
              <a:buNone/>
            </a:pPr>
            <a:r>
              <a:rPr lang="en-GB" sz="1800" dirty="0" smtClean="0"/>
              <a:t> </a:t>
            </a:r>
            <a:endParaRPr lang="es-ES" sz="1800" dirty="0" smtClean="0"/>
          </a:p>
          <a:p>
            <a:pPr marL="0" indent="0">
              <a:buNone/>
            </a:pPr>
            <a:endParaRPr lang="es-ES" sz="1800" dirty="0"/>
          </a:p>
          <a:p>
            <a:pPr marL="0" indent="0">
              <a:buNone/>
            </a:pPr>
            <a:r>
              <a:rPr lang="en-US" dirty="0"/>
              <a:t>•	Summary</a:t>
            </a:r>
          </a:p>
          <a:p>
            <a:pPr marL="0" indent="0">
              <a:buNone/>
            </a:pPr>
            <a:r>
              <a:rPr lang="en-US" dirty="0"/>
              <a:t>•	Description of the situation in business and company</a:t>
            </a:r>
          </a:p>
          <a:p>
            <a:pPr marL="0" indent="0">
              <a:buNone/>
            </a:pPr>
            <a:r>
              <a:rPr lang="en-US" dirty="0"/>
              <a:t>•	Goals</a:t>
            </a:r>
          </a:p>
          <a:p>
            <a:pPr marL="0" indent="0">
              <a:buNone/>
            </a:pPr>
            <a:r>
              <a:rPr lang="en-US" dirty="0"/>
              <a:t>•	Description of the products </a:t>
            </a:r>
            <a:r>
              <a:rPr lang="en-US" dirty="0" smtClean="0"/>
              <a:t>and </a:t>
            </a:r>
            <a:r>
              <a:rPr lang="en-US" dirty="0"/>
              <a:t>services</a:t>
            </a:r>
          </a:p>
          <a:p>
            <a:pPr marL="0" indent="0" algn="ctr">
              <a:buNone/>
            </a:pPr>
            <a:endParaRPr lang="en-IE" sz="1800" dirty="0"/>
          </a:p>
          <a:p>
            <a:pPr marL="0" indent="0" algn="ctr">
              <a:buNone/>
            </a:pPr>
            <a:endParaRPr lang="en-IE" sz="1800" dirty="0"/>
          </a:p>
        </p:txBody>
      </p:sp>
      <p:sp>
        <p:nvSpPr>
          <p:cNvPr id="19" name="Text Placeholder 18"/>
          <p:cNvSpPr>
            <a:spLocks noGrp="1"/>
          </p:cNvSpPr>
          <p:nvPr>
            <p:ph type="body" sz="quarter" idx="3"/>
          </p:nvPr>
        </p:nvSpPr>
        <p:spPr>
          <a:xfrm>
            <a:off x="97536" y="1609345"/>
            <a:ext cx="11594592" cy="1353311"/>
          </a:xfrm>
        </p:spPr>
        <p:txBody>
          <a:bodyPr/>
          <a:lstStyle/>
          <a:p>
            <a:pPr lvl="0"/>
            <a:endParaRPr lang="en-US" sz="1800" b="0" dirty="0" smtClean="0">
              <a:solidFill>
                <a:srgbClr val="000000"/>
              </a:solidFill>
            </a:endParaRPr>
          </a:p>
          <a:p>
            <a:pPr lvl="0"/>
            <a:endParaRPr lang="en-US" sz="1800" b="0" dirty="0">
              <a:solidFill>
                <a:srgbClr val="000000"/>
              </a:solidFill>
            </a:endParaRPr>
          </a:p>
          <a:p>
            <a:pPr lvl="0"/>
            <a:endParaRPr lang="en-US" sz="3200" b="0" dirty="0" smtClean="0">
              <a:solidFill>
                <a:srgbClr val="000000"/>
              </a:solidFill>
            </a:endParaRPr>
          </a:p>
          <a:p>
            <a:pPr lvl="0"/>
            <a:r>
              <a:rPr lang="en-US" sz="3200" b="0" dirty="0" smtClean="0">
                <a:solidFill>
                  <a:srgbClr val="000000"/>
                </a:solidFill>
              </a:rPr>
              <a:t>The narrative </a:t>
            </a:r>
            <a:r>
              <a:rPr lang="en-US" sz="3200" b="0" dirty="0">
                <a:solidFill>
                  <a:srgbClr val="000000"/>
                </a:solidFill>
              </a:rPr>
              <a:t>part should be </a:t>
            </a:r>
            <a:r>
              <a:rPr lang="en-US" sz="3200" b="0" dirty="0" smtClean="0">
                <a:solidFill>
                  <a:srgbClr val="000000"/>
                </a:solidFill>
              </a:rPr>
              <a:t>composed of the following</a:t>
            </a:r>
            <a:r>
              <a:rPr lang="en-US" sz="1800" b="0" dirty="0" smtClean="0">
                <a:solidFill>
                  <a:srgbClr val="000000"/>
                </a:solidFill>
              </a:rPr>
              <a:t>:</a:t>
            </a:r>
            <a:endParaRPr lang="en-US" sz="1800" b="0" dirty="0">
              <a:solidFill>
                <a:srgbClr val="000000"/>
              </a:solidFill>
            </a:endParaRPr>
          </a:p>
          <a:p>
            <a:endParaRPr lang="mk-MK" dirty="0"/>
          </a:p>
        </p:txBody>
      </p:sp>
      <p:sp>
        <p:nvSpPr>
          <p:cNvPr id="20" name="Content Placeholder 19"/>
          <p:cNvSpPr>
            <a:spLocks noGrp="1"/>
          </p:cNvSpPr>
          <p:nvPr>
            <p:ph sz="quarter" idx="4"/>
          </p:nvPr>
        </p:nvSpPr>
        <p:spPr>
          <a:xfrm>
            <a:off x="6632448" y="2170176"/>
            <a:ext cx="5437632" cy="3645407"/>
          </a:xfrm>
        </p:spPr>
        <p:txBody>
          <a:bodyPr/>
          <a:lstStyle/>
          <a:p>
            <a:pPr marL="0" lvl="0" indent="0">
              <a:buNone/>
            </a:pPr>
            <a:endParaRPr lang="en-US" sz="1800" dirty="0" smtClean="0">
              <a:solidFill>
                <a:srgbClr val="000000"/>
              </a:solidFill>
            </a:endParaRPr>
          </a:p>
          <a:p>
            <a:pPr marL="0" lvl="0" indent="0">
              <a:buNone/>
            </a:pPr>
            <a:endParaRPr lang="en-US" sz="1800" dirty="0">
              <a:solidFill>
                <a:srgbClr val="000000"/>
              </a:solidFill>
            </a:endParaRPr>
          </a:p>
          <a:p>
            <a:pPr marL="0" lvl="0" indent="0">
              <a:buNone/>
            </a:pPr>
            <a:r>
              <a:rPr lang="en-US" dirty="0">
                <a:solidFill>
                  <a:srgbClr val="000000"/>
                </a:solidFill>
              </a:rPr>
              <a:t>•	Market analyses </a:t>
            </a:r>
          </a:p>
          <a:p>
            <a:pPr marL="0" lvl="0" indent="0">
              <a:buNone/>
            </a:pPr>
            <a:r>
              <a:rPr lang="en-US" dirty="0" smtClean="0">
                <a:solidFill>
                  <a:srgbClr val="000000"/>
                </a:solidFill>
              </a:rPr>
              <a:t>•</a:t>
            </a:r>
            <a:r>
              <a:rPr lang="en-US" dirty="0">
                <a:solidFill>
                  <a:srgbClr val="000000"/>
                </a:solidFill>
              </a:rPr>
              <a:t>	Marketing plan</a:t>
            </a:r>
          </a:p>
          <a:p>
            <a:pPr marL="0" lvl="0" indent="0">
              <a:buNone/>
            </a:pPr>
            <a:r>
              <a:rPr lang="en-US" dirty="0">
                <a:solidFill>
                  <a:srgbClr val="000000"/>
                </a:solidFill>
              </a:rPr>
              <a:t>•	Production plan</a:t>
            </a:r>
          </a:p>
          <a:p>
            <a:pPr marL="0" lvl="0" indent="0">
              <a:buNone/>
            </a:pPr>
            <a:r>
              <a:rPr lang="en-US" dirty="0">
                <a:solidFill>
                  <a:srgbClr val="000000"/>
                </a:solidFill>
              </a:rPr>
              <a:t>•	Financial plan</a:t>
            </a:r>
          </a:p>
          <a:p>
            <a:pPr marL="0" lvl="0" indent="0">
              <a:buNone/>
            </a:pPr>
            <a:r>
              <a:rPr lang="en-US" dirty="0">
                <a:solidFill>
                  <a:srgbClr val="000000"/>
                </a:solidFill>
              </a:rPr>
              <a:t>•	Conclusion</a:t>
            </a:r>
          </a:p>
          <a:p>
            <a:pPr marL="0" indent="0">
              <a:buNone/>
            </a:pPr>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Tree>
    <p:extLst>
      <p:ext uri="{BB962C8B-B14F-4D97-AF65-F5344CB8AC3E}">
        <p14:creationId xmlns="" xmlns:p14="http://schemas.microsoft.com/office/powerpoint/2010/main" val="423615487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Planning of operations in business</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lvl="0" indent="0">
              <a:buNone/>
            </a:pPr>
            <a:r>
              <a:rPr lang="en-US" b="1" dirty="0">
                <a:solidFill>
                  <a:srgbClr val="C00000"/>
                </a:solidFill>
                <a:latin typeface="+mj-lt"/>
                <a:ea typeface="+mj-ea"/>
                <a:cs typeface="+mj-cs"/>
              </a:rPr>
              <a:t>What the business plan </a:t>
            </a:r>
            <a:r>
              <a:rPr lang="en-US" b="1" dirty="0" smtClean="0">
                <a:solidFill>
                  <a:srgbClr val="C00000"/>
                </a:solidFill>
                <a:latin typeface="+mj-lt"/>
                <a:ea typeface="+mj-ea"/>
                <a:cs typeface="+mj-cs"/>
              </a:rPr>
              <a:t>includes (3/3)</a:t>
            </a:r>
            <a:endParaRPr lang="en-US" b="1" dirty="0">
              <a:solidFill>
                <a:srgbClr val="C00000"/>
              </a:solidFill>
              <a:latin typeface="+mj-lt"/>
              <a:ea typeface="+mj-ea"/>
              <a:cs typeface="+mj-cs"/>
            </a:endParaRPr>
          </a:p>
          <a:p>
            <a:pPr marL="0" indent="0">
              <a:buNone/>
            </a:pPr>
            <a:r>
              <a:rPr lang="en-GB" sz="1700" dirty="0"/>
              <a:t> </a:t>
            </a:r>
            <a:endParaRPr lang="en-GB" sz="1700" dirty="0" smtClean="0"/>
          </a:p>
          <a:p>
            <a:pPr marL="0" indent="0">
              <a:buNone/>
            </a:pPr>
            <a:endParaRPr lang="es-ES" sz="1700" dirty="0" smtClean="0"/>
          </a:p>
          <a:p>
            <a:pPr marL="0" indent="0">
              <a:buNone/>
            </a:pPr>
            <a:endParaRPr lang="es-ES" sz="1700" dirty="0"/>
          </a:p>
          <a:p>
            <a:pPr marL="0" indent="0" algn="just">
              <a:buNone/>
            </a:pPr>
            <a:r>
              <a:rPr lang="en-US" dirty="0" smtClean="0"/>
              <a:t>The financial </a:t>
            </a:r>
            <a:r>
              <a:rPr lang="en-US" dirty="0"/>
              <a:t>part of </a:t>
            </a:r>
            <a:r>
              <a:rPr lang="en-US" dirty="0" smtClean="0"/>
              <a:t>the business </a:t>
            </a:r>
            <a:r>
              <a:rPr lang="en-US" dirty="0"/>
              <a:t>plan </a:t>
            </a:r>
            <a:r>
              <a:rPr lang="en-US" dirty="0" smtClean="0"/>
              <a:t>includes:</a:t>
            </a:r>
          </a:p>
          <a:p>
            <a:pPr marL="0" indent="0" algn="just"/>
            <a:r>
              <a:rPr lang="en-US" dirty="0" smtClean="0"/>
              <a:t>A</a:t>
            </a:r>
            <a:r>
              <a:rPr lang="en-US" dirty="0" smtClean="0"/>
              <a:t> </a:t>
            </a:r>
            <a:r>
              <a:rPr lang="en-US" dirty="0"/>
              <a:t>financial plan and </a:t>
            </a:r>
            <a:endParaRPr lang="en-US" dirty="0" smtClean="0"/>
          </a:p>
          <a:p>
            <a:pPr marL="0" indent="0" algn="just"/>
            <a:r>
              <a:rPr lang="en-US" dirty="0" smtClean="0"/>
              <a:t>A</a:t>
            </a:r>
            <a:r>
              <a:rPr lang="en-US" dirty="0" smtClean="0"/>
              <a:t> </a:t>
            </a:r>
            <a:r>
              <a:rPr lang="en-US" dirty="0"/>
              <a:t>calculation of all </a:t>
            </a:r>
            <a:r>
              <a:rPr lang="en-US" dirty="0" smtClean="0"/>
              <a:t>the parameters </a:t>
            </a:r>
            <a:r>
              <a:rPr lang="en-US" dirty="0"/>
              <a:t>of </a:t>
            </a:r>
            <a:r>
              <a:rPr lang="en-US" dirty="0" smtClean="0"/>
              <a:t>the business</a:t>
            </a:r>
            <a:r>
              <a:rPr lang="en-US" dirty="0"/>
              <a:t>. </a:t>
            </a:r>
            <a:endParaRPr lang="en-US" dirty="0" smtClean="0"/>
          </a:p>
          <a:p>
            <a:pPr marL="0" indent="0" algn="just"/>
            <a:r>
              <a:rPr lang="en-US" dirty="0" smtClean="0"/>
              <a:t>Those </a:t>
            </a:r>
            <a:r>
              <a:rPr lang="en-US" dirty="0"/>
              <a:t>parameters should be presented </a:t>
            </a:r>
            <a:r>
              <a:rPr lang="en-US" dirty="0" smtClean="0"/>
              <a:t>broken down </a:t>
            </a:r>
            <a:r>
              <a:rPr lang="en-US" dirty="0"/>
              <a:t>by the </a:t>
            </a:r>
            <a:r>
              <a:rPr lang="en-US" dirty="0" smtClean="0"/>
              <a:t>various activities </a:t>
            </a:r>
            <a:r>
              <a:rPr lang="en-US" dirty="0"/>
              <a:t>in one table – </a:t>
            </a:r>
            <a:r>
              <a:rPr lang="en-US" dirty="0" smtClean="0"/>
              <a:t>the budget</a:t>
            </a:r>
            <a:r>
              <a:rPr lang="en-US" dirty="0"/>
              <a:t>. </a:t>
            </a:r>
          </a:p>
          <a:p>
            <a:pPr marL="0" indent="0">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Tree>
    <p:extLst>
      <p:ext uri="{BB962C8B-B14F-4D97-AF65-F5344CB8AC3E}">
        <p14:creationId xmlns="" xmlns:p14="http://schemas.microsoft.com/office/powerpoint/2010/main" val="151843666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Planning of operations in business</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smtClean="0">
                <a:solidFill>
                  <a:srgbClr val="C00000"/>
                </a:solidFill>
                <a:latin typeface="+mj-lt"/>
                <a:ea typeface="+mj-ea"/>
                <a:cs typeface="+mj-cs"/>
              </a:rPr>
              <a:t>Period </a:t>
            </a:r>
            <a:r>
              <a:rPr lang="en-US" b="1" dirty="0">
                <a:solidFill>
                  <a:srgbClr val="C00000"/>
                </a:solidFill>
                <a:latin typeface="+mj-lt"/>
                <a:ea typeface="+mj-ea"/>
                <a:cs typeface="+mj-cs"/>
              </a:rPr>
              <a:t>covered </a:t>
            </a:r>
            <a:r>
              <a:rPr lang="en-US" b="1" dirty="0" smtClean="0">
                <a:solidFill>
                  <a:srgbClr val="C00000"/>
                </a:solidFill>
                <a:latin typeface="+mj-lt"/>
                <a:ea typeface="+mj-ea"/>
                <a:cs typeface="+mj-cs"/>
              </a:rPr>
              <a:t>by the business plan</a:t>
            </a:r>
            <a:r>
              <a:rPr lang="en-GB" b="1" dirty="0" smtClean="0">
                <a:solidFill>
                  <a:srgbClr val="C00000"/>
                </a:solidFill>
                <a:latin typeface="+mj-lt"/>
                <a:ea typeface="+mj-ea"/>
                <a:cs typeface="+mj-cs"/>
              </a:rPr>
              <a:t>  (1/7)</a:t>
            </a:r>
          </a:p>
          <a:p>
            <a:pPr marL="0" indent="0">
              <a:buNone/>
            </a:pPr>
            <a:endParaRPr lang="es-ES" sz="1700" dirty="0" smtClean="0"/>
          </a:p>
          <a:p>
            <a:pPr marL="0" indent="0">
              <a:buNone/>
            </a:pPr>
            <a:endParaRPr lang="es-ES" sz="1700" dirty="0"/>
          </a:p>
          <a:p>
            <a:pPr marL="0" indent="0">
              <a:buNone/>
            </a:pPr>
            <a:endParaRPr lang="es-ES" sz="1700" dirty="0" smtClean="0"/>
          </a:p>
          <a:p>
            <a:pPr marL="0" indent="0"/>
            <a:r>
              <a:rPr lang="en-US" dirty="0"/>
              <a:t>The business plan is made for </a:t>
            </a:r>
            <a:r>
              <a:rPr lang="en-US" dirty="0" smtClean="0"/>
              <a:t>an exact </a:t>
            </a:r>
            <a:r>
              <a:rPr lang="en-US" dirty="0"/>
              <a:t>period of </a:t>
            </a:r>
            <a:r>
              <a:rPr lang="en-US" dirty="0" smtClean="0"/>
              <a:t>operation </a:t>
            </a:r>
            <a:r>
              <a:rPr lang="en-US" dirty="0"/>
              <a:t>of the microenterprise. </a:t>
            </a:r>
            <a:endParaRPr lang="en-US" dirty="0" smtClean="0"/>
          </a:p>
          <a:p>
            <a:pPr marL="0" indent="0"/>
            <a:r>
              <a:rPr lang="en-US" dirty="0" smtClean="0"/>
              <a:t>This </a:t>
            </a:r>
            <a:r>
              <a:rPr lang="en-US" dirty="0"/>
              <a:t>means that </a:t>
            </a:r>
            <a:r>
              <a:rPr lang="en-US" u="sng" dirty="0"/>
              <a:t>all data </a:t>
            </a:r>
            <a:r>
              <a:rPr lang="en-US" dirty="0"/>
              <a:t>should be provided for the period which is </a:t>
            </a:r>
            <a:r>
              <a:rPr lang="en-US" dirty="0" smtClean="0"/>
              <a:t>covered by </a:t>
            </a:r>
            <a:r>
              <a:rPr lang="en-US" dirty="0"/>
              <a:t>that business plan. </a:t>
            </a:r>
            <a:endParaRPr lang="en-US" dirty="0" smtClean="0"/>
          </a:p>
          <a:p>
            <a:pPr marL="0" indent="0">
              <a:buNone/>
            </a:pPr>
            <a:endParaRPr lang="es-ES" sz="1700" dirty="0"/>
          </a:p>
          <a:p>
            <a:pPr marL="0" indent="0">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Tree>
    <p:extLst>
      <p:ext uri="{BB962C8B-B14F-4D97-AF65-F5344CB8AC3E}">
        <p14:creationId xmlns="" xmlns:p14="http://schemas.microsoft.com/office/powerpoint/2010/main" val="17355699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Planning of operations in business</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a:solidFill>
                  <a:srgbClr val="C00000"/>
                </a:solidFill>
                <a:latin typeface="+mj-lt"/>
                <a:ea typeface="+mj-ea"/>
                <a:cs typeface="+mj-cs"/>
              </a:rPr>
              <a:t>Period covered </a:t>
            </a:r>
            <a:r>
              <a:rPr lang="en-US" b="1" dirty="0" smtClean="0">
                <a:solidFill>
                  <a:srgbClr val="C00000"/>
                </a:solidFill>
                <a:latin typeface="+mj-lt"/>
                <a:ea typeface="+mj-ea"/>
                <a:cs typeface="+mj-cs"/>
              </a:rPr>
              <a:t>by the </a:t>
            </a:r>
            <a:r>
              <a:rPr lang="en-US" b="1" dirty="0">
                <a:solidFill>
                  <a:srgbClr val="C00000"/>
                </a:solidFill>
                <a:latin typeface="+mj-lt"/>
                <a:ea typeface="+mj-ea"/>
                <a:cs typeface="+mj-cs"/>
              </a:rPr>
              <a:t>business plan </a:t>
            </a:r>
            <a:r>
              <a:rPr lang="en-GB" b="1" dirty="0">
                <a:solidFill>
                  <a:srgbClr val="C00000"/>
                </a:solidFill>
                <a:latin typeface="+mj-lt"/>
                <a:ea typeface="+mj-ea"/>
                <a:cs typeface="+mj-cs"/>
              </a:rPr>
              <a:t> </a:t>
            </a:r>
            <a:r>
              <a:rPr lang="en-GB" b="1" dirty="0" smtClean="0">
                <a:solidFill>
                  <a:srgbClr val="C00000"/>
                </a:solidFill>
                <a:latin typeface="+mj-lt"/>
                <a:ea typeface="+mj-ea"/>
                <a:cs typeface="+mj-cs"/>
              </a:rPr>
              <a:t>(2/7)</a:t>
            </a:r>
          </a:p>
          <a:p>
            <a:pPr marL="0" indent="0">
              <a:buNone/>
            </a:pPr>
            <a:endParaRPr lang="en-GB" sz="1700" dirty="0"/>
          </a:p>
          <a:p>
            <a:pPr marL="0" indent="0">
              <a:buNone/>
            </a:pPr>
            <a:endParaRPr lang="es-ES" sz="1700" dirty="0"/>
          </a:p>
          <a:p>
            <a:pPr marL="0" indent="0">
              <a:buNone/>
            </a:pPr>
            <a:r>
              <a:rPr lang="en-GB" sz="1700" dirty="0"/>
              <a:t> </a:t>
            </a:r>
            <a:endParaRPr lang="es-ES" sz="1700" dirty="0"/>
          </a:p>
          <a:p>
            <a:pPr marL="0" indent="0">
              <a:buNone/>
            </a:pPr>
            <a:r>
              <a:rPr lang="en-US" u="sng" dirty="0"/>
              <a:t>Short </a:t>
            </a:r>
            <a:r>
              <a:rPr lang="en-US" u="sng" dirty="0" smtClean="0"/>
              <a:t>period - </a:t>
            </a:r>
            <a:r>
              <a:rPr lang="en-US" u="sng" dirty="0"/>
              <a:t>up to one year</a:t>
            </a:r>
            <a:r>
              <a:rPr lang="en-US" dirty="0"/>
              <a:t>: </a:t>
            </a:r>
            <a:endParaRPr lang="en-US" dirty="0" smtClean="0"/>
          </a:p>
          <a:p>
            <a:pPr marL="0" indent="0">
              <a:buNone/>
            </a:pPr>
            <a:r>
              <a:rPr lang="en-US" dirty="0" smtClean="0"/>
              <a:t>When </a:t>
            </a:r>
            <a:r>
              <a:rPr lang="en-US" dirty="0"/>
              <a:t>the period is shorter, data should be more detailed and more precise.</a:t>
            </a:r>
          </a:p>
          <a:p>
            <a:pPr marL="0" indent="0">
              <a:buNone/>
            </a:pPr>
            <a:r>
              <a:rPr lang="en-US" dirty="0"/>
              <a:t> </a:t>
            </a:r>
            <a:endParaRPr lang="en-IE" sz="1700" dirty="0"/>
          </a:p>
          <a:p>
            <a:pPr marL="0" indent="0" algn="ctr">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Tree>
    <p:extLst>
      <p:ext uri="{BB962C8B-B14F-4D97-AF65-F5344CB8AC3E}">
        <p14:creationId xmlns="" xmlns:p14="http://schemas.microsoft.com/office/powerpoint/2010/main" val="10803724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Planning of operations in business</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a:solidFill>
                  <a:srgbClr val="C00000"/>
                </a:solidFill>
                <a:latin typeface="+mj-lt"/>
                <a:ea typeface="+mj-ea"/>
                <a:cs typeface="+mj-cs"/>
              </a:rPr>
              <a:t>Period covered </a:t>
            </a:r>
            <a:r>
              <a:rPr lang="en-US" b="1" dirty="0" smtClean="0">
                <a:solidFill>
                  <a:srgbClr val="C00000"/>
                </a:solidFill>
                <a:latin typeface="+mj-lt"/>
                <a:ea typeface="+mj-ea"/>
                <a:cs typeface="+mj-cs"/>
              </a:rPr>
              <a:t>by the </a:t>
            </a:r>
            <a:r>
              <a:rPr lang="en-US" b="1" dirty="0">
                <a:solidFill>
                  <a:srgbClr val="C00000"/>
                </a:solidFill>
                <a:latin typeface="+mj-lt"/>
                <a:ea typeface="+mj-ea"/>
                <a:cs typeface="+mj-cs"/>
              </a:rPr>
              <a:t>business plan </a:t>
            </a:r>
            <a:r>
              <a:rPr lang="en-US" b="1" dirty="0" smtClean="0">
                <a:solidFill>
                  <a:srgbClr val="C00000"/>
                </a:solidFill>
                <a:latin typeface="+mj-lt"/>
                <a:ea typeface="+mj-ea"/>
                <a:cs typeface="+mj-cs"/>
              </a:rPr>
              <a:t>(3/7)</a:t>
            </a:r>
            <a:r>
              <a:rPr lang="en-GB" sz="1700" dirty="0"/>
              <a:t> </a:t>
            </a:r>
            <a:endParaRPr lang="es-ES" sz="1700" dirty="0"/>
          </a:p>
          <a:p>
            <a:pPr marL="0" indent="0">
              <a:buNone/>
            </a:pPr>
            <a:r>
              <a:rPr lang="en-GB" sz="1700" dirty="0"/>
              <a:t> </a:t>
            </a:r>
            <a:endParaRPr lang="en-GB" sz="1700" dirty="0" smtClean="0"/>
          </a:p>
          <a:p>
            <a:pPr marL="0" indent="0">
              <a:buNone/>
            </a:pPr>
            <a:endParaRPr lang="en-GB" sz="1700" dirty="0"/>
          </a:p>
          <a:p>
            <a:pPr marL="0" indent="0">
              <a:buNone/>
            </a:pPr>
            <a:endParaRPr lang="es-ES" sz="1700" dirty="0"/>
          </a:p>
          <a:p>
            <a:pPr marL="0" indent="0">
              <a:buNone/>
            </a:pPr>
            <a:r>
              <a:rPr lang="en-US" dirty="0"/>
              <a:t> </a:t>
            </a:r>
            <a:r>
              <a:rPr lang="en-US" u="sng" dirty="0"/>
              <a:t>Medium </a:t>
            </a:r>
            <a:r>
              <a:rPr lang="en-US" u="sng" dirty="0" smtClean="0"/>
              <a:t>period-</a:t>
            </a:r>
          </a:p>
          <a:p>
            <a:pPr marL="0" indent="0">
              <a:buNone/>
            </a:pPr>
            <a:r>
              <a:rPr lang="en-US" dirty="0" smtClean="0"/>
              <a:t> </a:t>
            </a:r>
            <a:r>
              <a:rPr lang="en-US" dirty="0"/>
              <a:t>from one year up to 3 years</a:t>
            </a:r>
          </a:p>
          <a:p>
            <a:pPr marL="0" indent="0">
              <a:buNone/>
            </a:pPr>
            <a:r>
              <a:rPr lang="en-US" dirty="0"/>
              <a:t>  </a:t>
            </a:r>
          </a:p>
          <a:p>
            <a:pPr marL="0" indent="0" algn="ctr">
              <a:buNone/>
            </a:pPr>
            <a:endParaRPr lang="en-IE" sz="1700" dirty="0"/>
          </a:p>
          <a:p>
            <a:pPr marL="0" indent="0" algn="ctr">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Tree>
    <p:extLst>
      <p:ext uri="{BB962C8B-B14F-4D97-AF65-F5344CB8AC3E}">
        <p14:creationId xmlns="" xmlns:p14="http://schemas.microsoft.com/office/powerpoint/2010/main" val="31337532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Planning of operations in business</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a:solidFill>
                  <a:srgbClr val="C00000"/>
                </a:solidFill>
                <a:latin typeface="+mj-lt"/>
                <a:ea typeface="+mj-ea"/>
                <a:cs typeface="+mj-cs"/>
              </a:rPr>
              <a:t>Period covered </a:t>
            </a:r>
            <a:r>
              <a:rPr lang="en-US" b="1" dirty="0" smtClean="0">
                <a:solidFill>
                  <a:srgbClr val="C00000"/>
                </a:solidFill>
                <a:latin typeface="+mj-lt"/>
                <a:ea typeface="+mj-ea"/>
                <a:cs typeface="+mj-cs"/>
              </a:rPr>
              <a:t>by the </a:t>
            </a:r>
            <a:r>
              <a:rPr lang="en-US" b="1" dirty="0">
                <a:solidFill>
                  <a:srgbClr val="C00000"/>
                </a:solidFill>
                <a:latin typeface="+mj-lt"/>
                <a:ea typeface="+mj-ea"/>
                <a:cs typeface="+mj-cs"/>
              </a:rPr>
              <a:t>business </a:t>
            </a:r>
            <a:r>
              <a:rPr lang="en-US" b="1" dirty="0" smtClean="0">
                <a:solidFill>
                  <a:srgbClr val="C00000"/>
                </a:solidFill>
                <a:latin typeface="+mj-lt"/>
                <a:ea typeface="+mj-ea"/>
                <a:cs typeface="+mj-cs"/>
              </a:rPr>
              <a:t>plan (4/7) </a:t>
            </a:r>
            <a:r>
              <a:rPr lang="en-GB" sz="1700" dirty="0"/>
              <a:t> </a:t>
            </a:r>
            <a:endParaRPr lang="es-ES" sz="1700" dirty="0"/>
          </a:p>
          <a:p>
            <a:pPr marL="0" indent="0">
              <a:buNone/>
            </a:pPr>
            <a:r>
              <a:rPr lang="en-GB" sz="1700" dirty="0"/>
              <a:t> </a:t>
            </a:r>
            <a:endParaRPr lang="es-ES" sz="1700" dirty="0"/>
          </a:p>
          <a:p>
            <a:pPr marL="0" indent="0">
              <a:buNone/>
            </a:pPr>
            <a:r>
              <a:rPr lang="en-US" dirty="0"/>
              <a:t> </a:t>
            </a:r>
            <a:endParaRPr lang="en-US" dirty="0" smtClean="0"/>
          </a:p>
          <a:p>
            <a:pPr marL="0" indent="0">
              <a:buNone/>
            </a:pPr>
            <a:r>
              <a:rPr lang="en-US" dirty="0"/>
              <a:t> </a:t>
            </a:r>
            <a:r>
              <a:rPr lang="en-US" u="sng" dirty="0"/>
              <a:t>Long period </a:t>
            </a:r>
            <a:r>
              <a:rPr lang="en-US" u="sng" dirty="0" smtClean="0"/>
              <a:t>– from 3 </a:t>
            </a:r>
            <a:r>
              <a:rPr lang="en-US" u="sng" dirty="0"/>
              <a:t>years up to 5 or more</a:t>
            </a:r>
            <a:r>
              <a:rPr lang="en-US" u="sng" dirty="0" smtClean="0"/>
              <a:t>:</a:t>
            </a:r>
          </a:p>
          <a:p>
            <a:pPr marL="0" indent="0">
              <a:buNone/>
            </a:pPr>
            <a:r>
              <a:rPr lang="en-US" dirty="0" smtClean="0"/>
              <a:t> </a:t>
            </a:r>
            <a:r>
              <a:rPr lang="en-US" dirty="0"/>
              <a:t>For longer </a:t>
            </a:r>
            <a:r>
              <a:rPr lang="en-US" dirty="0" smtClean="0"/>
              <a:t>periods </a:t>
            </a:r>
            <a:r>
              <a:rPr lang="en-US" dirty="0"/>
              <a:t>data </a:t>
            </a:r>
            <a:r>
              <a:rPr lang="en-US" dirty="0" smtClean="0"/>
              <a:t>will be </a:t>
            </a:r>
            <a:r>
              <a:rPr lang="en-US" dirty="0"/>
              <a:t>more relative and they are mostly based on predictions.</a:t>
            </a:r>
          </a:p>
          <a:p>
            <a:pPr marL="0" indent="0">
              <a:buNone/>
            </a:pPr>
            <a:r>
              <a:rPr lang="en-US" dirty="0"/>
              <a:t> </a:t>
            </a:r>
          </a:p>
          <a:p>
            <a:pPr marL="0" indent="0" algn="ctr">
              <a:buNone/>
            </a:pPr>
            <a:endParaRPr lang="en-IE" sz="1700" dirty="0"/>
          </a:p>
          <a:p>
            <a:pPr marL="0" indent="0" algn="ctr">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Tree>
    <p:extLst>
      <p:ext uri="{BB962C8B-B14F-4D97-AF65-F5344CB8AC3E}">
        <p14:creationId xmlns="" xmlns:p14="http://schemas.microsoft.com/office/powerpoint/2010/main" val="425328698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Planning of operations in business</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a:solidFill>
                  <a:srgbClr val="C00000"/>
                </a:solidFill>
                <a:latin typeface="+mj-lt"/>
                <a:ea typeface="+mj-ea"/>
                <a:cs typeface="+mj-cs"/>
              </a:rPr>
              <a:t>Period covered </a:t>
            </a:r>
            <a:r>
              <a:rPr lang="en-US" b="1" dirty="0" smtClean="0">
                <a:solidFill>
                  <a:srgbClr val="C00000"/>
                </a:solidFill>
                <a:latin typeface="+mj-lt"/>
                <a:ea typeface="+mj-ea"/>
                <a:cs typeface="+mj-cs"/>
              </a:rPr>
              <a:t>by the </a:t>
            </a:r>
            <a:r>
              <a:rPr lang="en-US" b="1" dirty="0">
                <a:solidFill>
                  <a:srgbClr val="C00000"/>
                </a:solidFill>
                <a:latin typeface="+mj-lt"/>
                <a:ea typeface="+mj-ea"/>
                <a:cs typeface="+mj-cs"/>
              </a:rPr>
              <a:t>business plan </a:t>
            </a:r>
            <a:r>
              <a:rPr lang="en-US" b="1" dirty="0" smtClean="0">
                <a:solidFill>
                  <a:srgbClr val="C00000"/>
                </a:solidFill>
                <a:latin typeface="+mj-lt"/>
                <a:ea typeface="+mj-ea"/>
                <a:cs typeface="+mj-cs"/>
              </a:rPr>
              <a:t>(5/7)</a:t>
            </a:r>
            <a:r>
              <a:rPr lang="en-GB" sz="1700" dirty="0"/>
              <a:t> </a:t>
            </a:r>
            <a:endParaRPr lang="es-ES" sz="1700" dirty="0"/>
          </a:p>
          <a:p>
            <a:pPr marL="0" indent="0">
              <a:buNone/>
            </a:pPr>
            <a:r>
              <a:rPr lang="en-GB" sz="1700" dirty="0"/>
              <a:t> </a:t>
            </a:r>
            <a:endParaRPr lang="en-GB" sz="1700" dirty="0" smtClean="0"/>
          </a:p>
          <a:p>
            <a:pPr marL="0" indent="0">
              <a:buNone/>
            </a:pPr>
            <a:endParaRPr lang="es-ES" sz="1700" dirty="0"/>
          </a:p>
          <a:p>
            <a:pPr marL="0" indent="0" algn="just">
              <a:buNone/>
            </a:pPr>
            <a:r>
              <a:rPr lang="en-US" dirty="0"/>
              <a:t>Most of the business plans for microenterprises are </a:t>
            </a:r>
            <a:r>
              <a:rPr lang="en-US" dirty="0" smtClean="0"/>
              <a:t>made </a:t>
            </a:r>
            <a:r>
              <a:rPr lang="en-US" dirty="0"/>
              <a:t>for one year (short period), three years </a:t>
            </a:r>
            <a:r>
              <a:rPr lang="en-US" dirty="0" smtClean="0"/>
              <a:t>(medium </a:t>
            </a:r>
            <a:r>
              <a:rPr lang="en-US" dirty="0"/>
              <a:t>period) and five years (long period). </a:t>
            </a:r>
          </a:p>
          <a:p>
            <a:pPr marL="0" indent="0">
              <a:buNone/>
            </a:pPr>
            <a:endParaRPr lang="es-ES" sz="1700" dirty="0"/>
          </a:p>
          <a:p>
            <a:pPr marL="0" indent="0" algn="ctr">
              <a:buNone/>
            </a:pPr>
            <a:endParaRPr lang="en-IE" sz="1700" dirty="0"/>
          </a:p>
          <a:p>
            <a:pPr marL="0" indent="0" algn="ctr">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Tree>
    <p:extLst>
      <p:ext uri="{BB962C8B-B14F-4D97-AF65-F5344CB8AC3E}">
        <p14:creationId xmlns="" xmlns:p14="http://schemas.microsoft.com/office/powerpoint/2010/main" val="414755133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Planning of operations in business</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a:solidFill>
                  <a:srgbClr val="C00000"/>
                </a:solidFill>
                <a:latin typeface="+mj-lt"/>
                <a:ea typeface="+mj-ea"/>
                <a:cs typeface="+mj-cs"/>
              </a:rPr>
              <a:t>Period covered </a:t>
            </a:r>
            <a:r>
              <a:rPr lang="en-US" b="1" dirty="0" smtClean="0">
                <a:solidFill>
                  <a:srgbClr val="C00000"/>
                </a:solidFill>
                <a:latin typeface="+mj-lt"/>
                <a:ea typeface="+mj-ea"/>
                <a:cs typeface="+mj-cs"/>
              </a:rPr>
              <a:t>by the </a:t>
            </a:r>
            <a:r>
              <a:rPr lang="en-US" b="1" dirty="0">
                <a:solidFill>
                  <a:srgbClr val="C00000"/>
                </a:solidFill>
                <a:latin typeface="+mj-lt"/>
                <a:ea typeface="+mj-ea"/>
                <a:cs typeface="+mj-cs"/>
              </a:rPr>
              <a:t>business </a:t>
            </a:r>
            <a:r>
              <a:rPr lang="en-US" b="1" dirty="0" smtClean="0">
                <a:solidFill>
                  <a:srgbClr val="C00000"/>
                </a:solidFill>
                <a:latin typeface="+mj-lt"/>
                <a:ea typeface="+mj-ea"/>
                <a:cs typeface="+mj-cs"/>
              </a:rPr>
              <a:t>plan (6/7) </a:t>
            </a:r>
            <a:r>
              <a:rPr lang="en-GB" sz="1700" dirty="0"/>
              <a:t> </a:t>
            </a:r>
            <a:endParaRPr lang="es-ES" sz="1700" dirty="0"/>
          </a:p>
          <a:p>
            <a:pPr marL="0" indent="0">
              <a:buNone/>
            </a:pPr>
            <a:r>
              <a:rPr lang="en-GB" sz="1700" dirty="0"/>
              <a:t> </a:t>
            </a:r>
            <a:endParaRPr lang="en-GB" sz="1700" dirty="0" smtClean="0"/>
          </a:p>
          <a:p>
            <a:pPr marL="0" indent="0">
              <a:buNone/>
            </a:pPr>
            <a:endParaRPr lang="es-ES" sz="1700" dirty="0"/>
          </a:p>
          <a:p>
            <a:pPr marL="0" indent="0" algn="just"/>
            <a:r>
              <a:rPr lang="en-US" dirty="0" smtClean="0"/>
              <a:t>The </a:t>
            </a:r>
            <a:r>
              <a:rPr lang="en-US" dirty="0"/>
              <a:t>business plans for different periods should be constructed </a:t>
            </a:r>
            <a:r>
              <a:rPr lang="en-US" dirty="0" smtClean="0"/>
              <a:t>using </a:t>
            </a:r>
            <a:r>
              <a:rPr lang="en-US" dirty="0"/>
              <a:t>the same rules for every year. </a:t>
            </a:r>
            <a:endParaRPr lang="en-US" dirty="0" smtClean="0"/>
          </a:p>
          <a:p>
            <a:pPr marL="0" indent="0" algn="just"/>
            <a:r>
              <a:rPr lang="en-US" dirty="0" smtClean="0"/>
              <a:t>All </a:t>
            </a:r>
            <a:r>
              <a:rPr lang="en-US" dirty="0"/>
              <a:t>above mentioned points should be included in every year of </a:t>
            </a:r>
            <a:r>
              <a:rPr lang="en-US" dirty="0" smtClean="0"/>
              <a:t>the business </a:t>
            </a:r>
            <a:r>
              <a:rPr lang="en-US" dirty="0"/>
              <a:t>plan. </a:t>
            </a:r>
            <a:endParaRPr lang="es-ES" sz="1700" dirty="0"/>
          </a:p>
          <a:p>
            <a:pPr marL="0" indent="0" algn="ctr">
              <a:buNone/>
            </a:pPr>
            <a:endParaRPr lang="en-IE" sz="1700" dirty="0"/>
          </a:p>
          <a:p>
            <a:pPr marL="0" indent="0" algn="ctr">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spTree>
    <p:extLst>
      <p:ext uri="{BB962C8B-B14F-4D97-AF65-F5344CB8AC3E}">
        <p14:creationId xmlns="" xmlns:p14="http://schemas.microsoft.com/office/powerpoint/2010/main" val="74723878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Planning of operations in business</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a:solidFill>
                  <a:srgbClr val="C00000"/>
                </a:solidFill>
                <a:latin typeface="+mj-lt"/>
                <a:ea typeface="+mj-ea"/>
                <a:cs typeface="+mj-cs"/>
              </a:rPr>
              <a:t>Period covered </a:t>
            </a:r>
            <a:r>
              <a:rPr lang="en-US" b="1" dirty="0" smtClean="0">
                <a:solidFill>
                  <a:srgbClr val="C00000"/>
                </a:solidFill>
                <a:latin typeface="+mj-lt"/>
                <a:ea typeface="+mj-ea"/>
                <a:cs typeface="+mj-cs"/>
              </a:rPr>
              <a:t>by the </a:t>
            </a:r>
            <a:r>
              <a:rPr lang="en-US" b="1" dirty="0">
                <a:solidFill>
                  <a:srgbClr val="C00000"/>
                </a:solidFill>
                <a:latin typeface="+mj-lt"/>
                <a:ea typeface="+mj-ea"/>
                <a:cs typeface="+mj-cs"/>
              </a:rPr>
              <a:t>business plan </a:t>
            </a:r>
            <a:r>
              <a:rPr lang="en-GB" b="1" dirty="0">
                <a:solidFill>
                  <a:srgbClr val="C00000"/>
                </a:solidFill>
                <a:latin typeface="+mj-lt"/>
                <a:ea typeface="+mj-ea"/>
                <a:cs typeface="+mj-cs"/>
              </a:rPr>
              <a:t> </a:t>
            </a:r>
            <a:r>
              <a:rPr lang="en-GB" b="1" dirty="0" smtClean="0">
                <a:solidFill>
                  <a:srgbClr val="C00000"/>
                </a:solidFill>
                <a:latin typeface="+mj-lt"/>
                <a:ea typeface="+mj-ea"/>
                <a:cs typeface="+mj-cs"/>
              </a:rPr>
              <a:t>(7/7)</a:t>
            </a:r>
            <a:endParaRPr lang="es-ES" b="1" dirty="0">
              <a:solidFill>
                <a:srgbClr val="C00000"/>
              </a:solidFill>
              <a:latin typeface="+mj-lt"/>
              <a:ea typeface="+mj-ea"/>
              <a:cs typeface="+mj-cs"/>
            </a:endParaRPr>
          </a:p>
          <a:p>
            <a:pPr marL="0" indent="0">
              <a:buNone/>
            </a:pPr>
            <a:r>
              <a:rPr lang="en-GB" sz="1700" dirty="0"/>
              <a:t> </a:t>
            </a:r>
            <a:endParaRPr lang="es-ES" sz="1700" dirty="0" smtClean="0"/>
          </a:p>
          <a:p>
            <a:pPr marL="0" indent="0">
              <a:buNone/>
            </a:pPr>
            <a:endParaRPr lang="es-ES" sz="1700" dirty="0"/>
          </a:p>
          <a:p>
            <a:pPr marL="0" indent="0"/>
            <a:r>
              <a:rPr lang="en-US" dirty="0" smtClean="0"/>
              <a:t>In the </a:t>
            </a:r>
            <a:r>
              <a:rPr lang="en-US" dirty="0"/>
              <a:t>financial part of business plan </a:t>
            </a:r>
            <a:r>
              <a:rPr lang="en-US" dirty="0" smtClean="0"/>
              <a:t>a cash </a:t>
            </a:r>
            <a:r>
              <a:rPr lang="en-US" dirty="0"/>
              <a:t>flow for every single year </a:t>
            </a:r>
            <a:r>
              <a:rPr lang="en-US" dirty="0" smtClean="0"/>
              <a:t>for the </a:t>
            </a:r>
            <a:r>
              <a:rPr lang="en-US" dirty="0"/>
              <a:t>planning </a:t>
            </a:r>
            <a:r>
              <a:rPr lang="en-US" dirty="0" smtClean="0"/>
              <a:t>period should be made. </a:t>
            </a:r>
            <a:endParaRPr lang="en-US" dirty="0" smtClean="0"/>
          </a:p>
          <a:p>
            <a:pPr marL="0" indent="0"/>
            <a:r>
              <a:rPr lang="en-US" dirty="0" smtClean="0"/>
              <a:t>This </a:t>
            </a:r>
            <a:r>
              <a:rPr lang="en-US" dirty="0"/>
              <a:t>will give </a:t>
            </a:r>
            <a:r>
              <a:rPr lang="en-US" dirty="0" smtClean="0"/>
              <a:t>the </a:t>
            </a:r>
            <a:r>
              <a:rPr lang="en-US" dirty="0" smtClean="0"/>
              <a:t>leading managers </a:t>
            </a:r>
            <a:r>
              <a:rPr lang="en-US" dirty="0" smtClean="0"/>
              <a:t>a map </a:t>
            </a:r>
            <a:r>
              <a:rPr lang="en-US" dirty="0"/>
              <a:t>for financial transactions </a:t>
            </a:r>
            <a:r>
              <a:rPr lang="en-US" dirty="0" smtClean="0"/>
              <a:t>in the </a:t>
            </a:r>
            <a:r>
              <a:rPr lang="en-US" dirty="0"/>
              <a:t>coming period. </a:t>
            </a:r>
          </a:p>
          <a:p>
            <a:pPr marL="0" indent="0">
              <a:buNone/>
            </a:pPr>
            <a:endParaRPr lang="es-ES" sz="1700" dirty="0"/>
          </a:p>
          <a:p>
            <a:pPr marL="0" indent="0" algn="ctr">
              <a:buNone/>
            </a:pPr>
            <a:endParaRPr lang="en-IE" sz="1700" dirty="0"/>
          </a:p>
          <a:p>
            <a:pPr marL="0" indent="0" algn="ctr">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19</a:t>
            </a:fld>
            <a:endParaRPr lang="es-ES" altLang="es-ES"/>
          </a:p>
        </p:txBody>
      </p:sp>
    </p:spTree>
    <p:extLst>
      <p:ext uri="{BB962C8B-B14F-4D97-AF65-F5344CB8AC3E}">
        <p14:creationId xmlns="" xmlns:p14="http://schemas.microsoft.com/office/powerpoint/2010/main" val="137482252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351682" cy="1097280"/>
          </a:xfrm>
        </p:spPr>
        <p:txBody>
          <a:bodyPr/>
          <a:lstStyle/>
          <a:p>
            <a:pPr algn="r"/>
            <a:r>
              <a:rPr lang="en-US" b="1" dirty="0" smtClean="0">
                <a:solidFill>
                  <a:srgbClr val="0B0AFD"/>
                </a:solidFill>
              </a:rPr>
              <a:t>Planning of operations in business</a:t>
            </a:r>
            <a:endParaRPr lang="en-IE" sz="3200" b="1" dirty="0">
              <a:solidFill>
                <a:srgbClr val="0B0AFD"/>
              </a:solidFill>
            </a:endParaRPr>
          </a:p>
        </p:txBody>
      </p:sp>
      <p:sp>
        <p:nvSpPr>
          <p:cNvPr id="3" name="Content Placeholder 2"/>
          <p:cNvSpPr>
            <a:spLocks noGrp="1"/>
          </p:cNvSpPr>
          <p:nvPr>
            <p:ph idx="1"/>
          </p:nvPr>
        </p:nvSpPr>
        <p:spPr/>
        <p:txBody>
          <a:bodyPr/>
          <a:lstStyle/>
          <a:p>
            <a:pPr marL="0" indent="0">
              <a:lnSpc>
                <a:spcPct val="150000"/>
              </a:lnSpc>
              <a:buNone/>
            </a:pPr>
            <a:r>
              <a:rPr lang="en-IE" b="1" dirty="0"/>
              <a:t>					</a:t>
            </a:r>
          </a:p>
          <a:p>
            <a:pPr marL="0" indent="0">
              <a:lnSpc>
                <a:spcPct val="150000"/>
              </a:lnSpc>
              <a:buNone/>
            </a:pPr>
            <a:r>
              <a:rPr lang="en-IE" b="1" dirty="0"/>
              <a:t>	</a:t>
            </a:r>
          </a:p>
        </p:txBody>
      </p:sp>
      <p:sp>
        <p:nvSpPr>
          <p:cNvPr id="4" name="Text Placeholder 3"/>
          <p:cNvSpPr>
            <a:spLocks noGrp="1"/>
          </p:cNvSpPr>
          <p:nvPr>
            <p:ph type="body" sz="half" idx="2"/>
          </p:nvPr>
        </p:nvSpPr>
        <p:spPr>
          <a:xfrm>
            <a:off x="303871" y="1362456"/>
            <a:ext cx="2963586" cy="612648"/>
          </a:xfrm>
        </p:spPr>
        <p:txBody>
          <a:bodyPr/>
          <a:lstStyle/>
          <a:p>
            <a:pPr lvl="0" defTabSz="457200" fontAlgn="auto">
              <a:spcBef>
                <a:spcPts val="0"/>
              </a:spcBef>
              <a:spcAft>
                <a:spcPts val="0"/>
              </a:spcAft>
            </a:pPr>
            <a:r>
              <a:rPr lang="en-IE" sz="3200" b="1" dirty="0">
                <a:solidFill>
                  <a:srgbClr val="990000"/>
                </a:solidFill>
              </a:rPr>
              <a:t>Overview</a:t>
            </a:r>
            <a:endParaRPr lang="el-GR" sz="3200" dirty="0">
              <a:solidFill>
                <a:srgbClr val="990000"/>
              </a:solidFill>
            </a:endParaRPr>
          </a:p>
        </p:txBody>
      </p:sp>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graphicFrame>
        <p:nvGraphicFramePr>
          <p:cNvPr id="10" name="9 - Πίνακας"/>
          <p:cNvGraphicFramePr>
            <a:graphicFrameLocks noGrp="1"/>
          </p:cNvGraphicFramePr>
          <p:nvPr/>
        </p:nvGraphicFramePr>
        <p:xfrm>
          <a:off x="325120" y="2377778"/>
          <a:ext cx="10338816" cy="3379121"/>
        </p:xfrm>
        <a:graphic>
          <a:graphicData uri="http://schemas.openxmlformats.org/drawingml/2006/table">
            <a:tbl>
              <a:tblPr firstRow="1" bandRow="1">
                <a:tableStyleId>{5C22544A-7EE6-4342-B048-85BDC9FD1C3A}</a:tableStyleId>
              </a:tblPr>
              <a:tblGrid>
                <a:gridCol w="4930621"/>
                <a:gridCol w="5408195"/>
              </a:tblGrid>
              <a:tr h="744036">
                <a:tc>
                  <a:txBody>
                    <a:bodyPr/>
                    <a:lstStyle/>
                    <a:p>
                      <a:pPr algn="ctr"/>
                      <a:r>
                        <a:rPr lang="en-IE" sz="2400" b="1" dirty="0">
                          <a:solidFill>
                            <a:schemeClr val="tx1"/>
                          </a:solidFill>
                        </a:rPr>
                        <a:t>How many slides?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20</a:t>
                      </a:r>
                      <a:r>
                        <a:rPr lang="en-IE" sz="2400" b="1" dirty="0" smtClean="0">
                          <a:solidFill>
                            <a:srgbClr val="336600"/>
                          </a:solidFill>
                        </a:rPr>
                        <a:t> </a:t>
                      </a:r>
                      <a:r>
                        <a:rPr lang="en-IE" sz="2400" b="1" dirty="0">
                          <a:solidFill>
                            <a:schemeClr val="tx1"/>
                          </a:solidFill>
                        </a:rPr>
                        <a:t>slides in total</a:t>
                      </a:r>
                    </a:p>
                  </a:txBody>
                  <a:tcPr>
                    <a:solidFill>
                      <a:schemeClr val="bg1">
                        <a:lumMod val="75000"/>
                      </a:schemeClr>
                    </a:solidFill>
                  </a:tcPr>
                </a:tc>
              </a:tr>
              <a:tr h="1264493">
                <a:tc>
                  <a:txBody>
                    <a:bodyPr/>
                    <a:lstStyle/>
                    <a:p>
                      <a:pPr algn="ctr"/>
                      <a:r>
                        <a:rPr lang="en-IE" sz="2400" b="1" dirty="0">
                          <a:solidFill>
                            <a:schemeClr val="tx1"/>
                          </a:solidFill>
                        </a:rPr>
                        <a:t>How long to read and listen?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tx1"/>
                          </a:solidFill>
                          <a:latin typeface="+mn-lt"/>
                          <a:ea typeface="+mn-ea"/>
                          <a:cs typeface="+mn-cs"/>
                        </a:rPr>
                        <a:t>15</a:t>
                      </a:r>
                      <a:r>
                        <a:rPr lang="en-IE" sz="2400" b="1" dirty="0" smtClean="0"/>
                        <a:t> </a:t>
                      </a:r>
                      <a:r>
                        <a:rPr lang="en-IE" sz="2400" b="1" dirty="0"/>
                        <a:t>minutes (not including exploring the links provided within slides)</a:t>
                      </a:r>
                    </a:p>
                  </a:txBody>
                  <a:tcPr>
                    <a:solidFill>
                      <a:schemeClr val="bg1">
                        <a:lumMod val="75000"/>
                      </a:schemeClr>
                    </a:solidFill>
                  </a:tcPr>
                </a:tc>
              </a:tr>
              <a:tr h="1370592">
                <a:tc>
                  <a:txBody>
                    <a:bodyPr/>
                    <a:lstStyle/>
                    <a:p>
                      <a:pPr algn="ctr"/>
                      <a:r>
                        <a:rPr lang="en-IE" sz="2400" b="1" dirty="0">
                          <a:solidFill>
                            <a:schemeClr val="tx1"/>
                          </a:solidFill>
                        </a:rPr>
                        <a:t>What is the benefit? </a:t>
                      </a:r>
                      <a:endParaRPr lang="en-IE" sz="2400" dirty="0">
                        <a:solidFill>
                          <a:schemeClr val="tx1"/>
                        </a:solidFill>
                      </a:endParaRPr>
                    </a:p>
                  </a:txBody>
                  <a:tcPr>
                    <a:solidFill>
                      <a:schemeClr val="bg1">
                        <a:lumMod val="75000"/>
                      </a:schemeClr>
                    </a:solidFill>
                  </a:tcPr>
                </a:tc>
                <a:tc>
                  <a:txBody>
                    <a:bodyPr/>
                    <a:lstStyle/>
                    <a:p>
                      <a:r>
                        <a:rPr lang="en-IE" sz="2400" b="1" dirty="0">
                          <a:solidFill>
                            <a:schemeClr val="tx1"/>
                          </a:solidFill>
                        </a:rPr>
                        <a:t>See </a:t>
                      </a:r>
                      <a:r>
                        <a:rPr lang="en-IE" sz="2400" b="1" dirty="0" smtClean="0">
                          <a:solidFill>
                            <a:schemeClr val="tx1"/>
                          </a:solidFill>
                        </a:rPr>
                        <a:t>aim and expected </a:t>
                      </a:r>
                      <a:r>
                        <a:rPr lang="en-IE" sz="2400" b="1" dirty="0">
                          <a:solidFill>
                            <a:schemeClr val="tx1"/>
                          </a:solidFill>
                        </a:rPr>
                        <a:t>learning in following </a:t>
                      </a:r>
                      <a:r>
                        <a:rPr lang="en-IE" sz="2400" b="1" dirty="0" smtClean="0">
                          <a:solidFill>
                            <a:schemeClr val="tx1"/>
                          </a:solidFill>
                        </a:rPr>
                        <a:t>slides</a:t>
                      </a:r>
                      <a:endParaRPr lang="en-IE" sz="2400" dirty="0">
                        <a:solidFill>
                          <a:schemeClr val="tx1"/>
                        </a:solidFill>
                      </a:endParaRPr>
                    </a:p>
                  </a:txBody>
                  <a:tcPr>
                    <a:solidFill>
                      <a:schemeClr val="bg1">
                        <a:lumMod val="75000"/>
                      </a:schemeClr>
                    </a:solidFill>
                  </a:tcPr>
                </a:tc>
              </a:tr>
            </a:tbl>
          </a:graphicData>
        </a:graphic>
      </p:graphicFrame>
    </p:spTree>
    <p:custDataLst>
      <p:tags r:id="rId1"/>
    </p:custDataLst>
    <p:extLst>
      <p:ext uri="{BB962C8B-B14F-4D97-AF65-F5344CB8AC3E}">
        <p14:creationId xmlns="" xmlns:p14="http://schemas.microsoft.com/office/powerpoint/2010/main" val="1260105804"/>
      </p:ext>
    </p:extLst>
  </p:cSld>
  <p:clrMapOvr>
    <a:masterClrMapping/>
  </p:clrMapOvr>
  <mc:AlternateContent xmlns:mc="http://schemas.openxmlformats.org/markup-compatibility/2006">
    <mc:Choice xmlns="" xmlns:p14="http://schemas.microsoft.com/office/powerpoint/2010/main"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Thank you for your attention </a:t>
            </a:r>
            <a:r>
              <a:rPr lang="en-US" altLang="es-ES" sz="4800" b="1" dirty="0">
                <a:solidFill>
                  <a:srgbClr val="990000"/>
                </a:solidFill>
                <a:sym typeface="Wingdings" panose="05000000000000000000" pitchFamily="2" charset="2"/>
              </a:rPr>
              <a:t></a:t>
            </a:r>
            <a:endParaRPr lang="en-US" altLang="es-ES" sz="4800" b="1"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End of </a:t>
            </a:r>
            <a:r>
              <a:rPr lang="en-US" altLang="es-ES" sz="3600" dirty="0" smtClean="0">
                <a:solidFill>
                  <a:srgbClr val="0B0AFD"/>
                </a:solidFill>
              </a:rPr>
              <a:t>Unit </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 xmlns:p14="http://schemas.microsoft.com/office/powerpoint/2010/main" val="226857242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351682" cy="1158240"/>
          </a:xfrm>
        </p:spPr>
        <p:txBody>
          <a:bodyPr/>
          <a:lstStyle/>
          <a:p>
            <a:pPr algn="r"/>
            <a:r>
              <a:rPr lang="en-US" b="1" dirty="0">
                <a:solidFill>
                  <a:srgbClr val="0B0AFD"/>
                </a:solidFill>
              </a:rPr>
              <a:t>Planning of operations in business</a:t>
            </a:r>
            <a:endParaRPr lang="en-IE" sz="3200" b="1" dirty="0">
              <a:solidFill>
                <a:srgbClr val="0B0AFD"/>
              </a:solidFill>
            </a:endParaRPr>
          </a:p>
        </p:txBody>
      </p:sp>
      <p:sp>
        <p:nvSpPr>
          <p:cNvPr id="3" name="Content Placeholder 2"/>
          <p:cNvSpPr>
            <a:spLocks noGrp="1"/>
          </p:cNvSpPr>
          <p:nvPr>
            <p:ph idx="1"/>
          </p:nvPr>
        </p:nvSpPr>
        <p:spPr>
          <a:xfrm>
            <a:off x="1987296" y="2292097"/>
            <a:ext cx="8551757" cy="3572255"/>
          </a:xfrm>
        </p:spPr>
        <p:txBody>
          <a:bodyPr/>
          <a:lstStyle/>
          <a:p>
            <a:pPr marL="0" indent="0" algn="ctr">
              <a:lnSpc>
                <a:spcPct val="150000"/>
              </a:lnSpc>
              <a:buNone/>
            </a:pPr>
            <a:r>
              <a:rPr lang="en-GB" b="1" dirty="0"/>
              <a:t>In this </a:t>
            </a:r>
            <a:r>
              <a:rPr lang="en-GB" b="1" dirty="0" smtClean="0"/>
              <a:t>Unit, </a:t>
            </a:r>
            <a:r>
              <a:rPr lang="en-GB" b="1" dirty="0"/>
              <a:t>we will </a:t>
            </a:r>
            <a:r>
              <a:rPr lang="en-GB" b="1" dirty="0" smtClean="0"/>
              <a:t>learn about business planning, the purpose of making plans and planning of all operations in business</a:t>
            </a:r>
            <a:endParaRPr lang="en-IE" b="1" dirty="0"/>
          </a:p>
          <a:p>
            <a:endParaRPr lang="en-IE" dirty="0"/>
          </a:p>
        </p:txBody>
      </p:sp>
      <p:sp>
        <p:nvSpPr>
          <p:cNvPr id="6" name="Text Placeholder 5"/>
          <p:cNvSpPr>
            <a:spLocks noGrp="1"/>
          </p:cNvSpPr>
          <p:nvPr>
            <p:ph type="body" sz="half" idx="2"/>
          </p:nvPr>
        </p:nvSpPr>
        <p:spPr>
          <a:xfrm>
            <a:off x="547711" y="1252728"/>
            <a:ext cx="2744130" cy="612648"/>
          </a:xfrm>
        </p:spPr>
        <p:txBody>
          <a:bodyPr/>
          <a:lstStyle/>
          <a:p>
            <a:pPr lvl="0" defTabSz="457200" fontAlgn="auto">
              <a:spcBef>
                <a:spcPts val="0"/>
              </a:spcBef>
              <a:spcAft>
                <a:spcPts val="0"/>
              </a:spcAft>
            </a:pPr>
            <a:r>
              <a:rPr lang="en-IE" sz="3200" b="1" dirty="0">
                <a:solidFill>
                  <a:srgbClr val="990000"/>
                </a:solidFill>
              </a:rPr>
              <a:t>Unit Aim</a:t>
            </a:r>
            <a:endParaRPr lang="el-GR" sz="3200" b="1"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Tree>
    <p:extLst>
      <p:ext uri="{BB962C8B-B14F-4D97-AF65-F5344CB8AC3E}">
        <p14:creationId xmlns="" xmlns:p14="http://schemas.microsoft.com/office/powerpoint/2010/main" val="113106424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8" y="0"/>
            <a:ext cx="11351682" cy="1072896"/>
          </a:xfrm>
        </p:spPr>
        <p:txBody>
          <a:bodyPr/>
          <a:lstStyle/>
          <a:p>
            <a:pPr algn="r"/>
            <a:r>
              <a:rPr lang="en-US" altLang="es-ES" b="1" dirty="0">
                <a:solidFill>
                  <a:srgbClr val="0B0AFD"/>
                </a:solidFill>
              </a:rPr>
              <a:t>Planning of operations in business</a:t>
            </a:r>
            <a:endParaRPr lang="es-ES" altLang="es-ES" sz="3200" b="1" dirty="0">
              <a:solidFill>
                <a:srgbClr val="0B0AFD"/>
              </a:solidFill>
            </a:endParaRPr>
          </a:p>
        </p:txBody>
      </p:sp>
      <p:sp>
        <p:nvSpPr>
          <p:cNvPr id="3" name="Content Placeholder 2"/>
          <p:cNvSpPr>
            <a:spLocks noGrp="1"/>
          </p:cNvSpPr>
          <p:nvPr>
            <p:ph idx="1"/>
          </p:nvPr>
        </p:nvSpPr>
        <p:spPr>
          <a:xfrm>
            <a:off x="365760" y="2060448"/>
            <a:ext cx="11545824" cy="4328160"/>
          </a:xfrm>
        </p:spPr>
        <p:txBody>
          <a:bodyPr>
            <a:noAutofit/>
          </a:bodyPr>
          <a:lstStyle/>
          <a:p>
            <a:pPr marL="0" indent="0">
              <a:lnSpc>
                <a:spcPct val="150000"/>
              </a:lnSpc>
              <a:buNone/>
            </a:pPr>
            <a:r>
              <a:rPr lang="en-IE" b="1" dirty="0"/>
              <a:t>At the end of this module </a:t>
            </a:r>
            <a:r>
              <a:rPr lang="en-IE" sz="2800" b="1" u="sng" dirty="0">
                <a:solidFill>
                  <a:srgbClr val="003366"/>
                </a:solidFill>
              </a:rPr>
              <a:t>you will be able to:</a:t>
            </a:r>
          </a:p>
          <a:p>
            <a:pPr marL="514350" indent="-514350">
              <a:lnSpc>
                <a:spcPct val="150000"/>
              </a:lnSpc>
              <a:buFont typeface="+mj-lt"/>
              <a:buAutoNum type="arabicPeriod"/>
            </a:pPr>
            <a:r>
              <a:rPr lang="en-IE" b="1" dirty="0" smtClean="0"/>
              <a:t>Know the purpose for making business plans </a:t>
            </a:r>
          </a:p>
          <a:p>
            <a:pPr marL="514350" indent="-514350">
              <a:lnSpc>
                <a:spcPct val="150000"/>
              </a:lnSpc>
              <a:buFont typeface="+mj-lt"/>
              <a:buAutoNum type="arabicPeriod"/>
            </a:pPr>
            <a:r>
              <a:rPr lang="en-IE" b="1" dirty="0" smtClean="0"/>
              <a:t>Know what a business plan should include</a:t>
            </a:r>
            <a:endParaRPr lang="en-IE" b="1" dirty="0"/>
          </a:p>
          <a:p>
            <a:pPr marL="514350" indent="-514350">
              <a:lnSpc>
                <a:spcPct val="150000"/>
              </a:lnSpc>
              <a:buFont typeface="+mj-lt"/>
              <a:buAutoNum type="arabicPeriod"/>
            </a:pPr>
            <a:r>
              <a:rPr lang="en-IE" b="1" dirty="0" smtClean="0"/>
              <a:t>Know for what time period business plans are made</a:t>
            </a:r>
            <a:endParaRPr lang="en-US" b="1" dirty="0"/>
          </a:p>
        </p:txBody>
      </p:sp>
      <p:sp>
        <p:nvSpPr>
          <p:cNvPr id="5" name="Text Placeholder 4"/>
          <p:cNvSpPr>
            <a:spLocks noGrp="1"/>
          </p:cNvSpPr>
          <p:nvPr>
            <p:ph type="body" sz="half" idx="2"/>
          </p:nvPr>
        </p:nvSpPr>
        <p:spPr>
          <a:xfrm>
            <a:off x="474558" y="1191768"/>
            <a:ext cx="6182274" cy="649224"/>
          </a:xfrm>
        </p:spPr>
        <p:txBody>
          <a:bodyPr/>
          <a:lstStyle/>
          <a:p>
            <a:pPr lvl="0" defTabSz="457200" fontAlgn="auto">
              <a:spcBef>
                <a:spcPts val="0"/>
              </a:spcBef>
              <a:spcAft>
                <a:spcPts val="0"/>
              </a:spcAft>
            </a:pPr>
            <a:r>
              <a:rPr lang="es-ES" altLang="es-ES" sz="3200" b="1" dirty="0" err="1">
                <a:solidFill>
                  <a:srgbClr val="990000"/>
                </a:solidFill>
              </a:rPr>
              <a:t>Expected</a:t>
            </a:r>
            <a:r>
              <a:rPr lang="es-ES" altLang="es-ES" sz="3200" b="1" dirty="0">
                <a:solidFill>
                  <a:srgbClr val="990000"/>
                </a:solidFill>
              </a:rPr>
              <a:t> </a:t>
            </a:r>
            <a:r>
              <a:rPr lang="es-ES" altLang="es-ES" sz="3200" b="1" dirty="0" err="1">
                <a:solidFill>
                  <a:srgbClr val="990000"/>
                </a:solidFill>
              </a:rPr>
              <a:t>Learning</a:t>
            </a:r>
            <a:r>
              <a:rPr lang="es-ES" altLang="es-ES" sz="3200" b="1" dirty="0">
                <a:solidFill>
                  <a:srgbClr val="990000"/>
                </a:solidFill>
              </a:rPr>
              <a:t> </a:t>
            </a:r>
            <a:r>
              <a:rPr lang="es-ES" altLang="es-ES" sz="3200" b="1" dirty="0" err="1">
                <a:solidFill>
                  <a:srgbClr val="990000"/>
                </a:solidFill>
              </a:rPr>
              <a:t>Outcomes</a:t>
            </a:r>
            <a:endParaRPr lang="el-GR" sz="3200"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dirty="0"/>
          </a:p>
        </p:txBody>
      </p:sp>
    </p:spTree>
    <p:extLst>
      <p:ext uri="{BB962C8B-B14F-4D97-AF65-F5344CB8AC3E}">
        <p14:creationId xmlns="" xmlns:p14="http://schemas.microsoft.com/office/powerpoint/2010/main" val="398417787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Planning of operations in business</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indent="0">
              <a:buNone/>
            </a:pPr>
            <a:r>
              <a:rPr lang="en-US" b="1" dirty="0" smtClean="0">
                <a:solidFill>
                  <a:srgbClr val="C00000"/>
                </a:solidFill>
                <a:latin typeface="+mj-lt"/>
                <a:ea typeface="+mj-ea"/>
                <a:cs typeface="+mj-cs"/>
              </a:rPr>
              <a:t>Importance of micro companies  </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buNone/>
            </a:pPr>
            <a:endParaRPr lang="es-ES" sz="1800" dirty="0"/>
          </a:p>
          <a:p>
            <a:pPr marL="0" indent="0" algn="just"/>
            <a:r>
              <a:rPr lang="en-US" dirty="0"/>
              <a:t>Microenterprises are the most important companies for every </a:t>
            </a:r>
            <a:r>
              <a:rPr lang="en-US" dirty="0" smtClean="0"/>
              <a:t>states’ </a:t>
            </a:r>
            <a:r>
              <a:rPr lang="en-US" dirty="0"/>
              <a:t>economy. </a:t>
            </a:r>
            <a:endParaRPr lang="en-US" dirty="0" smtClean="0"/>
          </a:p>
          <a:p>
            <a:pPr marL="0" indent="0" algn="just"/>
            <a:r>
              <a:rPr lang="en-US" dirty="0" smtClean="0"/>
              <a:t>They </a:t>
            </a:r>
            <a:r>
              <a:rPr lang="en-US" dirty="0" smtClean="0"/>
              <a:t>employ a large </a:t>
            </a:r>
            <a:r>
              <a:rPr lang="en-US" dirty="0"/>
              <a:t>number of people and they offer many opportunities for them. </a:t>
            </a:r>
            <a:endParaRPr lang="en-US" dirty="0" smtClean="0"/>
          </a:p>
          <a:p>
            <a:pPr marL="0" indent="0" algn="just"/>
            <a:r>
              <a:rPr lang="en-US" dirty="0" smtClean="0"/>
              <a:t>But</a:t>
            </a:r>
            <a:r>
              <a:rPr lang="en-US" dirty="0"/>
              <a:t>, because of their small capacity they </a:t>
            </a:r>
            <a:r>
              <a:rPr lang="en-US" dirty="0" smtClean="0"/>
              <a:t>can be </a:t>
            </a:r>
            <a:r>
              <a:rPr lang="en-US" dirty="0"/>
              <a:t>very weak and vulnerable. </a:t>
            </a:r>
            <a:endParaRPr lang="en-US" dirty="0" smtClean="0"/>
          </a:p>
          <a:p>
            <a:pPr marL="0" indent="0">
              <a:buNone/>
            </a:pPr>
            <a:endParaRPr lang="en-US" sz="1800" dirty="0"/>
          </a:p>
          <a:p>
            <a:pPr marL="0" indent="0">
              <a:buNone/>
            </a:pPr>
            <a:r>
              <a:rPr lang="en-GB" sz="1800" dirty="0" smtClean="0"/>
              <a:t>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Tree>
    <p:extLst>
      <p:ext uri="{BB962C8B-B14F-4D97-AF65-F5344CB8AC3E}">
        <p14:creationId xmlns="" xmlns:p14="http://schemas.microsoft.com/office/powerpoint/2010/main" val="31872225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Planning of operations in business</a:t>
            </a:r>
            <a:endParaRPr lang="en-IE" sz="3200" b="1" dirty="0">
              <a:solidFill>
                <a:srgbClr val="0B0AFD"/>
              </a:solidFill>
            </a:endParaRPr>
          </a:p>
        </p:txBody>
      </p:sp>
      <p:sp>
        <p:nvSpPr>
          <p:cNvPr id="3" name="Content Placeholder 2"/>
          <p:cNvSpPr>
            <a:spLocks noGrp="1"/>
          </p:cNvSpPr>
          <p:nvPr>
            <p:ph idx="1"/>
          </p:nvPr>
        </p:nvSpPr>
        <p:spPr>
          <a:xfrm>
            <a:off x="609600" y="1414271"/>
            <a:ext cx="10972800" cy="4883961"/>
          </a:xfrm>
        </p:spPr>
        <p:txBody>
          <a:bodyPr/>
          <a:lstStyle/>
          <a:p>
            <a:pPr marL="0" indent="0">
              <a:buNone/>
            </a:pPr>
            <a:r>
              <a:rPr lang="en-US" b="1" dirty="0">
                <a:solidFill>
                  <a:srgbClr val="C00000"/>
                </a:solidFill>
                <a:latin typeface="+mj-lt"/>
                <a:ea typeface="+mj-ea"/>
                <a:cs typeface="+mj-cs"/>
              </a:rPr>
              <a:t>Purpose </a:t>
            </a:r>
            <a:r>
              <a:rPr lang="en-US" b="1" dirty="0" smtClean="0">
                <a:solidFill>
                  <a:srgbClr val="C00000"/>
                </a:solidFill>
                <a:latin typeface="+mj-lt"/>
                <a:ea typeface="+mj-ea"/>
                <a:cs typeface="+mj-cs"/>
              </a:rPr>
              <a:t>of </a:t>
            </a:r>
            <a:r>
              <a:rPr lang="en-US" b="1" dirty="0">
                <a:solidFill>
                  <a:srgbClr val="C00000"/>
                </a:solidFill>
                <a:latin typeface="+mj-lt"/>
                <a:ea typeface="+mj-ea"/>
                <a:cs typeface="+mj-cs"/>
              </a:rPr>
              <a:t>making Business plans and </a:t>
            </a:r>
            <a:r>
              <a:rPr lang="en-US" b="1" dirty="0" smtClean="0">
                <a:solidFill>
                  <a:srgbClr val="C00000"/>
                </a:solidFill>
                <a:latin typeface="+mj-lt"/>
                <a:ea typeface="+mj-ea"/>
                <a:cs typeface="+mj-cs"/>
              </a:rPr>
              <a:t>Budgets (1/4)</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lgn="just"/>
            <a:r>
              <a:rPr lang="en-US" dirty="0"/>
              <a:t>To avoid risks </a:t>
            </a:r>
            <a:r>
              <a:rPr lang="en-US" dirty="0" smtClean="0"/>
              <a:t>surrounding microenterprises which  </a:t>
            </a:r>
            <a:r>
              <a:rPr lang="en-US" dirty="0"/>
              <a:t>represent a threat </a:t>
            </a:r>
            <a:r>
              <a:rPr lang="en-US" dirty="0" smtClean="0"/>
              <a:t>to </a:t>
            </a:r>
            <a:r>
              <a:rPr lang="en-US" dirty="0"/>
              <a:t>their success and progress, they should use modern business tools in their daily work</a:t>
            </a:r>
            <a:r>
              <a:rPr lang="en-US" dirty="0" smtClean="0"/>
              <a:t>.</a:t>
            </a:r>
          </a:p>
          <a:p>
            <a:pPr marL="0" indent="0" algn="just"/>
            <a:r>
              <a:rPr lang="en-US" dirty="0" smtClean="0"/>
              <a:t>One </a:t>
            </a:r>
            <a:r>
              <a:rPr lang="en-US" dirty="0"/>
              <a:t>of </a:t>
            </a:r>
            <a:r>
              <a:rPr lang="en-US" dirty="0" smtClean="0"/>
              <a:t>the most </a:t>
            </a:r>
            <a:r>
              <a:rPr lang="en-US" dirty="0"/>
              <a:t>important business tools, </a:t>
            </a:r>
            <a:r>
              <a:rPr lang="en-US" dirty="0" smtClean="0"/>
              <a:t>to combat </a:t>
            </a:r>
            <a:r>
              <a:rPr lang="en-US" dirty="0"/>
              <a:t>threats, is </a:t>
            </a:r>
            <a:r>
              <a:rPr lang="en-US" dirty="0" smtClean="0"/>
              <a:t>a </a:t>
            </a:r>
            <a:r>
              <a:rPr lang="en-US" dirty="0" smtClean="0"/>
              <a:t>B</a:t>
            </a:r>
            <a:r>
              <a:rPr lang="en-US" dirty="0" smtClean="0"/>
              <a:t>usiness </a:t>
            </a:r>
            <a:r>
              <a:rPr lang="en-US" dirty="0"/>
              <a:t>plan. </a:t>
            </a:r>
            <a:endParaRPr lang="en-US" dirty="0" smtClean="0"/>
          </a:p>
          <a:p>
            <a:pPr marL="0" indent="0" algn="just"/>
            <a:r>
              <a:rPr lang="en-US" dirty="0" smtClean="0"/>
              <a:t>Having </a:t>
            </a:r>
            <a:r>
              <a:rPr lang="en-US" dirty="0" smtClean="0"/>
              <a:t>a Business </a:t>
            </a:r>
            <a:r>
              <a:rPr lang="en-US" dirty="0"/>
              <a:t>plan and budgeting </a:t>
            </a:r>
            <a:r>
              <a:rPr lang="en-US" dirty="0" smtClean="0"/>
              <a:t>are an </a:t>
            </a:r>
            <a:r>
              <a:rPr lang="en-US" dirty="0"/>
              <a:t>integral part of every contemporary business. </a:t>
            </a:r>
          </a:p>
          <a:p>
            <a:pPr marL="0" indent="0">
              <a:buNone/>
            </a:pPr>
            <a:endParaRPr lang="es-ES"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Tree>
    <p:extLst>
      <p:ext uri="{BB962C8B-B14F-4D97-AF65-F5344CB8AC3E}">
        <p14:creationId xmlns="" xmlns:p14="http://schemas.microsoft.com/office/powerpoint/2010/main" val="158837838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Planning of operations in business</a:t>
            </a:r>
            <a:endParaRPr lang="en-IE" sz="3200" b="1" dirty="0">
              <a:solidFill>
                <a:srgbClr val="0B0AFD"/>
              </a:solidFill>
            </a:endParaRPr>
          </a:p>
        </p:txBody>
      </p:sp>
      <p:sp>
        <p:nvSpPr>
          <p:cNvPr id="3" name="Content Placeholder 2"/>
          <p:cNvSpPr>
            <a:spLocks noGrp="1"/>
          </p:cNvSpPr>
          <p:nvPr>
            <p:ph idx="1"/>
          </p:nvPr>
        </p:nvSpPr>
        <p:spPr>
          <a:xfrm>
            <a:off x="609600" y="1196007"/>
            <a:ext cx="10972800" cy="5102226"/>
          </a:xfrm>
        </p:spPr>
        <p:txBody>
          <a:bodyPr/>
          <a:lstStyle/>
          <a:p>
            <a:pPr marL="0" lvl="0" indent="0">
              <a:buNone/>
            </a:pPr>
            <a:r>
              <a:rPr lang="en-US" b="1" dirty="0">
                <a:solidFill>
                  <a:srgbClr val="C00000"/>
                </a:solidFill>
                <a:latin typeface="+mj-lt"/>
                <a:ea typeface="+mj-ea"/>
                <a:cs typeface="+mj-cs"/>
              </a:rPr>
              <a:t>Purpose </a:t>
            </a:r>
            <a:r>
              <a:rPr lang="en-US" b="1" dirty="0" smtClean="0">
                <a:solidFill>
                  <a:srgbClr val="C00000"/>
                </a:solidFill>
                <a:latin typeface="+mj-lt"/>
                <a:ea typeface="+mj-ea"/>
                <a:cs typeface="+mj-cs"/>
              </a:rPr>
              <a:t>of </a:t>
            </a:r>
            <a:r>
              <a:rPr lang="en-US" b="1" dirty="0">
                <a:solidFill>
                  <a:srgbClr val="C00000"/>
                </a:solidFill>
                <a:latin typeface="+mj-lt"/>
                <a:ea typeface="+mj-ea"/>
                <a:cs typeface="+mj-cs"/>
              </a:rPr>
              <a:t>making Business plans and </a:t>
            </a:r>
            <a:r>
              <a:rPr lang="en-US" b="1" dirty="0" smtClean="0">
                <a:solidFill>
                  <a:srgbClr val="C00000"/>
                </a:solidFill>
                <a:latin typeface="+mj-lt"/>
                <a:ea typeface="+mj-ea"/>
                <a:cs typeface="+mj-cs"/>
              </a:rPr>
              <a:t>Budgets (2/4)</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buNone/>
            </a:pPr>
            <a:endParaRPr lang="es-ES" sz="1800" dirty="0" smtClean="0"/>
          </a:p>
          <a:p>
            <a:pPr marL="0" indent="0"/>
            <a:r>
              <a:rPr lang="en-US" dirty="0" smtClean="0"/>
              <a:t>With </a:t>
            </a:r>
            <a:r>
              <a:rPr lang="en-US" dirty="0"/>
              <a:t>every business plan and even </a:t>
            </a:r>
            <a:r>
              <a:rPr lang="en-US" dirty="0" smtClean="0"/>
              <a:t>one showing the </a:t>
            </a:r>
            <a:r>
              <a:rPr lang="en-US" dirty="0"/>
              <a:t>worst, you will be </a:t>
            </a:r>
            <a:r>
              <a:rPr lang="en-US" dirty="0" smtClean="0"/>
              <a:t>a step in </a:t>
            </a:r>
            <a:r>
              <a:rPr lang="en-US" dirty="0" smtClean="0"/>
              <a:t>front</a:t>
            </a:r>
            <a:r>
              <a:rPr lang="en-US" dirty="0" smtClean="0"/>
              <a:t>.</a:t>
            </a:r>
          </a:p>
          <a:p>
            <a:pPr marL="0" indent="0"/>
            <a:r>
              <a:rPr lang="en-US" dirty="0" smtClean="0"/>
              <a:t>Why? </a:t>
            </a:r>
            <a:r>
              <a:rPr lang="en-US" dirty="0"/>
              <a:t>because you can better see the planned activities and goals, and you will have a better overview of what </a:t>
            </a:r>
            <a:r>
              <a:rPr lang="en-US" dirty="0" smtClean="0"/>
              <a:t>is to come </a:t>
            </a:r>
            <a:r>
              <a:rPr lang="en-US" dirty="0"/>
              <a:t>in the period ahead. </a:t>
            </a:r>
          </a:p>
          <a:p>
            <a:pPr marL="0" indent="0">
              <a:buNone/>
            </a:pPr>
            <a:r>
              <a:rPr lang="en-GB" sz="1800" dirty="0"/>
              <a:t>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Tree>
    <p:extLst>
      <p:ext uri="{BB962C8B-B14F-4D97-AF65-F5344CB8AC3E}">
        <p14:creationId xmlns="" xmlns:p14="http://schemas.microsoft.com/office/powerpoint/2010/main" val="226265597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Planning of operations in business</a:t>
            </a:r>
            <a:endParaRPr lang="en-IE" sz="3200" b="1" dirty="0">
              <a:solidFill>
                <a:srgbClr val="0B0AFD"/>
              </a:solidFill>
            </a:endParaRPr>
          </a:p>
        </p:txBody>
      </p:sp>
      <p:sp>
        <p:nvSpPr>
          <p:cNvPr id="3" name="Content Placeholder 2"/>
          <p:cNvSpPr>
            <a:spLocks noGrp="1"/>
          </p:cNvSpPr>
          <p:nvPr>
            <p:ph idx="1"/>
          </p:nvPr>
        </p:nvSpPr>
        <p:spPr>
          <a:xfrm>
            <a:off x="568035" y="1196007"/>
            <a:ext cx="11139059" cy="5102226"/>
          </a:xfrm>
        </p:spPr>
        <p:txBody>
          <a:bodyPr/>
          <a:lstStyle/>
          <a:p>
            <a:pPr marL="0" lvl="0" indent="0">
              <a:buNone/>
            </a:pPr>
            <a:r>
              <a:rPr lang="en-US" b="1" dirty="0">
                <a:solidFill>
                  <a:srgbClr val="C00000"/>
                </a:solidFill>
                <a:latin typeface="+mj-lt"/>
                <a:ea typeface="+mj-ea"/>
                <a:cs typeface="+mj-cs"/>
              </a:rPr>
              <a:t>Purpose </a:t>
            </a:r>
            <a:r>
              <a:rPr lang="en-US" b="1" dirty="0" smtClean="0">
                <a:solidFill>
                  <a:srgbClr val="C00000"/>
                </a:solidFill>
                <a:latin typeface="+mj-lt"/>
                <a:ea typeface="+mj-ea"/>
                <a:cs typeface="+mj-cs"/>
              </a:rPr>
              <a:t>of </a:t>
            </a:r>
            <a:r>
              <a:rPr lang="en-US" b="1" dirty="0">
                <a:solidFill>
                  <a:srgbClr val="C00000"/>
                </a:solidFill>
                <a:latin typeface="+mj-lt"/>
                <a:ea typeface="+mj-ea"/>
                <a:cs typeface="+mj-cs"/>
              </a:rPr>
              <a:t>making Business plans and </a:t>
            </a:r>
            <a:r>
              <a:rPr lang="en-US" b="1" dirty="0" smtClean="0">
                <a:solidFill>
                  <a:srgbClr val="C00000"/>
                </a:solidFill>
                <a:latin typeface="+mj-lt"/>
                <a:ea typeface="+mj-ea"/>
                <a:cs typeface="+mj-cs"/>
              </a:rPr>
              <a:t>Budgets (3/4)</a:t>
            </a:r>
            <a:endParaRPr lang="es-ES" b="1" dirty="0">
              <a:solidFill>
                <a:srgbClr val="C00000"/>
              </a:solidFill>
              <a:latin typeface="+mj-lt"/>
              <a:ea typeface="+mj-ea"/>
              <a:cs typeface="+mj-cs"/>
            </a:endParaRPr>
          </a:p>
          <a:p>
            <a:pPr marL="0" indent="0">
              <a:buNone/>
            </a:pPr>
            <a:r>
              <a:rPr lang="en-GB" sz="1800" dirty="0"/>
              <a:t> </a:t>
            </a:r>
            <a:endParaRPr lang="es-ES" sz="1800" dirty="0"/>
          </a:p>
          <a:p>
            <a:pPr marL="0" indent="0">
              <a:buNone/>
            </a:pPr>
            <a:r>
              <a:rPr lang="en-US" dirty="0"/>
              <a:t>In the period for which the business plan applies, you will have measures that will allow you to see at any </a:t>
            </a:r>
            <a:r>
              <a:rPr lang="en-US" dirty="0" smtClean="0"/>
              <a:t>moment:</a:t>
            </a:r>
          </a:p>
          <a:p>
            <a:pPr marL="0" indent="0"/>
            <a:r>
              <a:rPr lang="en-US" dirty="0" smtClean="0"/>
              <a:t>H</a:t>
            </a:r>
            <a:r>
              <a:rPr lang="en-US" dirty="0" smtClean="0"/>
              <a:t>ow </a:t>
            </a:r>
            <a:r>
              <a:rPr lang="en-US" dirty="0"/>
              <a:t>much you have achieved from the </a:t>
            </a:r>
            <a:r>
              <a:rPr lang="en-US" dirty="0" smtClean="0"/>
              <a:t>outset</a:t>
            </a:r>
            <a:endParaRPr lang="en-US" dirty="0"/>
          </a:p>
          <a:p>
            <a:pPr marL="0" indent="0"/>
            <a:r>
              <a:rPr lang="en-US" dirty="0" smtClean="0"/>
              <a:t>W</a:t>
            </a:r>
            <a:r>
              <a:rPr lang="en-US" dirty="0" smtClean="0"/>
              <a:t>here </a:t>
            </a:r>
            <a:r>
              <a:rPr lang="en-US" dirty="0"/>
              <a:t>you need to squeeze </a:t>
            </a:r>
            <a:r>
              <a:rPr lang="en-US" dirty="0" smtClean="0"/>
              <a:t>more out, </a:t>
            </a:r>
            <a:endParaRPr lang="en-US" dirty="0" smtClean="0"/>
          </a:p>
          <a:p>
            <a:pPr marL="0" indent="0"/>
            <a:r>
              <a:rPr lang="en-US" dirty="0" smtClean="0"/>
              <a:t>W</a:t>
            </a:r>
            <a:r>
              <a:rPr lang="en-US" dirty="0" smtClean="0"/>
              <a:t>here </a:t>
            </a:r>
            <a:r>
              <a:rPr lang="en-US" dirty="0"/>
              <a:t>you need to dedicate more, and </a:t>
            </a:r>
            <a:endParaRPr lang="en-US" dirty="0" smtClean="0"/>
          </a:p>
          <a:p>
            <a:pPr marL="0" indent="0"/>
            <a:r>
              <a:rPr lang="en-US" dirty="0" smtClean="0"/>
              <a:t>W</a:t>
            </a:r>
            <a:r>
              <a:rPr lang="en-US" dirty="0" smtClean="0"/>
              <a:t>here </a:t>
            </a:r>
            <a:r>
              <a:rPr lang="en-US" dirty="0"/>
              <a:t>you have the best results.</a:t>
            </a:r>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Tree>
    <p:extLst>
      <p:ext uri="{BB962C8B-B14F-4D97-AF65-F5344CB8AC3E}">
        <p14:creationId xmlns="" xmlns:p14="http://schemas.microsoft.com/office/powerpoint/2010/main" val="80251102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Planning of operations in business</a:t>
            </a:r>
            <a:endParaRPr lang="en-IE" sz="3200" b="1" dirty="0">
              <a:solidFill>
                <a:srgbClr val="0B0AFD"/>
              </a:solidFill>
            </a:endParaRPr>
          </a:p>
        </p:txBody>
      </p:sp>
      <p:sp>
        <p:nvSpPr>
          <p:cNvPr id="3" name="Content Placeholder 2"/>
          <p:cNvSpPr>
            <a:spLocks noGrp="1"/>
          </p:cNvSpPr>
          <p:nvPr>
            <p:ph idx="1"/>
          </p:nvPr>
        </p:nvSpPr>
        <p:spPr>
          <a:xfrm>
            <a:off x="548640" y="1196007"/>
            <a:ext cx="10992196" cy="5102226"/>
          </a:xfrm>
        </p:spPr>
        <p:txBody>
          <a:bodyPr/>
          <a:lstStyle/>
          <a:p>
            <a:pPr marL="0" lvl="0" indent="0">
              <a:buNone/>
            </a:pPr>
            <a:r>
              <a:rPr lang="en-US" b="1" dirty="0">
                <a:solidFill>
                  <a:srgbClr val="C00000"/>
                </a:solidFill>
                <a:latin typeface="+mj-lt"/>
                <a:ea typeface="+mj-ea"/>
                <a:cs typeface="+mj-cs"/>
              </a:rPr>
              <a:t>Purpose </a:t>
            </a:r>
            <a:r>
              <a:rPr lang="en-US" b="1" dirty="0" smtClean="0">
                <a:solidFill>
                  <a:srgbClr val="C00000"/>
                </a:solidFill>
                <a:latin typeface="+mj-lt"/>
                <a:ea typeface="+mj-ea"/>
                <a:cs typeface="+mj-cs"/>
              </a:rPr>
              <a:t>of </a:t>
            </a:r>
            <a:r>
              <a:rPr lang="en-US" b="1" dirty="0">
                <a:solidFill>
                  <a:srgbClr val="C00000"/>
                </a:solidFill>
                <a:latin typeface="+mj-lt"/>
                <a:ea typeface="+mj-ea"/>
                <a:cs typeface="+mj-cs"/>
              </a:rPr>
              <a:t>making Business plans and </a:t>
            </a:r>
            <a:r>
              <a:rPr lang="en-US" b="1" dirty="0" smtClean="0">
                <a:solidFill>
                  <a:srgbClr val="C00000"/>
                </a:solidFill>
                <a:latin typeface="+mj-lt"/>
                <a:ea typeface="+mj-ea"/>
                <a:cs typeface="+mj-cs"/>
              </a:rPr>
              <a:t>Budgets (4/4)</a:t>
            </a:r>
            <a:endParaRPr lang="es-ES" b="1" dirty="0">
              <a:solidFill>
                <a:srgbClr val="C00000"/>
              </a:solidFill>
              <a:latin typeface="+mj-lt"/>
              <a:ea typeface="+mj-ea"/>
              <a:cs typeface="+mj-cs"/>
            </a:endParaRPr>
          </a:p>
          <a:p>
            <a:pPr marL="0" indent="0">
              <a:buNone/>
            </a:pPr>
            <a:r>
              <a:rPr lang="en-GB" sz="1800" dirty="0"/>
              <a:t> </a:t>
            </a:r>
            <a:endParaRPr lang="en-GB" sz="1800" dirty="0" smtClean="0"/>
          </a:p>
          <a:p>
            <a:pPr marL="0" indent="0">
              <a:buNone/>
            </a:pPr>
            <a:endParaRPr lang="es-ES" sz="1800" dirty="0"/>
          </a:p>
          <a:p>
            <a:pPr marL="0" indent="0" algn="just"/>
            <a:r>
              <a:rPr lang="en-US" dirty="0"/>
              <a:t>In the preparation of every business plan, it is obligatory to make an analysis of the </a:t>
            </a:r>
            <a:r>
              <a:rPr lang="en-US" dirty="0" smtClean="0"/>
              <a:t>market.</a:t>
            </a:r>
          </a:p>
          <a:p>
            <a:pPr marL="0" indent="0" algn="just"/>
            <a:r>
              <a:rPr lang="en-US" dirty="0" smtClean="0"/>
              <a:t>F</a:t>
            </a:r>
            <a:r>
              <a:rPr lang="en-US" dirty="0" smtClean="0"/>
              <a:t>rom this </a:t>
            </a:r>
            <a:r>
              <a:rPr lang="en-US" dirty="0"/>
              <a:t>a precise picture of the needs of </a:t>
            </a:r>
            <a:r>
              <a:rPr lang="en-US" dirty="0" smtClean="0"/>
              <a:t>consumers and </a:t>
            </a:r>
            <a:r>
              <a:rPr lang="en-US" dirty="0"/>
              <a:t>demand and supply of competition will be </a:t>
            </a:r>
            <a:r>
              <a:rPr lang="en-US" dirty="0" smtClean="0"/>
              <a:t>obtained.</a:t>
            </a:r>
          </a:p>
          <a:p>
            <a:pPr marL="0" indent="0" algn="just"/>
            <a:r>
              <a:rPr lang="en-US" dirty="0" smtClean="0"/>
              <a:t>An analysis will also show </a:t>
            </a:r>
            <a:r>
              <a:rPr lang="en-US" dirty="0"/>
              <a:t>opportunities for cooperation with related companies.</a:t>
            </a:r>
          </a:p>
          <a:p>
            <a:pPr marL="0" indent="0">
              <a:buNone/>
            </a:pPr>
            <a:r>
              <a:rPr lang="en-GB" dirty="0"/>
              <a:t> </a:t>
            </a:r>
            <a:endParaRPr lang="es-ES"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Tree>
    <p:extLst>
      <p:ext uri="{BB962C8B-B14F-4D97-AF65-F5344CB8AC3E}">
        <p14:creationId xmlns="" xmlns:p14="http://schemas.microsoft.com/office/powerpoint/2010/main" val="260983567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5042</TotalTime>
  <Words>423</Words>
  <Application>Microsoft Office PowerPoint</Application>
  <PresentationFormat>Custom</PresentationFormat>
  <Paragraphs>171</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1557</vt:lpstr>
      <vt:lpstr>Module No.2: Business plan, Budgeting and Management skills </vt:lpstr>
      <vt:lpstr>Planning of operations in business</vt:lpstr>
      <vt:lpstr>Planning of operations in business</vt:lpstr>
      <vt:lpstr>Planning of operations in business</vt:lpstr>
      <vt:lpstr>Planning of operations in business</vt:lpstr>
      <vt:lpstr>Planning of operations in business</vt:lpstr>
      <vt:lpstr>Planning of operations in business</vt:lpstr>
      <vt:lpstr>Planning of operations in business</vt:lpstr>
      <vt:lpstr>Planning of operations in business</vt:lpstr>
      <vt:lpstr>Planning of operations in business</vt:lpstr>
      <vt:lpstr>Planning of operations in business</vt:lpstr>
      <vt:lpstr>Planning of operations in business</vt:lpstr>
      <vt:lpstr>Planning of operations in business</vt:lpstr>
      <vt:lpstr>Planning of operations in business</vt:lpstr>
      <vt:lpstr>Planning of operations in business</vt:lpstr>
      <vt:lpstr>Planning of operations in business</vt:lpstr>
      <vt:lpstr>Planning of operations in business</vt:lpstr>
      <vt:lpstr>Planning of operations in business</vt:lpstr>
      <vt:lpstr>Planning of operations in business</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 Budgeting and Management skils</dc:title>
  <dc:creator>IRZ</dc:creator>
  <cp:lastModifiedBy>irl</cp:lastModifiedBy>
  <cp:revision>55</cp:revision>
  <cp:lastPrinted>2017-05-04T12:44:09Z</cp:lastPrinted>
  <dcterms:created xsi:type="dcterms:W3CDTF">2016-01-12T16:45:47Z</dcterms:created>
  <dcterms:modified xsi:type="dcterms:W3CDTF">2018-02-05T10:23:59Z</dcterms:modified>
</cp:coreProperties>
</file>