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3693" r:id="rId1"/>
  </p:sldMasterIdLst>
  <p:notesMasterIdLst>
    <p:notesMasterId r:id="rId20"/>
  </p:notesMasterIdLst>
  <p:handoutMasterIdLst>
    <p:handoutMasterId r:id="rId21"/>
  </p:handoutMasterIdLst>
  <p:sldIdLst>
    <p:sldId id="407" r:id="rId2"/>
    <p:sldId id="410" r:id="rId3"/>
    <p:sldId id="408" r:id="rId4"/>
    <p:sldId id="409" r:id="rId5"/>
    <p:sldId id="381" r:id="rId6"/>
    <p:sldId id="415" r:id="rId7"/>
    <p:sldId id="416" r:id="rId8"/>
    <p:sldId id="417" r:id="rId9"/>
    <p:sldId id="418" r:id="rId10"/>
    <p:sldId id="419" r:id="rId11"/>
    <p:sldId id="420" r:id="rId12"/>
    <p:sldId id="421" r:id="rId13"/>
    <p:sldId id="422" r:id="rId14"/>
    <p:sldId id="424" r:id="rId15"/>
    <p:sldId id="423" r:id="rId16"/>
    <p:sldId id="425" r:id="rId17"/>
    <p:sldId id="426" r:id="rId18"/>
    <p:sldId id="414" r:id="rId19"/>
  </p:sldIdLst>
  <p:sldSz cx="12192000" cy="6858000"/>
  <p:notesSz cx="6881813" cy="100155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B0AFD"/>
    <a:srgbClr val="7EA732"/>
    <a:srgbClr val="FB89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83" autoAdjust="0"/>
    <p:restoredTop sz="94974" autoAdjust="0"/>
  </p:normalViewPr>
  <p:slideViewPr>
    <p:cSldViewPr snapToGrid="0">
      <p:cViewPr varScale="1">
        <p:scale>
          <a:sx n="73" d="100"/>
          <a:sy n="73" d="100"/>
        </p:scale>
        <p:origin x="-690" y="-102"/>
      </p:cViewPr>
      <p:guideLst>
        <p:guide orient="horz" pos="2160"/>
        <p:guide pos="3840"/>
      </p:guideLst>
    </p:cSldViewPr>
  </p:slideViewPr>
  <p:outlineViewPr>
    <p:cViewPr>
      <p:scale>
        <a:sx n="33" d="100"/>
        <a:sy n="33" d="100"/>
      </p:scale>
      <p:origin x="78" y="2040"/>
    </p:cViewPr>
  </p:outlineViewPr>
  <p:notesTextViewPr>
    <p:cViewPr>
      <p:scale>
        <a:sx n="1" d="1"/>
        <a:sy n="1" d="1"/>
      </p:scale>
      <p:origin x="0" y="0"/>
    </p:cViewPr>
  </p:notesTextViewPr>
  <p:sorterViewPr>
    <p:cViewPr>
      <p:scale>
        <a:sx n="100" d="100"/>
        <a:sy n="100" d="100"/>
      </p:scale>
      <p:origin x="0" y="-206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1" y="1"/>
            <a:ext cx="2982119" cy="502516"/>
          </a:xfrm>
          <a:prstGeom prst="rect">
            <a:avLst/>
          </a:prstGeom>
        </p:spPr>
        <p:txBody>
          <a:bodyPr vert="horz" lIns="92382" tIns="46191" rIns="92382" bIns="46191" rtlCol="0"/>
          <a:lstStyle>
            <a:lvl1pPr algn="l">
              <a:defRPr sz="1200"/>
            </a:lvl1pPr>
          </a:lstStyle>
          <a:p>
            <a:endParaRPr lang="es-ES"/>
          </a:p>
        </p:txBody>
      </p:sp>
      <p:sp>
        <p:nvSpPr>
          <p:cNvPr id="3" name="Marcador de fecha 2"/>
          <p:cNvSpPr>
            <a:spLocks noGrp="1"/>
          </p:cNvSpPr>
          <p:nvPr>
            <p:ph type="dt" sz="quarter" idx="1"/>
          </p:nvPr>
        </p:nvSpPr>
        <p:spPr>
          <a:xfrm>
            <a:off x="3898103" y="1"/>
            <a:ext cx="2982119" cy="502516"/>
          </a:xfrm>
          <a:prstGeom prst="rect">
            <a:avLst/>
          </a:prstGeom>
        </p:spPr>
        <p:txBody>
          <a:bodyPr vert="horz" lIns="92382" tIns="46191" rIns="92382" bIns="46191" rtlCol="0"/>
          <a:lstStyle>
            <a:lvl1pPr algn="r">
              <a:defRPr sz="1200"/>
            </a:lvl1pPr>
          </a:lstStyle>
          <a:p>
            <a:fld id="{A9379DA7-FA97-44F4-AAA7-F141050A0376}" type="datetimeFigureOut">
              <a:rPr lang="es-ES" smtClean="0"/>
              <a:pPr/>
              <a:t>05/01/2018</a:t>
            </a:fld>
            <a:endParaRPr lang="es-ES"/>
          </a:p>
        </p:txBody>
      </p:sp>
      <p:sp>
        <p:nvSpPr>
          <p:cNvPr id="4" name="Marcador de pie de página 3"/>
          <p:cNvSpPr>
            <a:spLocks noGrp="1"/>
          </p:cNvSpPr>
          <p:nvPr>
            <p:ph type="ftr" sz="quarter" idx="2"/>
          </p:nvPr>
        </p:nvSpPr>
        <p:spPr>
          <a:xfrm>
            <a:off x="1" y="9513025"/>
            <a:ext cx="2982119" cy="502515"/>
          </a:xfrm>
          <a:prstGeom prst="rect">
            <a:avLst/>
          </a:prstGeom>
        </p:spPr>
        <p:txBody>
          <a:bodyPr vert="horz" lIns="92382" tIns="46191" rIns="92382" bIns="46191" rtlCol="0" anchor="b"/>
          <a:lstStyle>
            <a:lvl1pPr algn="l">
              <a:defRPr sz="1200"/>
            </a:lvl1pPr>
          </a:lstStyle>
          <a:p>
            <a:endParaRPr lang="es-ES"/>
          </a:p>
        </p:txBody>
      </p:sp>
      <p:sp>
        <p:nvSpPr>
          <p:cNvPr id="5" name="Marcador de número de diapositiva 4"/>
          <p:cNvSpPr>
            <a:spLocks noGrp="1"/>
          </p:cNvSpPr>
          <p:nvPr>
            <p:ph type="sldNum" sz="quarter" idx="3"/>
          </p:nvPr>
        </p:nvSpPr>
        <p:spPr>
          <a:xfrm>
            <a:off x="3898103" y="9513025"/>
            <a:ext cx="2982119" cy="502515"/>
          </a:xfrm>
          <a:prstGeom prst="rect">
            <a:avLst/>
          </a:prstGeom>
        </p:spPr>
        <p:txBody>
          <a:bodyPr vert="horz" lIns="92382" tIns="46191" rIns="92382" bIns="46191" rtlCol="0" anchor="b"/>
          <a:lstStyle>
            <a:lvl1pPr algn="r">
              <a:defRPr sz="1200"/>
            </a:lvl1pPr>
          </a:lstStyle>
          <a:p>
            <a:fld id="{14CCA340-183A-47C4-BAA3-F60897284D44}" type="slidenum">
              <a:rPr lang="es-ES" smtClean="0"/>
              <a:pPr/>
              <a:t>‹Nº›</a:t>
            </a:fld>
            <a:endParaRPr lang="es-ES"/>
          </a:p>
        </p:txBody>
      </p:sp>
    </p:spTree>
    <p:extLst>
      <p:ext uri="{BB962C8B-B14F-4D97-AF65-F5344CB8AC3E}">
        <p14:creationId xmlns:p14="http://schemas.microsoft.com/office/powerpoint/2010/main" xmlns="" val="4000631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1" y="2"/>
            <a:ext cx="2982119" cy="500777"/>
          </a:xfrm>
          <a:prstGeom prst="rect">
            <a:avLst/>
          </a:prstGeom>
        </p:spPr>
        <p:txBody>
          <a:bodyPr vert="horz" lIns="92382" tIns="46191" rIns="92382" bIns="46191" rtlCol="0"/>
          <a:lstStyle>
            <a:lvl1pPr algn="l">
              <a:defRPr sz="1200"/>
            </a:lvl1pPr>
          </a:lstStyle>
          <a:p>
            <a:endParaRPr lang="es-ES"/>
          </a:p>
        </p:txBody>
      </p:sp>
      <p:sp>
        <p:nvSpPr>
          <p:cNvPr id="3" name="2 Marcador de fecha"/>
          <p:cNvSpPr>
            <a:spLocks noGrp="1"/>
          </p:cNvSpPr>
          <p:nvPr>
            <p:ph type="dt" idx="1"/>
          </p:nvPr>
        </p:nvSpPr>
        <p:spPr>
          <a:xfrm>
            <a:off x="3898103" y="2"/>
            <a:ext cx="2982119" cy="500777"/>
          </a:xfrm>
          <a:prstGeom prst="rect">
            <a:avLst/>
          </a:prstGeom>
        </p:spPr>
        <p:txBody>
          <a:bodyPr vert="horz" lIns="92382" tIns="46191" rIns="92382" bIns="46191" rtlCol="0"/>
          <a:lstStyle>
            <a:lvl1pPr algn="r">
              <a:defRPr sz="1200"/>
            </a:lvl1pPr>
          </a:lstStyle>
          <a:p>
            <a:fld id="{E29DEA65-EA00-4373-B68E-8F3E704452D4}" type="datetimeFigureOut">
              <a:rPr lang="es-ES" smtClean="0"/>
              <a:pPr/>
              <a:t>05/01/2018</a:t>
            </a:fld>
            <a:endParaRPr lang="es-ES"/>
          </a:p>
        </p:txBody>
      </p:sp>
      <p:sp>
        <p:nvSpPr>
          <p:cNvPr id="4" name="3 Marcador de imagen de diapositiva"/>
          <p:cNvSpPr>
            <a:spLocks noGrp="1" noRot="1" noChangeAspect="1"/>
          </p:cNvSpPr>
          <p:nvPr>
            <p:ph type="sldImg" idx="2"/>
          </p:nvPr>
        </p:nvSpPr>
        <p:spPr>
          <a:xfrm>
            <a:off x="103188" y="750888"/>
            <a:ext cx="6675437" cy="3754437"/>
          </a:xfrm>
          <a:prstGeom prst="rect">
            <a:avLst/>
          </a:prstGeom>
          <a:noFill/>
          <a:ln w="12700">
            <a:solidFill>
              <a:prstClr val="black"/>
            </a:solidFill>
          </a:ln>
        </p:spPr>
        <p:txBody>
          <a:bodyPr vert="horz" lIns="92382" tIns="46191" rIns="92382" bIns="46191" rtlCol="0" anchor="ctr"/>
          <a:lstStyle/>
          <a:p>
            <a:endParaRPr lang="es-ES"/>
          </a:p>
        </p:txBody>
      </p:sp>
      <p:sp>
        <p:nvSpPr>
          <p:cNvPr id="5" name="4 Marcador de notas"/>
          <p:cNvSpPr>
            <a:spLocks noGrp="1"/>
          </p:cNvSpPr>
          <p:nvPr>
            <p:ph type="body" sz="quarter" idx="3"/>
          </p:nvPr>
        </p:nvSpPr>
        <p:spPr>
          <a:xfrm>
            <a:off x="688182" y="4757382"/>
            <a:ext cx="5505450" cy="4506992"/>
          </a:xfrm>
          <a:prstGeom prst="rect">
            <a:avLst/>
          </a:prstGeom>
        </p:spPr>
        <p:txBody>
          <a:bodyPr vert="horz" lIns="92382" tIns="46191" rIns="92382" bIns="46191"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5 Marcador de pie de página"/>
          <p:cNvSpPr>
            <a:spLocks noGrp="1"/>
          </p:cNvSpPr>
          <p:nvPr>
            <p:ph type="ftr" sz="quarter" idx="4"/>
          </p:nvPr>
        </p:nvSpPr>
        <p:spPr>
          <a:xfrm>
            <a:off x="1" y="9513025"/>
            <a:ext cx="2982119" cy="500777"/>
          </a:xfrm>
          <a:prstGeom prst="rect">
            <a:avLst/>
          </a:prstGeom>
        </p:spPr>
        <p:txBody>
          <a:bodyPr vert="horz" lIns="92382" tIns="46191" rIns="92382" bIns="46191"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98103" y="9513025"/>
            <a:ext cx="2982119" cy="500777"/>
          </a:xfrm>
          <a:prstGeom prst="rect">
            <a:avLst/>
          </a:prstGeom>
        </p:spPr>
        <p:txBody>
          <a:bodyPr vert="horz" lIns="92382" tIns="46191" rIns="92382" bIns="46191" rtlCol="0" anchor="b"/>
          <a:lstStyle>
            <a:lvl1pPr algn="r">
              <a:defRPr sz="1200"/>
            </a:lvl1pPr>
          </a:lstStyle>
          <a:p>
            <a:fld id="{28D29B66-A038-4162-BFCC-D303C9D413C7}" type="slidenum">
              <a:rPr lang="es-ES" smtClean="0"/>
              <a:pPr/>
              <a:t>‹Nº›</a:t>
            </a:fld>
            <a:endParaRPr lang="es-ES"/>
          </a:p>
        </p:txBody>
      </p:sp>
    </p:spTree>
    <p:extLst>
      <p:ext uri="{BB962C8B-B14F-4D97-AF65-F5344CB8AC3E}">
        <p14:creationId xmlns:p14="http://schemas.microsoft.com/office/powerpoint/2010/main" xmlns="" val="879370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p:spPr>
        <p:txBody>
          <a:bodyPr/>
          <a:lstStyle/>
          <a:p>
            <a:pPr eaLnBrk="1" hangingPunct="1"/>
            <a:endParaRPr lang="es-ES" altLang="es-ES"/>
          </a:p>
        </p:txBody>
      </p:sp>
    </p:spTree>
    <p:extLst>
      <p:ext uri="{BB962C8B-B14F-4D97-AF65-F5344CB8AC3E}">
        <p14:creationId xmlns:p14="http://schemas.microsoft.com/office/powerpoint/2010/main" xmlns="" val="224143108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pic>
        <p:nvPicPr>
          <p:cNvPr id="7" name="Picture 3"/>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58825" y="68046"/>
            <a:ext cx="4055476" cy="1578976"/>
          </a:xfrm>
          <a:prstGeom prst="rect">
            <a:avLst/>
          </a:prstGeom>
        </p:spPr>
      </p:pic>
    </p:spTree>
    <p:extLst>
      <p:ext uri="{BB962C8B-B14F-4D97-AF65-F5344CB8AC3E}">
        <p14:creationId xmlns:p14="http://schemas.microsoft.com/office/powerpoint/2010/main" xmlns="" val="29228349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a:xfrm>
            <a:off x="4390030" y="957026"/>
            <a:ext cx="10972800" cy="1143000"/>
          </a:xfrm>
        </p:spPr>
        <p:txBody>
          <a:bodyPr/>
          <a:lstStyle/>
          <a:p>
            <a:r>
              <a:rPr lang="es-ES"/>
              <a:t>Haga clic para modificar el estilo de título del patrón</a:t>
            </a:r>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89333C77-0158-454C-844F-B7AB9BD7DAD4}" type="slidenum">
              <a:rPr lang="en-US" smtClean="0"/>
              <a:pPr/>
              <a:t>‹Nº›</a:t>
            </a:fld>
            <a:endParaRPr lang="en-US" dirty="0"/>
          </a:p>
        </p:txBody>
      </p:sp>
    </p:spTree>
    <p:extLst>
      <p:ext uri="{BB962C8B-B14F-4D97-AF65-F5344CB8AC3E}">
        <p14:creationId xmlns:p14="http://schemas.microsoft.com/office/powerpoint/2010/main" xmlns="" val="212475746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839200" y="274639"/>
            <a:ext cx="2743200" cy="5851525"/>
          </a:xfrm>
        </p:spPr>
        <p:txBody>
          <a:bodyPr vert="eaVert"/>
          <a:lstStyle/>
          <a:p>
            <a:r>
              <a:rPr lang="es-ES"/>
              <a:t>Haga clic para modificar el estilo de título del patrón</a:t>
            </a:r>
          </a:p>
        </p:txBody>
      </p:sp>
      <p:sp>
        <p:nvSpPr>
          <p:cNvPr id="3" name="Marcador de texto vertical 2"/>
          <p:cNvSpPr>
            <a:spLocks noGrp="1"/>
          </p:cNvSpPr>
          <p:nvPr>
            <p:ph type="body" orient="vert" idx="1"/>
          </p:nvPr>
        </p:nvSpPr>
        <p:spPr>
          <a:xfrm>
            <a:off x="609600" y="274639"/>
            <a:ext cx="80264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08951511"/>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6" name="Marcador de número de diapositiva 5"/>
          <p:cNvSpPr>
            <a:spLocks noGrp="1"/>
          </p:cNvSpPr>
          <p:nvPr>
            <p:ph type="sldNum" sz="quarter" idx="12"/>
          </p:nvPr>
        </p:nvSpPr>
        <p:spPr/>
        <p:txBody>
          <a:bodyPr/>
          <a:lstStyle>
            <a:lvl1pPr>
              <a:defRPr/>
            </a:lvl1pPr>
          </a:lstStyle>
          <a:p>
            <a:fld id="{A7AD32EF-B744-4512-A6AB-C39B4880BDB1}" type="slidenum">
              <a:rPr lang="es-ES" altLang="es-ES" smtClean="0"/>
              <a:pPr/>
              <a:t>‹Nº›</a:t>
            </a:fld>
            <a:endParaRPr lang="es-ES" altLang="es-ES"/>
          </a:p>
        </p:txBody>
      </p:sp>
      <p:sp>
        <p:nvSpPr>
          <p:cNvPr id="7" name="Rectangle 1"/>
          <p:cNvSpPr>
            <a:spLocks noChangeArrowheads="1"/>
          </p:cNvSpPr>
          <p:nvPr userDrawn="1"/>
        </p:nvSpPr>
        <p:spPr bwMode="auto">
          <a:xfrm>
            <a:off x="3429000" y="6427113"/>
            <a:ext cx="8599714"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rgbClr val="0070C0"/>
                </a:solidFill>
                <a:effectLst/>
                <a:latin typeface="Calibri" pitchFamily="34" charset="0"/>
              </a:rPr>
              <a:t>MICRO has been funded with support from the European Commission. This document and its contents reflect the views only of the authors, and the Commission cannot be held responsible for any use which may be made of the information contained therein.</a:t>
            </a:r>
          </a:p>
        </p:txBody>
      </p:sp>
      <p:pic>
        <p:nvPicPr>
          <p:cNvPr id="8" name="Picture 4"/>
          <p:cNvPicPr>
            <a:picLocks noChangeAspect="1"/>
          </p:cNvPicPr>
          <p:nvPr userDrawn="1"/>
        </p:nvPicPr>
        <p:blipFill>
          <a:blip r:embed="rId2">
            <a:extLst>
              <a:ext uri="{28A0092B-C50C-407E-A947-70E740481C1C}">
                <a14:useLocalDpi xmlns:a14="http://schemas.microsoft.com/office/drawing/2010/main" xmlns="" val="0"/>
              </a:ext>
            </a:extLst>
          </a:blip>
          <a:stretch>
            <a:fillRect/>
          </a:stretch>
        </p:blipFill>
        <p:spPr>
          <a:xfrm>
            <a:off x="168635" y="6378302"/>
            <a:ext cx="1094595" cy="244634"/>
          </a:xfrm>
          <a:prstGeom prst="rect">
            <a:avLst/>
          </a:prstGeom>
        </p:spPr>
      </p:pic>
    </p:spTree>
    <p:extLst>
      <p:ext uri="{BB962C8B-B14F-4D97-AF65-F5344CB8AC3E}">
        <p14:creationId xmlns:p14="http://schemas.microsoft.com/office/powerpoint/2010/main" xmlns="" val="140487160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1" y="1709739"/>
            <a:ext cx="10515600" cy="2852737"/>
          </a:xfrm>
        </p:spPr>
        <p:txBody>
          <a:bodyPr anchor="b"/>
          <a:lstStyle>
            <a:lvl1pPr>
              <a:defRPr sz="6000"/>
            </a:lvl1pPr>
          </a:lstStyle>
          <a:p>
            <a:r>
              <a:rPr lang="es-ES"/>
              <a:t>Haga clic para modificar el estilo de título del patrón</a:t>
            </a:r>
          </a:p>
        </p:txBody>
      </p:sp>
      <p:sp>
        <p:nvSpPr>
          <p:cNvPr id="3" name="Marcador de texto 2"/>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lvl1pPr>
              <a:defRPr/>
            </a:lvl1pPr>
          </a:lstStyle>
          <a:p>
            <a:endParaRPr lang="en-US" dirty="0"/>
          </a:p>
        </p:txBody>
      </p:sp>
      <p:sp>
        <p:nvSpPr>
          <p:cNvPr id="5" name="Marcador de pie de página 4"/>
          <p:cNvSpPr>
            <a:spLocks noGrp="1"/>
          </p:cNvSpPr>
          <p:nvPr>
            <p:ph type="ftr" sz="quarter" idx="11"/>
          </p:nvPr>
        </p:nvSpPr>
        <p:spPr/>
        <p:txBody>
          <a:bodyPr/>
          <a:lstStyle>
            <a:lvl1pPr>
              <a:defRPr/>
            </a:lvl1pPr>
          </a:lstStyle>
          <a:p>
            <a:endParaRPr lang="en-US" dirty="0"/>
          </a:p>
        </p:txBody>
      </p:sp>
      <p:sp>
        <p:nvSpPr>
          <p:cNvPr id="6" name="Marcador de número de diapositiva 5"/>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371051255"/>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contenido 2"/>
          <p:cNvSpPr>
            <a:spLocks noGrp="1"/>
          </p:cNvSpPr>
          <p:nvPr>
            <p:ph sz="half" idx="1"/>
          </p:nvPr>
        </p:nvSpPr>
        <p:spPr>
          <a:xfrm>
            <a:off x="609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contenido 3"/>
          <p:cNvSpPr>
            <a:spLocks noGrp="1"/>
          </p:cNvSpPr>
          <p:nvPr>
            <p:ph sz="half" idx="2"/>
          </p:nvPr>
        </p:nvSpPr>
        <p:spPr>
          <a:xfrm>
            <a:off x="6197600" y="1600201"/>
            <a:ext cx="5384800" cy="4525963"/>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192832725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40317" y="365126"/>
            <a:ext cx="10515600" cy="1325563"/>
          </a:xfrm>
        </p:spPr>
        <p:txBody>
          <a:bodyPr/>
          <a:lstStyle/>
          <a:p>
            <a:r>
              <a:rPr lang="es-ES"/>
              <a:t>Haga clic para modificar el estilo de título del patrón</a:t>
            </a:r>
          </a:p>
        </p:txBody>
      </p:sp>
      <p:sp>
        <p:nvSpPr>
          <p:cNvPr id="3" name="Marcador de texto 2"/>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40318" y="2505075"/>
            <a:ext cx="5158316"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5" name="Marcador de texto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71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7" name="Marcador de fecha 6"/>
          <p:cNvSpPr>
            <a:spLocks noGrp="1"/>
          </p:cNvSpPr>
          <p:nvPr>
            <p:ph type="dt" sz="half" idx="10"/>
          </p:nvPr>
        </p:nvSpPr>
        <p:spPr/>
        <p:txBody>
          <a:bodyPr/>
          <a:lstStyle>
            <a:lvl1pPr>
              <a:defRPr/>
            </a:lvl1pPr>
          </a:lstStyle>
          <a:p>
            <a:endParaRPr lang="en-US" dirty="0"/>
          </a:p>
        </p:txBody>
      </p:sp>
      <p:sp>
        <p:nvSpPr>
          <p:cNvPr id="8" name="Marcador de pie de página 7"/>
          <p:cNvSpPr>
            <a:spLocks noGrp="1"/>
          </p:cNvSpPr>
          <p:nvPr>
            <p:ph type="ftr" sz="quarter" idx="11"/>
          </p:nvPr>
        </p:nvSpPr>
        <p:spPr/>
        <p:txBody>
          <a:bodyPr/>
          <a:lstStyle>
            <a:lvl1pPr>
              <a:defRPr/>
            </a:lvl1pPr>
          </a:lstStyle>
          <a:p>
            <a:endParaRPr lang="en-US" dirty="0"/>
          </a:p>
        </p:txBody>
      </p:sp>
      <p:sp>
        <p:nvSpPr>
          <p:cNvPr id="9" name="Marcador de número de diapositiva 8"/>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82664940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p>
        </p:txBody>
      </p:sp>
      <p:sp>
        <p:nvSpPr>
          <p:cNvPr id="3" name="Marcador de fecha 2"/>
          <p:cNvSpPr>
            <a:spLocks noGrp="1"/>
          </p:cNvSpPr>
          <p:nvPr>
            <p:ph type="dt" sz="half" idx="10"/>
          </p:nvPr>
        </p:nvSpPr>
        <p:spPr/>
        <p:txBody>
          <a:bodyPr/>
          <a:lstStyle>
            <a:lvl1pPr>
              <a:defRPr/>
            </a:lvl1pPr>
          </a:lstStyle>
          <a:p>
            <a:endParaRPr lang="en-US" dirty="0"/>
          </a:p>
        </p:txBody>
      </p:sp>
      <p:sp>
        <p:nvSpPr>
          <p:cNvPr id="4" name="Marcador de pie de página 3"/>
          <p:cNvSpPr>
            <a:spLocks noGrp="1"/>
          </p:cNvSpPr>
          <p:nvPr>
            <p:ph type="ftr" sz="quarter" idx="11"/>
          </p:nvPr>
        </p:nvSpPr>
        <p:spPr/>
        <p:txBody>
          <a:bodyPr/>
          <a:lstStyle>
            <a:lvl1pPr>
              <a:defRPr/>
            </a:lvl1pPr>
          </a:lstStyle>
          <a:p>
            <a:endParaRPr lang="en-US" dirty="0"/>
          </a:p>
        </p:txBody>
      </p:sp>
      <p:sp>
        <p:nvSpPr>
          <p:cNvPr id="5" name="Marcador de número de diapositiva 4"/>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3914179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lvl1pPr>
              <a:defRPr/>
            </a:lvl1pPr>
          </a:lstStyle>
          <a:p>
            <a:endParaRPr lang="en-US" dirty="0"/>
          </a:p>
        </p:txBody>
      </p:sp>
      <p:sp>
        <p:nvSpPr>
          <p:cNvPr id="3" name="Marcador de pie de página 2"/>
          <p:cNvSpPr>
            <a:spLocks noGrp="1"/>
          </p:cNvSpPr>
          <p:nvPr>
            <p:ph type="ftr" sz="quarter" idx="11"/>
          </p:nvPr>
        </p:nvSpPr>
        <p:spPr/>
        <p:txBody>
          <a:bodyPr/>
          <a:lstStyle>
            <a:lvl1pPr>
              <a:defRPr/>
            </a:lvl1pPr>
          </a:lstStyle>
          <a:p>
            <a:endParaRPr lang="en-US" dirty="0"/>
          </a:p>
        </p:txBody>
      </p:sp>
      <p:sp>
        <p:nvSpPr>
          <p:cNvPr id="4" name="Marcador de número de diapositiva 3"/>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269793433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contenido 2"/>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519954A3-9DFD-4C44-94BA-B95130A3BA1C}" type="slidenum">
              <a:rPr lang="en-US" smtClean="0"/>
              <a:pPr/>
              <a:t>‹Nº›</a:t>
            </a:fld>
            <a:endParaRPr lang="en-US" dirty="0"/>
          </a:p>
        </p:txBody>
      </p:sp>
    </p:spTree>
    <p:extLst>
      <p:ext uri="{BB962C8B-B14F-4D97-AF65-F5344CB8AC3E}">
        <p14:creationId xmlns:p14="http://schemas.microsoft.com/office/powerpoint/2010/main" xmlns="" val="271421067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40318" y="457200"/>
            <a:ext cx="3932767" cy="1600200"/>
          </a:xfrm>
        </p:spPr>
        <p:txBody>
          <a:bodyPr anchor="b"/>
          <a:lstStyle>
            <a:lvl1pPr>
              <a:defRPr sz="3200"/>
            </a:lvl1pPr>
          </a:lstStyle>
          <a:p>
            <a:r>
              <a:rPr lang="es-ES"/>
              <a:t>Haga clic para modificar el estilo de título del patrón</a:t>
            </a:r>
          </a:p>
        </p:txBody>
      </p:sp>
      <p:sp>
        <p:nvSpPr>
          <p:cNvPr id="3" name="Marcador de posición de imagen 2"/>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p>
        </p:txBody>
      </p:sp>
      <p:sp>
        <p:nvSpPr>
          <p:cNvPr id="4" name="Marcador de texto 3"/>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lvl1pPr>
              <a:defRPr/>
            </a:lvl1pPr>
          </a:lstStyle>
          <a:p>
            <a:endParaRPr lang="en-US" dirty="0"/>
          </a:p>
        </p:txBody>
      </p:sp>
      <p:sp>
        <p:nvSpPr>
          <p:cNvPr id="6" name="Marcador de pie de página 5"/>
          <p:cNvSpPr>
            <a:spLocks noGrp="1"/>
          </p:cNvSpPr>
          <p:nvPr>
            <p:ph type="ftr" sz="quarter" idx="11"/>
          </p:nvPr>
        </p:nvSpPr>
        <p:spPr/>
        <p:txBody>
          <a:bodyPr/>
          <a:lstStyle>
            <a:lvl1pPr>
              <a:defRPr/>
            </a:lvl1pPr>
          </a:lstStyle>
          <a:p>
            <a:endParaRPr lang="en-US" dirty="0"/>
          </a:p>
        </p:txBody>
      </p:sp>
      <p:sp>
        <p:nvSpPr>
          <p:cNvPr id="7" name="Marcador de número de diapositiva 6"/>
          <p:cNvSpPr>
            <a:spLocks noGrp="1"/>
          </p:cNvSpPr>
          <p:nvPr>
            <p:ph type="sldNum" sz="quarter" idx="12"/>
          </p:nvPr>
        </p:nvSpPr>
        <p:spPr/>
        <p:txBody>
          <a:bodyPr/>
          <a:lstStyle>
            <a:lvl1pPr>
              <a:defRPr/>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3863980834"/>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p:cNvPicPr>
            <a:picLocks noChangeAspect="1"/>
          </p:cNvPicPr>
          <p:nvPr userDrawn="1"/>
        </p:nvPicPr>
        <p:blipFill>
          <a:blip r:embed="rId13">
            <a:extLst>
              <a:ext uri="{28A0092B-C50C-407E-A947-70E740481C1C}">
                <a14:useLocalDpi xmlns:a14="http://schemas.microsoft.com/office/drawing/2010/main" xmlns="" val="0"/>
              </a:ext>
            </a:extLst>
          </a:blip>
          <a:stretch>
            <a:fillRect/>
          </a:stretch>
        </p:blipFill>
        <p:spPr>
          <a:xfrm>
            <a:off x="0" y="0"/>
            <a:ext cx="2961564" cy="1153068"/>
          </a:xfrm>
          <a:prstGeom prst="rect">
            <a:avLst/>
          </a:prstGeom>
        </p:spPr>
      </p:pic>
      <p:sp>
        <p:nvSpPr>
          <p:cNvPr id="1026" name="Rectangle 2"/>
          <p:cNvSpPr>
            <a:spLocks noGrp="1" noChangeArrowheads="1"/>
          </p:cNvSpPr>
          <p:nvPr>
            <p:ph type="title"/>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s-ES" altLang="es-ES" dirty="0"/>
              <a:t>Haga clic para cambiar el estilo de título	</a:t>
            </a:r>
          </a:p>
        </p:txBody>
      </p:sp>
      <p:sp>
        <p:nvSpPr>
          <p:cNvPr id="1027" name="Rectangle 3"/>
          <p:cNvSpPr>
            <a:spLocks noGrp="1" noChangeArrowheads="1"/>
          </p:cNvSpPr>
          <p:nvPr>
            <p:ph type="body" idx="1"/>
          </p:nvPr>
        </p:nvSpPr>
        <p:spPr bwMode="auto">
          <a:xfrm>
            <a:off x="677839" y="1395485"/>
            <a:ext cx="10972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s-ES" altLang="es-ES" dirty="0"/>
              <a:t>Haga clic para modificar el estilo de texto del patrón</a:t>
            </a:r>
          </a:p>
          <a:p>
            <a:pPr lvl="1"/>
            <a:r>
              <a:rPr lang="es-ES" altLang="es-ES" dirty="0"/>
              <a:t>Segundo nivel</a:t>
            </a:r>
          </a:p>
          <a:p>
            <a:pPr lvl="2"/>
            <a:r>
              <a:rPr lang="es-ES" altLang="es-ES" dirty="0"/>
              <a:t>Tercer nivel</a:t>
            </a:r>
          </a:p>
          <a:p>
            <a:pPr lvl="3"/>
            <a:r>
              <a:rPr lang="es-ES" altLang="es-ES" dirty="0"/>
              <a:t>Cuarto nivel</a:t>
            </a:r>
          </a:p>
          <a:p>
            <a:pPr lvl="4"/>
            <a:r>
              <a:rPr lang="es-ES" altLang="es-ES" dirty="0"/>
              <a:t>Quinto nivel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D57F1E4F-1CFF-5643-939E-217C01CDF565}" type="slidenum">
              <a:rPr lang="en-US" smtClean="0"/>
              <a:pPr/>
              <a:t>‹Nº›</a:t>
            </a:fld>
            <a:endParaRPr lang="en-US" dirty="0"/>
          </a:p>
        </p:txBody>
      </p:sp>
    </p:spTree>
    <p:extLst>
      <p:ext uri="{BB962C8B-B14F-4D97-AF65-F5344CB8AC3E}">
        <p14:creationId xmlns:p14="http://schemas.microsoft.com/office/powerpoint/2010/main" xmlns="" val="4133116912"/>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hf hdr="0" ftr="0" dt="0"/>
  <p:txStyles>
    <p:titleStyle>
      <a:lvl1pPr algn="ctr" rtl="0" eaLnBrk="1" fontAlgn="base" hangingPunct="1">
        <a:spcBef>
          <a:spcPct val="0"/>
        </a:spcBef>
        <a:spcAft>
          <a:spcPct val="0"/>
        </a:spcAft>
        <a:defRPr sz="4400" kern="1200">
          <a:solidFill>
            <a:schemeClr val="tx2"/>
          </a:solidFill>
          <a:latin typeface="+mj-lt"/>
          <a:ea typeface="+mj-ea"/>
          <a:cs typeface="+mj-cs"/>
        </a:defRPr>
      </a:lvl1pPr>
      <a:lvl2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eaLnBrk="1" fontAlgn="base" hangingPunct="1">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mailto:Michael.Kenny@nuim.i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245721"/>
            <a:ext cx="10394066" cy="1435643"/>
          </a:xfrm>
        </p:spPr>
        <p:txBody>
          <a:bodyPr/>
          <a:lstStyle/>
          <a:p>
            <a:r>
              <a:rPr lang="en-US" sz="2800" b="1" dirty="0" err="1"/>
              <a:t>Módulo</a:t>
            </a:r>
            <a:r>
              <a:rPr lang="en-US" sz="2800" b="1" dirty="0"/>
              <a:t> </a:t>
            </a:r>
            <a:r>
              <a:rPr lang="en-US" sz="2800" b="1" dirty="0">
                <a:solidFill>
                  <a:schemeClr val="tx1"/>
                </a:solidFill>
              </a:rPr>
              <a:t>1: </a:t>
            </a:r>
            <a:r>
              <a:rPr lang="en-US" altLang="es-ES" sz="2800" b="1" dirty="0">
                <a:solidFill>
                  <a:srgbClr val="336600"/>
                </a:solidFill>
              </a:rPr>
              <a:t>Marketing/</a:t>
            </a:r>
            <a:r>
              <a:rPr lang="en-US" altLang="es-ES" sz="2800" b="1" dirty="0" err="1">
                <a:solidFill>
                  <a:srgbClr val="336600"/>
                </a:solidFill>
              </a:rPr>
              <a:t>Promoción</a:t>
            </a:r>
            <a:r>
              <a:rPr lang="en-US" altLang="es-ES" sz="2800" b="1" dirty="0">
                <a:solidFill>
                  <a:srgbClr val="336600"/>
                </a:solidFill>
              </a:rPr>
              <a:t> y Comercio </a:t>
            </a:r>
            <a:r>
              <a:rPr lang="en-US" altLang="es-ES" sz="2800" b="1" dirty="0" err="1">
                <a:solidFill>
                  <a:srgbClr val="336600"/>
                </a:solidFill>
              </a:rPr>
              <a:t>Electrónico</a:t>
            </a:r>
            <a:endParaRPr lang="en-IE" sz="2800" b="1" dirty="0">
              <a:solidFill>
                <a:schemeClr val="tx1"/>
              </a:solidFill>
            </a:endParaRPr>
          </a:p>
        </p:txBody>
      </p:sp>
      <p:sp>
        <p:nvSpPr>
          <p:cNvPr id="4" name="TextBox 3"/>
          <p:cNvSpPr txBox="1"/>
          <p:nvPr/>
        </p:nvSpPr>
        <p:spPr>
          <a:xfrm>
            <a:off x="4236333" y="311355"/>
            <a:ext cx="7268901" cy="1477328"/>
          </a:xfrm>
          <a:prstGeom prst="rect">
            <a:avLst/>
          </a:prstGeom>
          <a:noFill/>
        </p:spPr>
        <p:txBody>
          <a:bodyPr wrap="square" rtlCol="0">
            <a:spAutoFit/>
          </a:bodyPr>
          <a:lstStyle/>
          <a:p>
            <a:pPr>
              <a:spcBef>
                <a:spcPct val="0"/>
              </a:spcBef>
              <a:buFontTx/>
              <a:buNone/>
            </a:pPr>
            <a:r>
              <a:rPr lang="en-US" altLang="es-ES" sz="3600" b="1" dirty="0">
                <a:latin typeface="Calibri" pitchFamily="34" charset="0"/>
              </a:rPr>
              <a:t>MICRO: </a:t>
            </a:r>
            <a:r>
              <a:rPr lang="es-ES" altLang="es-ES" sz="3600" b="1" dirty="0">
                <a:latin typeface="Calibri" panose="020F0502020204030204" pitchFamily="34" charset="0"/>
              </a:rPr>
              <a:t>Mejora de la Competitividad</a:t>
            </a:r>
          </a:p>
          <a:p>
            <a:pPr>
              <a:spcBef>
                <a:spcPct val="0"/>
              </a:spcBef>
              <a:buFontTx/>
              <a:buNone/>
            </a:pPr>
            <a:r>
              <a:rPr lang="es-ES" altLang="es-ES" sz="3600" b="1" dirty="0">
                <a:latin typeface="Calibri" panose="020F0502020204030204" pitchFamily="34" charset="0"/>
              </a:rPr>
              <a:t> de Microempresas en Áreas Rurales</a:t>
            </a:r>
            <a:r>
              <a:rPr lang="en-IE" altLang="es-ES" b="1" dirty="0">
                <a:latin typeface="Calibri" pitchFamily="34" charset="0"/>
              </a:rPr>
              <a:t/>
            </a:r>
            <a:br>
              <a:rPr lang="en-IE" altLang="es-ES" b="1" dirty="0">
                <a:latin typeface="Calibri" pitchFamily="34" charset="0"/>
              </a:rPr>
            </a:br>
            <a:endParaRPr lang="en-IE" dirty="0"/>
          </a:p>
        </p:txBody>
      </p:sp>
      <p:sp>
        <p:nvSpPr>
          <p:cNvPr id="5" name="TextBox 4"/>
          <p:cNvSpPr txBox="1"/>
          <p:nvPr/>
        </p:nvSpPr>
        <p:spPr>
          <a:xfrm>
            <a:off x="2284255" y="5990104"/>
            <a:ext cx="9757955" cy="615553"/>
          </a:xfrm>
          <a:prstGeom prst="rect">
            <a:avLst/>
          </a:prstGeom>
          <a:noFill/>
        </p:spPr>
        <p:txBody>
          <a:bodyPr wrap="square" rtlCol="0">
            <a:spAutoFit/>
          </a:bodyPr>
          <a:lstStyle/>
          <a:p>
            <a:r>
              <a:rPr lang="es-ES" altLang="es-ES" dirty="0">
                <a:latin typeface="Arial" panose="020B0604020202020204" pitchFamily="34" charset="0"/>
              </a:rPr>
              <a:t>Preparado por el Consorcio para el proyecto</a:t>
            </a:r>
            <a:r>
              <a:rPr lang="en-US" dirty="0"/>
              <a:t>: </a:t>
            </a:r>
            <a:r>
              <a:rPr lang="en-US" sz="1600" i="1" dirty="0"/>
              <a:t>“Irish Rural Link – National University of Ireland </a:t>
            </a:r>
            <a:r>
              <a:rPr lang="en-US" sz="1600" i="1" dirty="0" err="1"/>
              <a:t>Maynooth</a:t>
            </a:r>
            <a:r>
              <a:rPr lang="en-US" sz="1600" i="1" dirty="0"/>
              <a:t>- CDI – EEO GROUP SA- IHF </a:t>
            </a:r>
            <a:r>
              <a:rPr lang="en-US" sz="1600" i="1" dirty="0" err="1"/>
              <a:t>asbl</a:t>
            </a:r>
            <a:r>
              <a:rPr lang="en-US" sz="1600" i="1" dirty="0"/>
              <a:t> – IDP - Internet Web Solutions SL”</a:t>
            </a:r>
            <a:endParaRPr lang="en-IE" sz="1600" i="1" dirty="0"/>
          </a:p>
        </p:txBody>
      </p:sp>
    </p:spTree>
    <p:extLst>
      <p:ext uri="{BB962C8B-B14F-4D97-AF65-F5344CB8AC3E}">
        <p14:creationId xmlns:p14="http://schemas.microsoft.com/office/powerpoint/2010/main" xmlns="" val="3539721822"/>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a:solidFill>
                  <a:srgbClr val="C00000"/>
                </a:solidFill>
              </a:rPr>
              <a:t>T</a:t>
            </a:r>
            <a:r>
              <a:rPr lang="es-ES" sz="3200" b="1" dirty="0" err="1">
                <a:solidFill>
                  <a:srgbClr val="C00000"/>
                </a:solidFill>
              </a:rPr>
              <a:t>ipos</a:t>
            </a:r>
            <a:r>
              <a:rPr lang="es-ES" sz="3200" b="1" dirty="0">
                <a:solidFill>
                  <a:srgbClr val="C00000"/>
                </a:solidFill>
              </a:rPr>
              <a:t> de</a:t>
            </a:r>
            <a:r>
              <a:rPr lang="tr-TR" sz="3200" b="1" dirty="0">
                <a:solidFill>
                  <a:srgbClr val="C00000"/>
                </a:solidFill>
              </a:rPr>
              <a:t> E-com</a:t>
            </a:r>
            <a:r>
              <a:rPr lang="en-US" sz="3200" b="1" dirty="0">
                <a:solidFill>
                  <a:srgbClr val="C00000"/>
                </a:solidFill>
              </a:rPr>
              <a:t>m</a:t>
            </a:r>
            <a:r>
              <a:rPr lang="tr-TR" sz="3200" b="1" dirty="0">
                <a:solidFill>
                  <a:srgbClr val="C00000"/>
                </a:solidFill>
              </a:rPr>
              <a:t>erce</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10</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Rectangle 5"/>
          <p:cNvSpPr txBox="1">
            <a:spLocks noChangeArrowheads="1"/>
          </p:cNvSpPr>
          <p:nvPr/>
        </p:nvSpPr>
        <p:spPr bwMode="auto">
          <a:xfrm>
            <a:off x="1046568" y="2326554"/>
            <a:ext cx="6902451" cy="23034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a:ln>
                  <a:noFill/>
                </a:ln>
                <a:effectLst/>
                <a:uLnTx/>
                <a:uFillTx/>
                <a:latin typeface="+mn-lt"/>
                <a:ea typeface="+mn-ea"/>
                <a:cs typeface="+mn-cs"/>
              </a:rPr>
              <a:t>B2B (</a:t>
            </a:r>
            <a:r>
              <a:rPr kumimoji="0" lang="es-ES" sz="3200" i="0" u="none" strike="noStrike" kern="1200" cap="none" spc="0" normalizeH="0" baseline="0" noProof="0" dirty="0">
                <a:ln>
                  <a:noFill/>
                </a:ln>
                <a:effectLst/>
                <a:uLnTx/>
                <a:uFillTx/>
                <a:latin typeface="+mn-lt"/>
                <a:ea typeface="+mn-ea"/>
                <a:cs typeface="+mn-cs"/>
              </a:rPr>
              <a:t>Empresa-Empresa</a:t>
            </a:r>
            <a:r>
              <a:rPr kumimoji="0" lang="tr-TR" sz="3200" i="0" u="none" strike="noStrike" kern="1200" cap="none" spc="0" normalizeH="0" baseline="0" noProof="0" dirty="0">
                <a:ln>
                  <a:noFill/>
                </a:ln>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a:ln>
                  <a:noFill/>
                </a:ln>
                <a:effectLst/>
                <a:uLnTx/>
                <a:uFillTx/>
                <a:latin typeface="+mn-lt"/>
                <a:ea typeface="+mn-ea"/>
                <a:cs typeface="+mn-cs"/>
              </a:rPr>
              <a:t>B2C (</a:t>
            </a:r>
            <a:r>
              <a:rPr kumimoji="0" lang="es-ES" sz="3200" i="0" u="none" strike="noStrike" kern="1200" cap="none" spc="0" normalizeH="0" baseline="0" noProof="0" dirty="0">
                <a:ln>
                  <a:noFill/>
                </a:ln>
                <a:effectLst/>
                <a:uLnTx/>
                <a:uFillTx/>
                <a:latin typeface="+mn-lt"/>
                <a:ea typeface="+mn-ea"/>
                <a:cs typeface="+mn-cs"/>
              </a:rPr>
              <a:t>Empresa-Consumidor</a:t>
            </a:r>
            <a:r>
              <a:rPr kumimoji="0" lang="tr-TR" sz="3200" i="0" u="none" strike="noStrike" kern="1200" cap="none" spc="0" normalizeH="0" baseline="0" noProof="0" dirty="0">
                <a:ln>
                  <a:noFill/>
                </a:ln>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a:ln>
                  <a:noFill/>
                </a:ln>
                <a:effectLst/>
                <a:uLnTx/>
                <a:uFillTx/>
                <a:latin typeface="+mn-lt"/>
                <a:ea typeface="+mn-ea"/>
                <a:cs typeface="+mn-cs"/>
              </a:rPr>
              <a:t>C2B (Consu</a:t>
            </a:r>
            <a:r>
              <a:rPr lang="es-ES" sz="3200" dirty="0" err="1"/>
              <a:t>midor</a:t>
            </a:r>
            <a:r>
              <a:rPr kumimoji="0" lang="tr-TR" sz="3200" i="0" u="none" strike="noStrike" kern="1200" cap="none" spc="0" normalizeH="0" baseline="0" noProof="0" dirty="0">
                <a:ln>
                  <a:noFill/>
                </a:ln>
                <a:effectLst/>
                <a:uLnTx/>
                <a:uFillTx/>
                <a:latin typeface="+mn-lt"/>
                <a:ea typeface="+mn-ea"/>
                <a:cs typeface="+mn-cs"/>
              </a:rPr>
              <a:t>-</a:t>
            </a:r>
            <a:r>
              <a:rPr kumimoji="0" lang="es-ES" sz="3200" i="0" u="none" strike="noStrike" kern="1200" cap="none" spc="0" normalizeH="0" baseline="0" noProof="0" dirty="0">
                <a:ln>
                  <a:noFill/>
                </a:ln>
                <a:effectLst/>
                <a:uLnTx/>
                <a:uFillTx/>
                <a:latin typeface="+mn-lt"/>
                <a:ea typeface="+mn-ea"/>
                <a:cs typeface="+mn-cs"/>
              </a:rPr>
              <a:t>Empresa</a:t>
            </a:r>
            <a:r>
              <a:rPr kumimoji="0" lang="tr-TR" sz="3200" i="0" u="none" strike="noStrike" kern="1200" cap="none" spc="0" normalizeH="0" baseline="0" noProof="0" dirty="0">
                <a:ln>
                  <a:noFill/>
                </a:ln>
                <a:effectLst/>
                <a:uLnTx/>
                <a:uFillTx/>
                <a:latin typeface="+mn-lt"/>
                <a:ea typeface="+mn-ea"/>
                <a:cs typeface="+mn-cs"/>
              </a:rPr>
              <a:t>)</a:t>
            </a:r>
          </a:p>
          <a:p>
            <a:pPr marL="342900" marR="0" lvl="0" indent="-342900" algn="l" defTabSz="914400" rtl="0" eaLnBrk="1" fontAlgn="base" latinLnBrk="0" hangingPunct="1">
              <a:lnSpc>
                <a:spcPct val="100000"/>
              </a:lnSpc>
              <a:spcBef>
                <a:spcPct val="20000"/>
              </a:spcBef>
              <a:spcAft>
                <a:spcPct val="0"/>
              </a:spcAft>
              <a:buClrTx/>
              <a:buSzTx/>
              <a:buFont typeface="Arial" pitchFamily="34" charset="0"/>
              <a:buChar char="•"/>
              <a:tabLst/>
              <a:defRPr/>
            </a:pPr>
            <a:r>
              <a:rPr kumimoji="0" lang="tr-TR" sz="3200" i="0" u="none" strike="noStrike" kern="1200" cap="none" spc="0" normalizeH="0" baseline="0" noProof="0" dirty="0">
                <a:ln>
                  <a:noFill/>
                </a:ln>
                <a:effectLst/>
                <a:uLnTx/>
                <a:uFillTx/>
                <a:latin typeface="+mn-lt"/>
                <a:ea typeface="+mn-ea"/>
                <a:cs typeface="+mn-cs"/>
              </a:rPr>
              <a:t>C2C (Consum</a:t>
            </a:r>
            <a:r>
              <a:rPr lang="es-ES" sz="3200" dirty="0"/>
              <a:t>ido</a:t>
            </a:r>
            <a:r>
              <a:rPr kumimoji="0" lang="tr-TR" sz="3200" i="0" u="none" strike="noStrike" kern="1200" cap="none" spc="0" normalizeH="0" baseline="0" noProof="0" dirty="0">
                <a:ln>
                  <a:noFill/>
                </a:ln>
                <a:effectLst/>
                <a:uLnTx/>
                <a:uFillTx/>
                <a:latin typeface="+mn-lt"/>
                <a:ea typeface="+mn-ea"/>
                <a:cs typeface="+mn-cs"/>
              </a:rPr>
              <a:t>r-Consum</a:t>
            </a:r>
            <a:r>
              <a:rPr kumimoji="0" lang="es-ES" sz="3200" i="0" u="none" strike="noStrike" kern="1200" cap="none" spc="0" normalizeH="0" baseline="0" noProof="0" dirty="0">
                <a:ln>
                  <a:noFill/>
                </a:ln>
                <a:effectLst/>
                <a:uLnTx/>
                <a:uFillTx/>
                <a:latin typeface="+mn-lt"/>
                <a:ea typeface="+mn-ea"/>
                <a:cs typeface="+mn-cs"/>
              </a:rPr>
              <a:t>ido</a:t>
            </a:r>
            <a:r>
              <a:rPr kumimoji="0" lang="tr-TR" sz="3200" i="0" u="none" strike="noStrike" kern="1200" cap="none" spc="0" normalizeH="0" baseline="0" noProof="0" dirty="0">
                <a:ln>
                  <a:noFill/>
                </a:ln>
                <a:effectLst/>
                <a:uLnTx/>
                <a:uFillTx/>
                <a:latin typeface="+mn-lt"/>
                <a:ea typeface="+mn-ea"/>
                <a:cs typeface="+mn-cs"/>
              </a:rPr>
              <a:t>r</a:t>
            </a:r>
            <a:r>
              <a:rPr lang="tr-TR" sz="3200" dirty="0"/>
              <a:t>)</a:t>
            </a: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v"/>
              <a:tabLst/>
              <a:defRPr/>
            </a:pPr>
            <a:endParaRPr kumimoji="0" lang="tr-TR" sz="2000" b="1"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 typeface="Wingdings" pitchFamily="2" charset="2"/>
              <a:buChar char="v"/>
              <a:tabLst/>
              <a:defRPr/>
            </a:pPr>
            <a:endParaRPr kumimoji="0" lang="tr-TR" sz="1400" b="1" i="0" u="none" strike="noStrike" kern="1200" cap="none" spc="0" normalizeH="0" baseline="0" noProof="0" dirty="0">
              <a:ln>
                <a:noFill/>
              </a:ln>
              <a:solidFill>
                <a:srgbClr val="FF0000"/>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endParaRPr kumimoji="0" lang="tr-TR" sz="2400" b="0" i="0" u="none" strike="noStrike" kern="1200" cap="none" spc="0" normalizeH="0" baseline="0" noProof="0" dirty="0">
              <a:ln>
                <a:noFill/>
              </a:ln>
              <a:solidFill>
                <a:srgbClr val="FF0000"/>
              </a:solidFill>
              <a:effectLst/>
              <a:uLnTx/>
              <a:uFillTx/>
              <a:latin typeface="+mn-lt"/>
              <a:ea typeface="+mn-ea"/>
              <a:cs typeface="+mn-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a:solidFill>
                  <a:srgbClr val="C00000"/>
                </a:solidFill>
              </a:rPr>
              <a:t>1) </a:t>
            </a:r>
            <a:r>
              <a:rPr lang="es-ES" sz="3200" b="1" dirty="0">
                <a:solidFill>
                  <a:srgbClr val="C00000"/>
                </a:solidFill>
              </a:rPr>
              <a:t>EMPRESA A EMPRESA </a:t>
            </a:r>
            <a:r>
              <a:rPr lang="tr-TR" sz="3200" b="1" dirty="0">
                <a:solidFill>
                  <a:srgbClr val="C00000"/>
                </a:solidFill>
              </a:rPr>
              <a:t>(B2B)</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11</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6" name="Rectangle 3"/>
          <p:cNvSpPr txBox="1">
            <a:spLocks noChangeArrowheads="1"/>
          </p:cNvSpPr>
          <p:nvPr/>
        </p:nvSpPr>
        <p:spPr bwMode="auto">
          <a:xfrm>
            <a:off x="609600" y="1897084"/>
            <a:ext cx="5384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l-GR" sz="2400" b="0" i="0" u="none" strike="noStrike" kern="1200" cap="none" spc="0" normalizeH="0" baseline="0" noProof="0" dirty="0">
                <a:ln>
                  <a:noFill/>
                </a:ln>
                <a:solidFill>
                  <a:schemeClr val="tx1"/>
                </a:solidFill>
                <a:effectLst/>
                <a:uLnTx/>
                <a:uFillTx/>
                <a:latin typeface="+mn-lt"/>
                <a:ea typeface="+mn-ea"/>
                <a:cs typeface="+mn-cs"/>
              </a:rPr>
              <a:t>B2B </a:t>
            </a:r>
            <a:r>
              <a:rPr kumimoji="0" lang="es-ES" sz="2400" b="0" i="0" u="none" strike="noStrike" kern="1200" cap="none" spc="0" normalizeH="0" baseline="0" noProof="0" dirty="0">
                <a:ln>
                  <a:noFill/>
                </a:ln>
                <a:solidFill>
                  <a:schemeClr val="tx1"/>
                </a:solidFill>
                <a:effectLst/>
                <a:uLnTx/>
                <a:uFillTx/>
                <a:latin typeface="+mn-lt"/>
                <a:ea typeface="+mn-ea"/>
                <a:cs typeface="+mn-cs"/>
              </a:rPr>
              <a:t>puede estar abierta a todas las partes interesadas, o limitada a participantes concretos predefinidos (mercado electrónico privado</a:t>
            </a:r>
            <a:r>
              <a:rPr kumimoji="0" lang="el-GR" sz="2400" b="0" i="0" u="none" strike="noStrike" kern="1200" cap="none" spc="0" normalizeH="0" baseline="0" noProof="0" dirty="0">
                <a:ln>
                  <a:noFill/>
                </a:ln>
                <a:solidFill>
                  <a:schemeClr val="tx1"/>
                </a:solidFill>
                <a:effectLst/>
                <a:uLnTx/>
                <a:uFillTx/>
                <a:latin typeface="+mn-lt"/>
                <a:ea typeface="+mn-ea"/>
                <a:cs typeface="+mn-cs"/>
              </a:rPr>
              <a:t>).</a:t>
            </a:r>
            <a:endParaRPr kumimoji="0" lang="tr-TR"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es-ES" sz="2400" b="0" i="0" u="none" strike="noStrike" kern="1200" cap="none" spc="0" normalizeH="0" baseline="0" noProof="0" dirty="0">
                <a:ln>
                  <a:noFill/>
                </a:ln>
                <a:solidFill>
                  <a:schemeClr val="tx1"/>
                </a:solidFill>
                <a:effectLst/>
                <a:uLnTx/>
                <a:uFillTx/>
                <a:latin typeface="+mn-lt"/>
                <a:ea typeface="+mn-ea"/>
                <a:cs typeface="+mn-cs"/>
              </a:rPr>
              <a:t>Las empresas hacen negocios con otras empresas, como fabricantes que venden a distribuidores y mayoristas que venden a minoristas</a:t>
            </a:r>
            <a:r>
              <a:rPr kumimoji="0" lang="tr-TR" sz="2400" b="0" i="0" u="none" strike="noStrike" kern="1200" cap="none" spc="0" normalizeH="0" baseline="0" noProof="0" dirty="0">
                <a:ln>
                  <a:noFill/>
                </a:ln>
                <a:solidFill>
                  <a:schemeClr val="tx1"/>
                </a:solidFill>
                <a:effectLst/>
                <a:uLnTx/>
                <a:uFillTx/>
                <a:latin typeface="+mn-lt"/>
                <a:ea typeface="+mn-ea"/>
                <a:cs typeface="+mn-cs"/>
              </a:rPr>
              <a:t>. </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endParaRPr kumimoji="0" lang="tr-TR"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8" name="Picture 9" descr="b2b-ecommerce-solutions"/>
          <p:cNvPicPr>
            <a:picLocks noChangeAspect="1" noChangeArrowheads="1"/>
          </p:cNvPicPr>
          <p:nvPr/>
        </p:nvPicPr>
        <p:blipFill>
          <a:blip r:embed="rId2"/>
          <a:srcRect/>
          <a:stretch>
            <a:fillRect/>
          </a:stretch>
        </p:blipFill>
        <p:spPr bwMode="auto">
          <a:xfrm>
            <a:off x="7056967" y="1268413"/>
            <a:ext cx="4895851" cy="4895850"/>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8401" y="732652"/>
            <a:ext cx="10972800" cy="1143000"/>
          </a:xfrm>
        </p:spPr>
        <p:txBody>
          <a:bodyPr/>
          <a:lstStyle/>
          <a:p>
            <a:pPr algn="l"/>
            <a:r>
              <a:rPr lang="tr-TR" sz="3200" b="1" dirty="0">
                <a:solidFill>
                  <a:srgbClr val="C00000"/>
                </a:solidFill>
              </a:rPr>
              <a:t>2) </a:t>
            </a:r>
            <a:r>
              <a:rPr lang="es-ES" sz="3200" b="1" dirty="0">
                <a:solidFill>
                  <a:srgbClr val="C00000"/>
                </a:solidFill>
              </a:rPr>
              <a:t>EMPRESA A CONSUMIDOR </a:t>
            </a:r>
            <a:r>
              <a:rPr lang="tr-TR" sz="3200" b="1" dirty="0">
                <a:solidFill>
                  <a:srgbClr val="C00000"/>
                </a:solidFill>
              </a:rPr>
              <a:t>(B2C)</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12</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579480"/>
            <a:ext cx="10331533" cy="5847755"/>
          </a:xfrm>
          <a:prstGeom prst="rect">
            <a:avLst/>
          </a:prstGeom>
        </p:spPr>
        <p:txBody>
          <a:bodyPr wrap="square">
            <a:spAutoFit/>
          </a:bodyPr>
          <a:lstStyle/>
          <a:p>
            <a:pPr algn="just"/>
            <a:r>
              <a:rPr lang="es-ES" sz="3200" dirty="0"/>
              <a:t>Empresas que venden al público en general, normalmente por medio de catálogos, usando programas con cesta de la compra</a:t>
            </a:r>
            <a:r>
              <a:rPr lang="tr-TR" sz="3200" dirty="0"/>
              <a:t>.</a:t>
            </a:r>
          </a:p>
          <a:p>
            <a:pPr algn="just"/>
            <a:r>
              <a:rPr lang="tr-TR" sz="3200" dirty="0"/>
              <a:t>B2C </a:t>
            </a:r>
            <a:r>
              <a:rPr lang="es-ES" sz="3200" dirty="0"/>
              <a:t>es comercio directo entre la empresas y los clientes</a:t>
            </a:r>
            <a:r>
              <a:rPr lang="tr-TR" sz="3200" dirty="0"/>
              <a:t>.</a:t>
            </a:r>
          </a:p>
          <a:p>
            <a:pPr algn="just"/>
            <a:r>
              <a:rPr lang="es-ES" sz="3200" dirty="0"/>
              <a:t>Es venta directa mediante canales online</a:t>
            </a:r>
            <a:r>
              <a:rPr lang="tr-TR" sz="3200" dirty="0"/>
              <a:t>.</a:t>
            </a:r>
          </a:p>
          <a:p>
            <a:pPr algn="just"/>
            <a:r>
              <a:rPr lang="es-ES" sz="3200" dirty="0"/>
              <a:t>Si queremos vender bienes y servicios al cliente, diseñaremos la web del proveedor de forma que cualquiera pueda comprar cualquier producto desde la propia web</a:t>
            </a:r>
            <a:r>
              <a:rPr lang="tr-TR" sz="3200" dirty="0"/>
              <a:t>. </a:t>
            </a:r>
            <a:endParaRPr lang="en-US" sz="3200" dirty="0"/>
          </a:p>
          <a:p>
            <a:endParaRPr lang="en-US" dirty="0"/>
          </a:p>
          <a:p>
            <a:endParaRPr lang="en-US" dirty="0"/>
          </a:p>
          <a:p>
            <a:endParaRPr lang="tr-TR"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a:solidFill>
                  <a:srgbClr val="C00000"/>
                </a:solidFill>
              </a:rPr>
              <a:t>3) </a:t>
            </a:r>
            <a:r>
              <a:rPr lang="es-ES" sz="3200" b="1" dirty="0">
                <a:solidFill>
                  <a:srgbClr val="C00000"/>
                </a:solidFill>
              </a:rPr>
              <a:t>CONSUMIDOR A EMPRESA </a:t>
            </a:r>
            <a:r>
              <a:rPr lang="tr-TR" sz="3200" b="1" dirty="0">
                <a:solidFill>
                  <a:srgbClr val="C00000"/>
                </a:solidFill>
              </a:rPr>
              <a:t>(C2B)</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13</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a:p>
          <a:p>
            <a:endParaRPr lang="en-US" dirty="0"/>
          </a:p>
          <a:p>
            <a:endParaRPr lang="tr-TR" dirty="0"/>
          </a:p>
        </p:txBody>
      </p:sp>
      <p:sp>
        <p:nvSpPr>
          <p:cNvPr id="6" name="5 - Ορθογώνιο"/>
          <p:cNvSpPr/>
          <p:nvPr/>
        </p:nvSpPr>
        <p:spPr>
          <a:xfrm>
            <a:off x="641267" y="1989831"/>
            <a:ext cx="10497787" cy="4524315"/>
          </a:xfrm>
          <a:prstGeom prst="rect">
            <a:avLst/>
          </a:prstGeom>
        </p:spPr>
        <p:txBody>
          <a:bodyPr wrap="square">
            <a:spAutoFit/>
          </a:bodyPr>
          <a:lstStyle/>
          <a:p>
            <a:r>
              <a:rPr lang="es-ES" sz="3200" dirty="0"/>
              <a:t>Un consumidor publica su proyecto con un presupuesto establecido online y en pocas horas las empresas revisan las peticiones del consumidor y pujan por el proyecto</a:t>
            </a:r>
            <a:r>
              <a:rPr lang="tr-TR" sz="3200" dirty="0"/>
              <a:t>. </a:t>
            </a:r>
          </a:p>
          <a:p>
            <a:r>
              <a:rPr lang="es-ES" sz="3200" dirty="0"/>
              <a:t>El usuario revisa las pujas y elije la empresa que completará el proyecto</a:t>
            </a:r>
            <a:r>
              <a:rPr lang="tr-TR" sz="3200" dirty="0"/>
              <a:t>. </a:t>
            </a:r>
          </a:p>
          <a:p>
            <a:r>
              <a:rPr lang="tr-TR" sz="3200" dirty="0"/>
              <a:t>C2B</a:t>
            </a:r>
            <a:r>
              <a:rPr lang="es-ES" sz="3200" dirty="0"/>
              <a:t> habilita a consumidores de todo el mundo dándoles un punto de encuentro y una plataforma para dichas transacciones</a:t>
            </a:r>
            <a:endParaRPr lang="el-GR" sz="3200"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a:solidFill>
                  <a:srgbClr val="C00000"/>
                </a:solidFill>
              </a:rPr>
              <a:t>4)CONSUM</a:t>
            </a:r>
            <a:r>
              <a:rPr lang="es-ES" sz="3200" b="1" dirty="0">
                <a:solidFill>
                  <a:srgbClr val="C00000"/>
                </a:solidFill>
              </a:rPr>
              <a:t>IDOR A CONSUMIDOR</a:t>
            </a:r>
            <a:r>
              <a:rPr lang="tr-TR" sz="3200" b="1" dirty="0">
                <a:solidFill>
                  <a:srgbClr val="C00000"/>
                </a:solidFill>
              </a:rPr>
              <a:t> (C2C)</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14</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a:p>
          <a:p>
            <a:endParaRPr lang="en-US" dirty="0"/>
          </a:p>
          <a:p>
            <a:endParaRPr lang="tr-TR" dirty="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8" name="7 - Ορθογώνιο"/>
          <p:cNvSpPr/>
          <p:nvPr/>
        </p:nvSpPr>
        <p:spPr>
          <a:xfrm>
            <a:off x="724394" y="2005572"/>
            <a:ext cx="10117777" cy="1323439"/>
          </a:xfrm>
          <a:prstGeom prst="rect">
            <a:avLst/>
          </a:prstGeom>
        </p:spPr>
        <p:txBody>
          <a:bodyPr wrap="square">
            <a:spAutoFit/>
          </a:bodyPr>
          <a:lstStyle/>
          <a:p>
            <a:pPr algn="just"/>
            <a:r>
              <a:rPr lang="es-ES" sz="2000" dirty="0"/>
              <a:t>Facilita transacción online de bienes o servicios entre dos personas</a:t>
            </a:r>
            <a:r>
              <a:rPr lang="tr-TR" sz="2000" dirty="0"/>
              <a:t>. </a:t>
            </a:r>
          </a:p>
          <a:p>
            <a:r>
              <a:rPr lang="es-ES" sz="2000" dirty="0"/>
              <a:t>No hay ningún </a:t>
            </a:r>
            <a:r>
              <a:rPr lang="es-ES" sz="2000" dirty="0" err="1"/>
              <a:t>itermediario</a:t>
            </a:r>
            <a:r>
              <a:rPr lang="es-ES" sz="2000" dirty="0"/>
              <a:t> a la vista involucrado, pero los usuarios no pueden completar la transacción sin la plataforma provista por el creador del mercado online, como puede ser </a:t>
            </a:r>
            <a:r>
              <a:rPr lang="tr-TR" sz="2000" dirty="0"/>
              <a:t>eBay. </a:t>
            </a:r>
          </a:p>
        </p:txBody>
      </p:sp>
      <p:pic>
        <p:nvPicPr>
          <p:cNvPr id="9" name="Picture 4" descr="ebay"/>
          <p:cNvPicPr>
            <a:picLocks noChangeAspect="1" noChangeArrowheads="1"/>
          </p:cNvPicPr>
          <p:nvPr/>
        </p:nvPicPr>
        <p:blipFill>
          <a:blip r:embed="rId2"/>
          <a:srcRect/>
          <a:stretch>
            <a:fillRect/>
          </a:stretch>
        </p:blipFill>
        <p:spPr bwMode="auto">
          <a:xfrm>
            <a:off x="4575959" y="3231408"/>
            <a:ext cx="5577417" cy="2778125"/>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a:solidFill>
                  <a:srgbClr val="C00000"/>
                </a:solidFill>
              </a:rPr>
              <a:t>La </a:t>
            </a:r>
            <a:r>
              <a:rPr lang="en-US" sz="3200" b="1" dirty="0" err="1">
                <a:solidFill>
                  <a:srgbClr val="C00000"/>
                </a:solidFill>
              </a:rPr>
              <a:t>oportunidad</a:t>
            </a:r>
            <a:r>
              <a:rPr lang="en-US" sz="3200" b="1" dirty="0">
                <a:solidFill>
                  <a:srgbClr val="C00000"/>
                </a:solidFill>
              </a:rPr>
              <a:t> de </a:t>
            </a:r>
            <a:r>
              <a:rPr lang="en-US" sz="3200" b="1" dirty="0" err="1">
                <a:solidFill>
                  <a:srgbClr val="C00000"/>
                </a:solidFill>
              </a:rPr>
              <a:t>negocio</a:t>
            </a:r>
            <a:r>
              <a:rPr lang="en-US" sz="3200" b="1" dirty="0">
                <a:solidFill>
                  <a:srgbClr val="C00000"/>
                </a:solidFill>
              </a:rPr>
              <a:t> con el E-commerce</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15</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a:p>
          <a:p>
            <a:endParaRPr lang="en-US" dirty="0"/>
          </a:p>
          <a:p>
            <a:endParaRPr lang="tr-TR" dirty="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653143" y="1843598"/>
            <a:ext cx="10355283" cy="4093428"/>
          </a:xfrm>
          <a:prstGeom prst="rect">
            <a:avLst/>
          </a:prstGeom>
        </p:spPr>
        <p:txBody>
          <a:bodyPr wrap="square">
            <a:spAutoFit/>
          </a:bodyPr>
          <a:lstStyle/>
          <a:p>
            <a:pPr>
              <a:buNone/>
            </a:pPr>
            <a:r>
              <a:rPr lang="en-US" sz="2000" b="1" dirty="0" err="1"/>
              <a:t>Nuevos</a:t>
            </a:r>
            <a:r>
              <a:rPr lang="en-US" sz="2000" b="1" dirty="0"/>
              <a:t> </a:t>
            </a:r>
            <a:r>
              <a:rPr lang="en-US" sz="2000" b="1" dirty="0" err="1"/>
              <a:t>productos</a:t>
            </a:r>
            <a:r>
              <a:rPr lang="en-US" sz="2000" b="1" dirty="0"/>
              <a:t> y </a:t>
            </a:r>
            <a:r>
              <a:rPr lang="en-US" sz="2000" b="1" dirty="0" err="1"/>
              <a:t>servicios</a:t>
            </a:r>
            <a:endParaRPr lang="en-US" sz="2000" b="1" dirty="0"/>
          </a:p>
          <a:p>
            <a:pPr algn="just"/>
            <a:r>
              <a:rPr lang="en-US" sz="2400" dirty="0"/>
              <a:t>Las </a:t>
            </a:r>
            <a:r>
              <a:rPr lang="en-US" sz="2400" dirty="0" err="1"/>
              <a:t>tecnologías</a:t>
            </a:r>
            <a:r>
              <a:rPr lang="en-US" sz="2400" dirty="0"/>
              <a:t> </a:t>
            </a:r>
            <a:r>
              <a:rPr lang="en-US" sz="2400" dirty="0" err="1"/>
              <a:t>electrónicas</a:t>
            </a:r>
            <a:r>
              <a:rPr lang="en-US" sz="2400" dirty="0"/>
              <a:t> </a:t>
            </a:r>
            <a:r>
              <a:rPr lang="en-US" sz="2400" dirty="0" err="1"/>
              <a:t>han</a:t>
            </a:r>
            <a:r>
              <a:rPr lang="en-US" sz="2400" dirty="0"/>
              <a:t> </a:t>
            </a:r>
            <a:r>
              <a:rPr lang="en-US" sz="2400" dirty="0" err="1"/>
              <a:t>añadido</a:t>
            </a:r>
            <a:r>
              <a:rPr lang="en-US" sz="2400" dirty="0"/>
              <a:t> </a:t>
            </a:r>
            <a:r>
              <a:rPr lang="en-US" sz="2400" dirty="0" err="1"/>
              <a:t>agilidad</a:t>
            </a:r>
            <a:r>
              <a:rPr lang="en-US" sz="2400" dirty="0"/>
              <a:t> </a:t>
            </a:r>
            <a:r>
              <a:rPr lang="en-US" sz="2400" dirty="0" err="1"/>
              <a:t>organizativa</a:t>
            </a:r>
            <a:r>
              <a:rPr lang="en-US" sz="2400" dirty="0"/>
              <a:t> </a:t>
            </a:r>
            <a:r>
              <a:rPr lang="en-US" sz="2400" dirty="0" err="1"/>
              <a:t>significativamente</a:t>
            </a:r>
            <a:r>
              <a:rPr lang="en-US" sz="2400" dirty="0"/>
              <a:t> y </a:t>
            </a:r>
            <a:r>
              <a:rPr lang="en-US" sz="2400" dirty="0" err="1"/>
              <a:t>llevan</a:t>
            </a:r>
            <a:r>
              <a:rPr lang="en-US" sz="2400" dirty="0"/>
              <a:t> a </a:t>
            </a:r>
            <a:r>
              <a:rPr lang="en-US" sz="2400" dirty="0" err="1"/>
              <a:t>nuevos</a:t>
            </a:r>
            <a:r>
              <a:rPr lang="en-US" sz="2400" dirty="0"/>
              <a:t> </a:t>
            </a:r>
            <a:r>
              <a:rPr lang="en-US" sz="2400" dirty="0" err="1"/>
              <a:t>servicios</a:t>
            </a:r>
            <a:r>
              <a:rPr lang="en-US" sz="2400" dirty="0"/>
              <a:t> </a:t>
            </a:r>
            <a:r>
              <a:rPr lang="en-US" sz="2400" dirty="0" err="1"/>
              <a:t>valorados</a:t>
            </a:r>
            <a:r>
              <a:rPr lang="en-US" sz="2400" dirty="0"/>
              <a:t> </a:t>
            </a:r>
            <a:r>
              <a:rPr lang="en-US" sz="2400" dirty="0" err="1"/>
              <a:t>por</a:t>
            </a:r>
            <a:r>
              <a:rPr lang="en-US" sz="2400" dirty="0"/>
              <a:t> </a:t>
            </a:r>
            <a:r>
              <a:rPr lang="en-US" sz="2400" dirty="0" err="1"/>
              <a:t>los</a:t>
            </a:r>
            <a:r>
              <a:rPr lang="en-US" sz="2400" dirty="0"/>
              <a:t> </a:t>
            </a:r>
            <a:r>
              <a:rPr lang="en-US" sz="2400" dirty="0" err="1"/>
              <a:t>clientes</a:t>
            </a:r>
            <a:r>
              <a:rPr lang="en-US" sz="2400" dirty="0"/>
              <a:t>. </a:t>
            </a:r>
            <a:r>
              <a:rPr lang="en-US" sz="2400" dirty="0" err="1"/>
              <a:t>En</a:t>
            </a:r>
            <a:r>
              <a:rPr lang="en-US" sz="2400" dirty="0"/>
              <a:t> </a:t>
            </a:r>
            <a:r>
              <a:rPr lang="en-US" sz="2400" dirty="0" err="1"/>
              <a:t>muchos</a:t>
            </a:r>
            <a:r>
              <a:rPr lang="en-US" sz="2400" dirty="0"/>
              <a:t> </a:t>
            </a:r>
            <a:r>
              <a:rPr lang="en-US" sz="2400" dirty="0" err="1"/>
              <a:t>casos</a:t>
            </a:r>
            <a:r>
              <a:rPr lang="en-US" sz="2400" dirty="0"/>
              <a:t>, la </a:t>
            </a:r>
            <a:r>
              <a:rPr lang="en-US" sz="2400" dirty="0" err="1"/>
              <a:t>información</a:t>
            </a:r>
            <a:r>
              <a:rPr lang="en-US" sz="2400" dirty="0"/>
              <a:t> y el </a:t>
            </a:r>
            <a:r>
              <a:rPr lang="en-US" sz="2400" dirty="0" err="1"/>
              <a:t>conocimiento</a:t>
            </a:r>
            <a:r>
              <a:rPr lang="en-US" sz="2400" dirty="0"/>
              <a:t> se </a:t>
            </a:r>
            <a:r>
              <a:rPr lang="en-US" sz="2400" dirty="0" err="1"/>
              <a:t>están</a:t>
            </a:r>
            <a:r>
              <a:rPr lang="en-US" sz="2400" dirty="0"/>
              <a:t> </a:t>
            </a:r>
            <a:r>
              <a:rPr lang="en-US" sz="2400" dirty="0" err="1"/>
              <a:t>convirtiendo</a:t>
            </a:r>
            <a:r>
              <a:rPr lang="en-US" sz="2400" dirty="0"/>
              <a:t> </a:t>
            </a:r>
            <a:r>
              <a:rPr lang="en-US" sz="2400" dirty="0" err="1"/>
              <a:t>en</a:t>
            </a:r>
            <a:r>
              <a:rPr lang="en-US" sz="2400" dirty="0"/>
              <a:t> </a:t>
            </a:r>
            <a:r>
              <a:rPr lang="en-US" sz="2400" dirty="0" err="1"/>
              <a:t>los</a:t>
            </a:r>
            <a:r>
              <a:rPr lang="en-US" sz="2400" dirty="0"/>
              <a:t> </a:t>
            </a:r>
            <a:r>
              <a:rPr lang="en-US" sz="2400" dirty="0" err="1"/>
              <a:t>nuevos</a:t>
            </a:r>
            <a:r>
              <a:rPr lang="en-US" sz="2400" dirty="0"/>
              <a:t> </a:t>
            </a:r>
            <a:r>
              <a:rPr lang="en-US" sz="2400" dirty="0" err="1"/>
              <a:t>productos</a:t>
            </a:r>
            <a:r>
              <a:rPr lang="en-US" sz="2400" dirty="0"/>
              <a:t> y </a:t>
            </a:r>
            <a:r>
              <a:rPr lang="en-US" sz="2400" dirty="0" err="1"/>
              <a:t>servicios</a:t>
            </a:r>
            <a:r>
              <a:rPr lang="en-US" sz="2400" dirty="0"/>
              <a:t> del </a:t>
            </a:r>
            <a:r>
              <a:rPr lang="en-US" sz="2400" dirty="0" err="1"/>
              <a:t>futuro</a:t>
            </a:r>
            <a:r>
              <a:rPr lang="en-US" sz="2400" dirty="0"/>
              <a:t>. Las </a:t>
            </a:r>
            <a:r>
              <a:rPr lang="en-US" sz="2400" dirty="0" err="1"/>
              <a:t>empresas</a:t>
            </a:r>
            <a:r>
              <a:rPr lang="en-US" sz="2400" dirty="0"/>
              <a:t> son </a:t>
            </a:r>
            <a:r>
              <a:rPr lang="en-US" sz="2400" dirty="0" err="1"/>
              <a:t>capaces</a:t>
            </a:r>
            <a:r>
              <a:rPr lang="en-US" sz="2400" dirty="0"/>
              <a:t> </a:t>
            </a:r>
            <a:r>
              <a:rPr lang="en-US" sz="2400" dirty="0" err="1"/>
              <a:t>también</a:t>
            </a:r>
            <a:r>
              <a:rPr lang="en-US" sz="2400" dirty="0"/>
              <a:t> de </a:t>
            </a:r>
            <a:r>
              <a:rPr lang="en-US" sz="2400" dirty="0" err="1"/>
              <a:t>obtener</a:t>
            </a:r>
            <a:r>
              <a:rPr lang="en-US" sz="2400" dirty="0"/>
              <a:t> </a:t>
            </a:r>
            <a:r>
              <a:rPr lang="en-US" sz="2400" dirty="0" err="1"/>
              <a:t>nuevos</a:t>
            </a:r>
            <a:r>
              <a:rPr lang="en-US" sz="2400" dirty="0"/>
              <a:t> </a:t>
            </a:r>
            <a:r>
              <a:rPr lang="en-US" sz="2400" dirty="0" err="1"/>
              <a:t>materiales</a:t>
            </a:r>
            <a:r>
              <a:rPr lang="en-US" sz="2400" dirty="0"/>
              <a:t>, </a:t>
            </a:r>
            <a:r>
              <a:rPr lang="en-US" sz="2400" dirty="0" err="1"/>
              <a:t>tecnologías</a:t>
            </a:r>
            <a:r>
              <a:rPr lang="en-US" sz="2400" dirty="0"/>
              <a:t> o </a:t>
            </a:r>
            <a:r>
              <a:rPr lang="en-US" sz="2400" dirty="0" err="1"/>
              <a:t>técnicas</a:t>
            </a:r>
            <a:r>
              <a:rPr lang="en-US" sz="2400" dirty="0"/>
              <a:t> y </a:t>
            </a:r>
            <a:r>
              <a:rPr lang="en-US" sz="2400" dirty="0" err="1"/>
              <a:t>aventurarse</a:t>
            </a:r>
            <a:r>
              <a:rPr lang="en-US" sz="2400" dirty="0"/>
              <a:t> </a:t>
            </a:r>
            <a:r>
              <a:rPr lang="en-US" sz="2400" dirty="0" err="1"/>
              <a:t>en</a:t>
            </a:r>
            <a:r>
              <a:rPr lang="en-US" sz="2400" dirty="0"/>
              <a:t> </a:t>
            </a:r>
            <a:r>
              <a:rPr lang="en-US" sz="2400" dirty="0" err="1"/>
              <a:t>mercados</a:t>
            </a:r>
            <a:r>
              <a:rPr lang="en-US" sz="2400" dirty="0"/>
              <a:t> que </a:t>
            </a:r>
            <a:r>
              <a:rPr lang="en-US" sz="2400" dirty="0" err="1"/>
              <a:t>anteriormente</a:t>
            </a:r>
            <a:r>
              <a:rPr lang="en-US" sz="2400" dirty="0"/>
              <a:t> </a:t>
            </a:r>
            <a:r>
              <a:rPr lang="en-US" sz="2400" dirty="0" err="1"/>
              <a:t>estaban</a:t>
            </a:r>
            <a:r>
              <a:rPr lang="en-US" sz="2400" dirty="0"/>
              <a:t> </a:t>
            </a:r>
            <a:r>
              <a:rPr lang="en-US" sz="2400" dirty="0" err="1"/>
              <a:t>fuera</a:t>
            </a:r>
            <a:r>
              <a:rPr lang="en-US" sz="2400" dirty="0"/>
              <a:t> del </a:t>
            </a:r>
            <a:r>
              <a:rPr lang="en-US" sz="2400" dirty="0" err="1"/>
              <a:t>alcance</a:t>
            </a:r>
            <a:r>
              <a:rPr lang="en-US" sz="2400" dirty="0"/>
              <a:t> de las </a:t>
            </a:r>
            <a:r>
              <a:rPr lang="en-US" sz="2400" dirty="0" err="1"/>
              <a:t>operaciones</a:t>
            </a:r>
            <a:r>
              <a:rPr lang="en-US" sz="2400" dirty="0"/>
              <a:t> </a:t>
            </a:r>
            <a:r>
              <a:rPr lang="en-US" sz="2400" dirty="0" err="1"/>
              <a:t>comerciales</a:t>
            </a:r>
            <a:r>
              <a:rPr lang="en-US" sz="2400" dirty="0"/>
              <a:t>. Las </a:t>
            </a:r>
            <a:r>
              <a:rPr lang="en-US" sz="2400" dirty="0" err="1"/>
              <a:t>uniones</a:t>
            </a:r>
            <a:r>
              <a:rPr lang="en-US" sz="2400" dirty="0"/>
              <a:t> de </a:t>
            </a:r>
            <a:r>
              <a:rPr lang="en-US" sz="2400" dirty="0" err="1"/>
              <a:t>empresas</a:t>
            </a:r>
            <a:r>
              <a:rPr lang="en-US" sz="2400" dirty="0"/>
              <a:t> son </a:t>
            </a:r>
            <a:r>
              <a:rPr lang="en-US" sz="2400" dirty="0" err="1"/>
              <a:t>cada</a:t>
            </a:r>
            <a:r>
              <a:rPr lang="en-US" sz="2400" dirty="0"/>
              <a:t> </a:t>
            </a:r>
            <a:r>
              <a:rPr lang="en-US" sz="2400" dirty="0" err="1"/>
              <a:t>vez</a:t>
            </a:r>
            <a:r>
              <a:rPr lang="en-US" sz="2400" dirty="0"/>
              <a:t> </a:t>
            </a:r>
            <a:r>
              <a:rPr lang="en-US" sz="2400" dirty="0" err="1"/>
              <a:t>más</a:t>
            </a:r>
            <a:r>
              <a:rPr lang="en-US" sz="2400" dirty="0"/>
              <a:t> </a:t>
            </a:r>
            <a:r>
              <a:rPr lang="en-US" sz="2400" dirty="0" err="1"/>
              <a:t>posibles</a:t>
            </a:r>
            <a:r>
              <a:rPr lang="en-US" sz="2400" dirty="0"/>
              <a:t> gracias a las e-</a:t>
            </a:r>
            <a:r>
              <a:rPr lang="en-US" sz="2400" dirty="0" err="1"/>
              <a:t>tecnologías</a:t>
            </a:r>
            <a:r>
              <a:rPr lang="en-US" sz="2400" dirty="0"/>
              <a:t>, </a:t>
            </a:r>
            <a:r>
              <a:rPr lang="en-US" sz="2400" dirty="0" err="1"/>
              <a:t>dándoles</a:t>
            </a:r>
            <a:r>
              <a:rPr lang="en-US" sz="2400" dirty="0"/>
              <a:t> a las </a:t>
            </a:r>
            <a:r>
              <a:rPr lang="en-US" sz="2400" dirty="0" err="1"/>
              <a:t>empresas</a:t>
            </a:r>
            <a:r>
              <a:rPr lang="en-US" sz="2400" dirty="0"/>
              <a:t> </a:t>
            </a:r>
            <a:r>
              <a:rPr lang="en-US" sz="2400" dirty="0" err="1"/>
              <a:t>nuevas</a:t>
            </a:r>
            <a:r>
              <a:rPr lang="en-US" sz="2400" dirty="0"/>
              <a:t> </a:t>
            </a:r>
            <a:r>
              <a:rPr lang="en-US" sz="2400" dirty="0" err="1"/>
              <a:t>oportunidades</a:t>
            </a:r>
            <a:r>
              <a:rPr lang="en-US" sz="2400" dirty="0"/>
              <a:t> y </a:t>
            </a:r>
            <a:r>
              <a:rPr lang="en-US" sz="2400" dirty="0" err="1"/>
              <a:t>áreas</a:t>
            </a:r>
            <a:r>
              <a:rPr lang="en-US" sz="2400" dirty="0"/>
              <a:t> </a:t>
            </a:r>
            <a:r>
              <a:rPr lang="en-US" sz="2400" dirty="0" err="1"/>
              <a:t>potenciales</a:t>
            </a:r>
            <a:r>
              <a:rPr lang="en-US" sz="2400" dirty="0"/>
              <a:t> de </a:t>
            </a:r>
            <a:r>
              <a:rPr lang="en-US" sz="2400" dirty="0" err="1"/>
              <a:t>crecimiento</a:t>
            </a:r>
            <a:r>
              <a:rPr lang="en-US" sz="2400" dirty="0"/>
              <a:t>.</a:t>
            </a: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a:solidFill>
                  <a:srgbClr val="C00000"/>
                </a:solidFill>
              </a:rPr>
              <a:t>La </a:t>
            </a:r>
            <a:r>
              <a:rPr lang="en-US" sz="3200" b="1" dirty="0" err="1">
                <a:solidFill>
                  <a:srgbClr val="C00000"/>
                </a:solidFill>
              </a:rPr>
              <a:t>oportunidad</a:t>
            </a:r>
            <a:r>
              <a:rPr lang="en-US" sz="3200" b="1" dirty="0">
                <a:solidFill>
                  <a:srgbClr val="C00000"/>
                </a:solidFill>
              </a:rPr>
              <a:t> de </a:t>
            </a:r>
            <a:r>
              <a:rPr lang="en-US" sz="3200" b="1" dirty="0" err="1">
                <a:solidFill>
                  <a:srgbClr val="C00000"/>
                </a:solidFill>
              </a:rPr>
              <a:t>negocio</a:t>
            </a:r>
            <a:r>
              <a:rPr lang="en-US" sz="3200" b="1" dirty="0">
                <a:solidFill>
                  <a:srgbClr val="C00000"/>
                </a:solidFill>
              </a:rPr>
              <a:t> </a:t>
            </a:r>
            <a:r>
              <a:rPr lang="en-US" sz="3200" b="1" dirty="0" err="1">
                <a:solidFill>
                  <a:srgbClr val="C00000"/>
                </a:solidFill>
              </a:rPr>
              <a:t>en</a:t>
            </a:r>
            <a:r>
              <a:rPr lang="en-US" sz="3200" b="1" dirty="0">
                <a:solidFill>
                  <a:srgbClr val="C00000"/>
                </a:solidFill>
              </a:rPr>
              <a:t> E-commerce: </a:t>
            </a:r>
            <a:r>
              <a:rPr lang="en-US" sz="3200" b="1" dirty="0" err="1">
                <a:solidFill>
                  <a:srgbClr val="C00000"/>
                </a:solidFill>
              </a:rPr>
              <a:t>Nuevos</a:t>
            </a:r>
            <a:r>
              <a:rPr lang="en-US" sz="3200" b="1" dirty="0">
                <a:solidFill>
                  <a:srgbClr val="C00000"/>
                </a:solidFill>
              </a:rPr>
              <a:t> </a:t>
            </a:r>
            <a:r>
              <a:rPr lang="en-US" sz="3200" b="1" dirty="0" err="1">
                <a:solidFill>
                  <a:srgbClr val="C00000"/>
                </a:solidFill>
              </a:rPr>
              <a:t>productos</a:t>
            </a:r>
            <a:r>
              <a:rPr lang="en-US" sz="3200" b="1" dirty="0">
                <a:solidFill>
                  <a:srgbClr val="C00000"/>
                </a:solidFill>
              </a:rPr>
              <a:t> y </a:t>
            </a:r>
            <a:r>
              <a:rPr lang="en-US" sz="3200" b="1" dirty="0" err="1">
                <a:solidFill>
                  <a:srgbClr val="C00000"/>
                </a:solidFill>
              </a:rPr>
              <a:t>servicios</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16</a:t>
            </a:fld>
            <a:endParaRPr lang="es-ES" altLang="es-ES" dirty="0"/>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a:p>
          <a:p>
            <a:endParaRPr lang="en-US" dirty="0"/>
          </a:p>
          <a:p>
            <a:endParaRPr lang="tr-TR" dirty="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368136" y="2149019"/>
            <a:ext cx="10355283" cy="4247317"/>
          </a:xfrm>
          <a:prstGeom prst="rect">
            <a:avLst/>
          </a:prstGeom>
        </p:spPr>
        <p:txBody>
          <a:bodyPr wrap="square">
            <a:spAutoFit/>
          </a:bodyPr>
          <a:lstStyle/>
          <a:p>
            <a:pPr>
              <a:buNone/>
            </a:pPr>
            <a:r>
              <a:rPr lang="en-US" dirty="0"/>
              <a:t>Para </a:t>
            </a:r>
            <a:r>
              <a:rPr lang="en-US" dirty="0" err="1"/>
              <a:t>acceder</a:t>
            </a:r>
            <a:r>
              <a:rPr lang="en-US" dirty="0"/>
              <a:t> a un nuevo </a:t>
            </a:r>
            <a:r>
              <a:rPr lang="en-US" dirty="0" err="1"/>
              <a:t>mercado</a:t>
            </a:r>
            <a:r>
              <a:rPr lang="en-US" dirty="0"/>
              <a:t>, hay que </a:t>
            </a:r>
            <a:r>
              <a:rPr lang="en-US" dirty="0" err="1"/>
              <a:t>considerar</a:t>
            </a:r>
            <a:r>
              <a:rPr lang="en-US" dirty="0"/>
              <a:t> </a:t>
            </a:r>
            <a:r>
              <a:rPr lang="en-US" dirty="0" err="1"/>
              <a:t>los</a:t>
            </a:r>
            <a:r>
              <a:rPr lang="en-US" dirty="0"/>
              <a:t> </a:t>
            </a:r>
            <a:r>
              <a:rPr lang="en-US" dirty="0" err="1"/>
              <a:t>siguientes</a:t>
            </a:r>
            <a:r>
              <a:rPr lang="en-US" dirty="0"/>
              <a:t> 10 </a:t>
            </a:r>
            <a:r>
              <a:rPr lang="en-US" dirty="0" err="1"/>
              <a:t>pasos</a:t>
            </a:r>
            <a:r>
              <a:rPr lang="en-US" dirty="0"/>
              <a:t>:</a:t>
            </a:r>
          </a:p>
          <a:p>
            <a:pPr>
              <a:buNone/>
            </a:pPr>
            <a:r>
              <a:rPr lang="en-US" dirty="0"/>
              <a:t>1. Tener </a:t>
            </a:r>
            <a:r>
              <a:rPr lang="en-US" dirty="0" err="1"/>
              <a:t>en</a:t>
            </a:r>
            <a:r>
              <a:rPr lang="en-US" dirty="0"/>
              <a:t> </a:t>
            </a:r>
            <a:r>
              <a:rPr lang="en-US" dirty="0" err="1"/>
              <a:t>cuenta</a:t>
            </a:r>
            <a:r>
              <a:rPr lang="en-US" dirty="0"/>
              <a:t> el </a:t>
            </a:r>
            <a:r>
              <a:rPr lang="en-US" dirty="0" err="1"/>
              <a:t>idioma</a:t>
            </a:r>
            <a:r>
              <a:rPr lang="en-US" dirty="0"/>
              <a:t> del </a:t>
            </a:r>
            <a:r>
              <a:rPr lang="en-US" dirty="0" err="1"/>
              <a:t>país</a:t>
            </a:r>
            <a:r>
              <a:rPr lang="en-US" dirty="0"/>
              <a:t>, </a:t>
            </a:r>
            <a:r>
              <a:rPr lang="en-US" dirty="0" err="1"/>
              <a:t>asegurando</a:t>
            </a:r>
            <a:r>
              <a:rPr lang="en-US" dirty="0"/>
              <a:t> que la </a:t>
            </a:r>
            <a:r>
              <a:rPr lang="en-US" dirty="0" err="1"/>
              <a:t>navegación</a:t>
            </a:r>
            <a:r>
              <a:rPr lang="en-US" dirty="0"/>
              <a:t> y la </a:t>
            </a:r>
            <a:r>
              <a:rPr lang="en-US" dirty="0" err="1"/>
              <a:t>información</a:t>
            </a:r>
            <a:r>
              <a:rPr lang="en-US" dirty="0"/>
              <a:t> </a:t>
            </a:r>
            <a:r>
              <a:rPr lang="en-US" dirty="0" err="1"/>
              <a:t>importante</a:t>
            </a:r>
            <a:r>
              <a:rPr lang="en-US" dirty="0"/>
              <a:t> se ha </a:t>
            </a:r>
            <a:r>
              <a:rPr lang="en-US" dirty="0" err="1"/>
              <a:t>adaptado</a:t>
            </a:r>
            <a:r>
              <a:rPr lang="en-US" dirty="0"/>
              <a:t> </a:t>
            </a:r>
            <a:r>
              <a:rPr lang="en-US" dirty="0" err="1"/>
              <a:t>correctamente</a:t>
            </a:r>
            <a:r>
              <a:rPr lang="en-US" dirty="0"/>
              <a:t>.</a:t>
            </a:r>
          </a:p>
          <a:p>
            <a:pPr>
              <a:buNone/>
            </a:pPr>
            <a:r>
              <a:rPr lang="en-US" dirty="0"/>
              <a:t>2. </a:t>
            </a:r>
            <a:r>
              <a:rPr lang="en-US" dirty="0" err="1"/>
              <a:t>Preparar</a:t>
            </a:r>
            <a:r>
              <a:rPr lang="en-US" dirty="0"/>
              <a:t> las keywords de la web y </a:t>
            </a:r>
            <a:r>
              <a:rPr lang="en-US" dirty="0" err="1"/>
              <a:t>buscar</a:t>
            </a:r>
            <a:r>
              <a:rPr lang="en-US" dirty="0"/>
              <a:t> </a:t>
            </a:r>
            <a:r>
              <a:rPr lang="en-US" dirty="0" err="1"/>
              <a:t>listados</a:t>
            </a:r>
            <a:r>
              <a:rPr lang="en-US" dirty="0"/>
              <a:t> de </a:t>
            </a:r>
            <a:r>
              <a:rPr lang="en-US" dirty="0" err="1"/>
              <a:t>motores</a:t>
            </a:r>
            <a:r>
              <a:rPr lang="en-US" dirty="0"/>
              <a:t> para </a:t>
            </a:r>
            <a:r>
              <a:rPr lang="en-US" dirty="0" err="1"/>
              <a:t>adaptarse</a:t>
            </a:r>
            <a:r>
              <a:rPr lang="en-US" dirty="0"/>
              <a:t> al </a:t>
            </a:r>
            <a:r>
              <a:rPr lang="en-US" dirty="0" err="1"/>
              <a:t>idioma</a:t>
            </a:r>
            <a:r>
              <a:rPr lang="en-US" dirty="0"/>
              <a:t>.</a:t>
            </a:r>
          </a:p>
          <a:p>
            <a:pPr>
              <a:buNone/>
            </a:pPr>
            <a:r>
              <a:rPr lang="en-US" dirty="0"/>
              <a:t>3. </a:t>
            </a:r>
            <a:r>
              <a:rPr lang="en-US" dirty="0" err="1"/>
              <a:t>Instrucciones</a:t>
            </a:r>
            <a:r>
              <a:rPr lang="en-US" dirty="0"/>
              <a:t> o </a:t>
            </a:r>
            <a:r>
              <a:rPr lang="en-US" dirty="0" err="1"/>
              <a:t>manuales</a:t>
            </a:r>
            <a:r>
              <a:rPr lang="en-US" dirty="0"/>
              <a:t> de </a:t>
            </a:r>
            <a:r>
              <a:rPr lang="en-US" dirty="0" err="1"/>
              <a:t>productos</a:t>
            </a:r>
            <a:r>
              <a:rPr lang="en-US" dirty="0"/>
              <a:t> se </a:t>
            </a:r>
            <a:r>
              <a:rPr lang="en-US" dirty="0" err="1"/>
              <a:t>deben</a:t>
            </a:r>
            <a:r>
              <a:rPr lang="en-US" dirty="0"/>
              <a:t> </a:t>
            </a:r>
            <a:r>
              <a:rPr lang="en-US" dirty="0" err="1"/>
              <a:t>traducir</a:t>
            </a:r>
            <a:r>
              <a:rPr lang="en-US" dirty="0"/>
              <a:t> y </a:t>
            </a:r>
            <a:r>
              <a:rPr lang="en-US" dirty="0" err="1"/>
              <a:t>adaptar</a:t>
            </a:r>
            <a:r>
              <a:rPr lang="en-US" dirty="0"/>
              <a:t> </a:t>
            </a:r>
            <a:r>
              <a:rPr lang="en-US" dirty="0" err="1"/>
              <a:t>también</a:t>
            </a:r>
            <a:r>
              <a:rPr lang="en-US" dirty="0"/>
              <a:t>.</a:t>
            </a:r>
          </a:p>
          <a:p>
            <a:pPr>
              <a:buNone/>
            </a:pPr>
            <a:r>
              <a:rPr lang="en-US" dirty="0"/>
              <a:t>4. </a:t>
            </a:r>
            <a:r>
              <a:rPr lang="en-US" dirty="0" err="1"/>
              <a:t>Algunos</a:t>
            </a:r>
            <a:r>
              <a:rPr lang="en-US" dirty="0"/>
              <a:t> </a:t>
            </a:r>
            <a:r>
              <a:rPr lang="en-US" dirty="0" err="1"/>
              <a:t>productos</a:t>
            </a:r>
            <a:r>
              <a:rPr lang="en-US" dirty="0"/>
              <a:t> </a:t>
            </a:r>
            <a:r>
              <a:rPr lang="en-US" dirty="0" err="1"/>
              <a:t>pueden</a:t>
            </a:r>
            <a:r>
              <a:rPr lang="en-US" dirty="0"/>
              <a:t> </a:t>
            </a:r>
            <a:r>
              <a:rPr lang="en-US" dirty="0" err="1"/>
              <a:t>requerir</a:t>
            </a:r>
            <a:r>
              <a:rPr lang="en-US" dirty="0"/>
              <a:t> </a:t>
            </a:r>
            <a:r>
              <a:rPr lang="en-US" dirty="0" err="1"/>
              <a:t>aprobación</a:t>
            </a:r>
            <a:r>
              <a:rPr lang="en-US" dirty="0"/>
              <a:t> </a:t>
            </a:r>
            <a:r>
              <a:rPr lang="en-US" dirty="0" err="1"/>
              <a:t>por</a:t>
            </a:r>
            <a:r>
              <a:rPr lang="en-US" dirty="0"/>
              <a:t> las </a:t>
            </a:r>
            <a:r>
              <a:rPr lang="en-US" dirty="0" err="1"/>
              <a:t>autoridades</a:t>
            </a:r>
            <a:r>
              <a:rPr lang="en-US" dirty="0"/>
              <a:t> del </a:t>
            </a:r>
            <a:r>
              <a:rPr lang="en-US" dirty="0" err="1"/>
              <a:t>país</a:t>
            </a:r>
            <a:r>
              <a:rPr lang="en-US" dirty="0"/>
              <a:t>.</a:t>
            </a:r>
          </a:p>
          <a:p>
            <a:pPr>
              <a:buNone/>
            </a:pPr>
            <a:r>
              <a:rPr lang="en-US" dirty="0"/>
              <a:t>5. </a:t>
            </a:r>
            <a:r>
              <a:rPr lang="en-US" dirty="0" err="1"/>
              <a:t>Verificar</a:t>
            </a:r>
            <a:r>
              <a:rPr lang="en-US" dirty="0"/>
              <a:t> IVA/GST y </a:t>
            </a:r>
            <a:r>
              <a:rPr lang="en-US" dirty="0" err="1"/>
              <a:t>otros</a:t>
            </a:r>
            <a:r>
              <a:rPr lang="en-US" dirty="0"/>
              <a:t> </a:t>
            </a:r>
            <a:r>
              <a:rPr lang="en-US" dirty="0" err="1"/>
              <a:t>impuestos</a:t>
            </a:r>
            <a:r>
              <a:rPr lang="en-US" dirty="0"/>
              <a:t>.</a:t>
            </a:r>
          </a:p>
          <a:p>
            <a:pPr>
              <a:buNone/>
            </a:pPr>
            <a:r>
              <a:rPr lang="en-US" dirty="0"/>
              <a:t>6. </a:t>
            </a:r>
            <a:r>
              <a:rPr lang="en-US" dirty="0" err="1"/>
              <a:t>Crear</a:t>
            </a:r>
            <a:r>
              <a:rPr lang="en-US" dirty="0"/>
              <a:t> un </a:t>
            </a:r>
            <a:r>
              <a:rPr lang="en-US" dirty="0" err="1"/>
              <a:t>servicio</a:t>
            </a:r>
            <a:r>
              <a:rPr lang="en-US" dirty="0"/>
              <a:t> </a:t>
            </a:r>
            <a:r>
              <a:rPr lang="en-US" dirty="0" err="1"/>
              <a:t>postventa</a:t>
            </a:r>
            <a:r>
              <a:rPr lang="en-US" dirty="0"/>
              <a:t> y de </a:t>
            </a:r>
            <a:r>
              <a:rPr lang="en-US" dirty="0" err="1"/>
              <a:t>reparaciones</a:t>
            </a:r>
            <a:r>
              <a:rPr lang="en-US" dirty="0"/>
              <a:t> </a:t>
            </a:r>
            <a:r>
              <a:rPr lang="en-US" dirty="0" err="1"/>
              <a:t>aproximado</a:t>
            </a:r>
            <a:r>
              <a:rPr lang="en-US" dirty="0"/>
              <a:t> al nuevo </a:t>
            </a:r>
            <a:r>
              <a:rPr lang="en-US" dirty="0" err="1"/>
              <a:t>mercado</a:t>
            </a:r>
            <a:r>
              <a:rPr lang="en-US" dirty="0"/>
              <a:t>.</a:t>
            </a:r>
          </a:p>
          <a:p>
            <a:pPr>
              <a:buNone/>
            </a:pPr>
            <a:r>
              <a:rPr lang="en-US" dirty="0"/>
              <a:t>7. </a:t>
            </a:r>
            <a:r>
              <a:rPr lang="en-US" dirty="0" err="1"/>
              <a:t>Crear</a:t>
            </a:r>
            <a:r>
              <a:rPr lang="en-US" dirty="0"/>
              <a:t> un </a:t>
            </a:r>
            <a:r>
              <a:rPr lang="en-US" dirty="0" err="1"/>
              <a:t>número</a:t>
            </a:r>
            <a:r>
              <a:rPr lang="en-US" dirty="0"/>
              <a:t> </a:t>
            </a:r>
            <a:r>
              <a:rPr lang="en-US" dirty="0" err="1"/>
              <a:t>gratuito</a:t>
            </a:r>
            <a:r>
              <a:rPr lang="en-US" dirty="0"/>
              <a:t> </a:t>
            </a:r>
            <a:r>
              <a:rPr lang="en-US" dirty="0" err="1"/>
              <a:t>dirigido</a:t>
            </a:r>
            <a:r>
              <a:rPr lang="en-US" dirty="0"/>
              <a:t> a </a:t>
            </a:r>
            <a:r>
              <a:rPr lang="en-US" dirty="0" err="1"/>
              <a:t>nuestro</a:t>
            </a:r>
            <a:r>
              <a:rPr lang="en-US" dirty="0"/>
              <a:t> </a:t>
            </a:r>
            <a:r>
              <a:rPr lang="en-US" dirty="0" err="1"/>
              <a:t>propio</a:t>
            </a:r>
            <a:r>
              <a:rPr lang="en-US" dirty="0"/>
              <a:t> </a:t>
            </a:r>
            <a:r>
              <a:rPr lang="en-US" dirty="0" err="1"/>
              <a:t>negocio</a:t>
            </a:r>
            <a:r>
              <a:rPr lang="en-US" dirty="0"/>
              <a:t>, o </a:t>
            </a:r>
            <a:r>
              <a:rPr lang="en-US" dirty="0" err="1"/>
              <a:t>una</a:t>
            </a:r>
            <a:r>
              <a:rPr lang="en-US" dirty="0"/>
              <a:t> </a:t>
            </a:r>
            <a:r>
              <a:rPr lang="en-US" dirty="0" err="1"/>
              <a:t>sucursal</a:t>
            </a:r>
            <a:r>
              <a:rPr lang="en-US" dirty="0"/>
              <a:t>, o </a:t>
            </a:r>
            <a:r>
              <a:rPr lang="en-US" dirty="0" err="1"/>
              <a:t>una</a:t>
            </a:r>
            <a:r>
              <a:rPr lang="en-US" dirty="0"/>
              <a:t> </a:t>
            </a:r>
            <a:r>
              <a:rPr lang="en-US" dirty="0" err="1"/>
              <a:t>asociación</a:t>
            </a:r>
            <a:r>
              <a:rPr lang="en-US" dirty="0"/>
              <a:t> </a:t>
            </a:r>
            <a:r>
              <a:rPr lang="en-US" dirty="0" err="1"/>
              <a:t>empresarial</a:t>
            </a:r>
            <a:r>
              <a:rPr lang="en-US" dirty="0"/>
              <a:t> </a:t>
            </a:r>
            <a:r>
              <a:rPr lang="en-US" dirty="0" err="1"/>
              <a:t>cercana</a:t>
            </a:r>
            <a:r>
              <a:rPr lang="en-US" dirty="0"/>
              <a:t>.</a:t>
            </a:r>
          </a:p>
          <a:p>
            <a:pPr>
              <a:buNone/>
            </a:pPr>
            <a:r>
              <a:rPr lang="en-US" dirty="0"/>
              <a:t>8. </a:t>
            </a:r>
            <a:r>
              <a:rPr lang="en-US" dirty="0" err="1"/>
              <a:t>Promocionar</a:t>
            </a:r>
            <a:r>
              <a:rPr lang="en-US" dirty="0"/>
              <a:t> la web </a:t>
            </a:r>
            <a:r>
              <a:rPr lang="en-US" dirty="0" err="1"/>
              <a:t>en</a:t>
            </a:r>
            <a:r>
              <a:rPr lang="en-US" dirty="0"/>
              <a:t> el nuevo </a:t>
            </a:r>
            <a:r>
              <a:rPr lang="en-US" dirty="0" err="1"/>
              <a:t>mercado</a:t>
            </a:r>
            <a:r>
              <a:rPr lang="en-US" dirty="0"/>
              <a:t> </a:t>
            </a:r>
            <a:r>
              <a:rPr lang="en-US" dirty="0" err="1"/>
              <a:t>usando</a:t>
            </a:r>
            <a:r>
              <a:rPr lang="en-US" dirty="0"/>
              <a:t> las </a:t>
            </a:r>
            <a:r>
              <a:rPr lang="en-US" dirty="0" err="1"/>
              <a:t>estrategias</a:t>
            </a:r>
            <a:r>
              <a:rPr lang="en-US" dirty="0"/>
              <a:t> </a:t>
            </a:r>
            <a:r>
              <a:rPr lang="en-US" dirty="0" err="1"/>
              <a:t>más</a:t>
            </a:r>
            <a:r>
              <a:rPr lang="en-US" dirty="0"/>
              <a:t> </a:t>
            </a:r>
            <a:r>
              <a:rPr lang="en-US" dirty="0" err="1"/>
              <a:t>adecuadas</a:t>
            </a:r>
            <a:r>
              <a:rPr lang="en-US" dirty="0"/>
              <a:t>, </a:t>
            </a:r>
            <a:r>
              <a:rPr lang="en-US" dirty="0" err="1"/>
              <a:t>por</a:t>
            </a:r>
            <a:r>
              <a:rPr lang="en-US" dirty="0"/>
              <a:t> </a:t>
            </a:r>
            <a:r>
              <a:rPr lang="en-US" dirty="0" err="1"/>
              <a:t>ejemplo</a:t>
            </a:r>
            <a:r>
              <a:rPr lang="en-US" dirty="0"/>
              <a:t> email, enlaces </a:t>
            </a:r>
            <a:r>
              <a:rPr lang="en-US" dirty="0" err="1"/>
              <a:t>recíprocos</a:t>
            </a:r>
            <a:r>
              <a:rPr lang="en-US" dirty="0"/>
              <a:t> con </a:t>
            </a:r>
            <a:r>
              <a:rPr lang="en-US" dirty="0" err="1"/>
              <a:t>servicios</a:t>
            </a:r>
            <a:r>
              <a:rPr lang="en-US" dirty="0"/>
              <a:t> y </a:t>
            </a:r>
            <a:r>
              <a:rPr lang="en-US" dirty="0" err="1"/>
              <a:t>portales</a:t>
            </a:r>
            <a:r>
              <a:rPr lang="en-US" dirty="0"/>
              <a:t> locales, </a:t>
            </a:r>
            <a:r>
              <a:rPr lang="en-US" dirty="0" err="1"/>
              <a:t>periódicos</a:t>
            </a:r>
            <a:r>
              <a:rPr lang="en-US" dirty="0"/>
              <a:t>, </a:t>
            </a:r>
            <a:r>
              <a:rPr lang="en-US" dirty="0" err="1"/>
              <a:t>revistas</a:t>
            </a:r>
            <a:r>
              <a:rPr lang="en-US" dirty="0"/>
              <a:t>, TV/Radio etc.</a:t>
            </a:r>
          </a:p>
          <a:p>
            <a:pPr>
              <a:buNone/>
            </a:pPr>
            <a:r>
              <a:rPr lang="en-US" dirty="0"/>
              <a:t>9. </a:t>
            </a:r>
            <a:r>
              <a:rPr lang="en-US" dirty="0" err="1"/>
              <a:t>Concretar</a:t>
            </a:r>
            <a:r>
              <a:rPr lang="en-US" dirty="0"/>
              <a:t> </a:t>
            </a:r>
            <a:r>
              <a:rPr lang="en-US" dirty="0" err="1"/>
              <a:t>donde</a:t>
            </a:r>
            <a:r>
              <a:rPr lang="en-US" dirty="0"/>
              <a:t> se </a:t>
            </a:r>
            <a:r>
              <a:rPr lang="en-US" dirty="0" err="1"/>
              <a:t>tratarán</a:t>
            </a:r>
            <a:r>
              <a:rPr lang="en-US" dirty="0"/>
              <a:t> </a:t>
            </a:r>
            <a:r>
              <a:rPr lang="en-US" dirty="0" err="1"/>
              <a:t>los</a:t>
            </a:r>
            <a:r>
              <a:rPr lang="en-US" dirty="0"/>
              <a:t> </a:t>
            </a:r>
            <a:r>
              <a:rPr lang="en-US" dirty="0" err="1"/>
              <a:t>problemas</a:t>
            </a:r>
            <a:r>
              <a:rPr lang="en-US" dirty="0"/>
              <a:t> </a:t>
            </a:r>
            <a:r>
              <a:rPr lang="en-US" dirty="0" err="1"/>
              <a:t>legales</a:t>
            </a:r>
            <a:r>
              <a:rPr lang="en-US" dirty="0"/>
              <a:t>.</a:t>
            </a:r>
          </a:p>
          <a:p>
            <a:pPr>
              <a:buNone/>
            </a:pPr>
            <a:r>
              <a:rPr lang="en-US" dirty="0"/>
              <a:t>10. </a:t>
            </a:r>
            <a:r>
              <a:rPr lang="en-US" dirty="0" err="1"/>
              <a:t>Determinar</a:t>
            </a:r>
            <a:r>
              <a:rPr lang="en-US" dirty="0"/>
              <a:t> </a:t>
            </a:r>
            <a:r>
              <a:rPr lang="en-US" dirty="0" err="1"/>
              <a:t>una</a:t>
            </a:r>
            <a:r>
              <a:rPr lang="en-US" dirty="0"/>
              <a:t> </a:t>
            </a:r>
            <a:r>
              <a:rPr lang="en-US" dirty="0" err="1"/>
              <a:t>moneda</a:t>
            </a:r>
            <a:r>
              <a:rPr lang="en-US" dirty="0"/>
              <a:t> </a:t>
            </a:r>
            <a:r>
              <a:rPr lang="en-US" dirty="0" err="1"/>
              <a:t>adecuada</a:t>
            </a:r>
            <a:r>
              <a:rPr lang="en-US" dirty="0"/>
              <a:t> para el </a:t>
            </a:r>
            <a:r>
              <a:rPr lang="en-US" dirty="0" err="1"/>
              <a:t>intercambio</a:t>
            </a:r>
            <a:endParaRPr lang="el-GR"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en-US" sz="3200" b="1" dirty="0">
                <a:solidFill>
                  <a:srgbClr val="C00000"/>
                </a:solidFill>
              </a:rPr>
              <a:t>Capital </a:t>
            </a:r>
            <a:r>
              <a:rPr lang="en-US" sz="3200" b="1" dirty="0" err="1">
                <a:solidFill>
                  <a:srgbClr val="C00000"/>
                </a:solidFill>
              </a:rPr>
              <a:t>intelectual</a:t>
            </a:r>
            <a:r>
              <a:rPr lang="en-US" sz="3200" b="1" dirty="0">
                <a:solidFill>
                  <a:srgbClr val="C00000"/>
                </a:solidFill>
              </a:rPr>
              <a:t> y </a:t>
            </a:r>
            <a:r>
              <a:rPr lang="en-US" sz="3200" b="1" dirty="0" err="1">
                <a:solidFill>
                  <a:srgbClr val="C00000"/>
                </a:solidFill>
              </a:rPr>
              <a:t>humano</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17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7" name="6 - Ορθογώνιο"/>
          <p:cNvSpPr/>
          <p:nvPr/>
        </p:nvSpPr>
        <p:spPr>
          <a:xfrm>
            <a:off x="724395" y="1995130"/>
            <a:ext cx="10331533" cy="923330"/>
          </a:xfrm>
          <a:prstGeom prst="rect">
            <a:avLst/>
          </a:prstGeom>
        </p:spPr>
        <p:txBody>
          <a:bodyPr wrap="square">
            <a:spAutoFit/>
          </a:bodyPr>
          <a:lstStyle/>
          <a:p>
            <a:endParaRPr lang="en-US" dirty="0"/>
          </a:p>
          <a:p>
            <a:endParaRPr lang="en-US" dirty="0"/>
          </a:p>
          <a:p>
            <a:endParaRPr lang="tr-TR" dirty="0"/>
          </a:p>
        </p:txBody>
      </p:sp>
      <p:sp>
        <p:nvSpPr>
          <p:cNvPr id="6" name="5 - Ορθογώνιο"/>
          <p:cNvSpPr/>
          <p:nvPr/>
        </p:nvSpPr>
        <p:spPr>
          <a:xfrm>
            <a:off x="641267" y="1989831"/>
            <a:ext cx="10497787" cy="584775"/>
          </a:xfrm>
          <a:prstGeom prst="rect">
            <a:avLst/>
          </a:prstGeom>
        </p:spPr>
        <p:txBody>
          <a:bodyPr wrap="square">
            <a:spAutoFit/>
          </a:bodyPr>
          <a:lstStyle/>
          <a:p>
            <a:endParaRPr lang="el-GR" sz="3200" dirty="0"/>
          </a:p>
        </p:txBody>
      </p:sp>
      <p:sp>
        <p:nvSpPr>
          <p:cNvPr id="10" name="9 - Ορθογώνιο"/>
          <p:cNvSpPr/>
          <p:nvPr/>
        </p:nvSpPr>
        <p:spPr>
          <a:xfrm>
            <a:off x="368136" y="2149019"/>
            <a:ext cx="10355283" cy="369332"/>
          </a:xfrm>
          <a:prstGeom prst="rect">
            <a:avLst/>
          </a:prstGeom>
        </p:spPr>
        <p:txBody>
          <a:bodyPr wrap="square">
            <a:spAutoFit/>
          </a:bodyPr>
          <a:lstStyle/>
          <a:p>
            <a:pPr>
              <a:buNone/>
            </a:pPr>
            <a:endParaRPr lang="el-GR" dirty="0"/>
          </a:p>
        </p:txBody>
      </p:sp>
      <p:sp>
        <p:nvSpPr>
          <p:cNvPr id="8" name="7 - Ορθογώνιο"/>
          <p:cNvSpPr/>
          <p:nvPr/>
        </p:nvSpPr>
        <p:spPr>
          <a:xfrm>
            <a:off x="736271" y="2069230"/>
            <a:ext cx="9725891" cy="4524315"/>
          </a:xfrm>
          <a:prstGeom prst="rect">
            <a:avLst/>
          </a:prstGeom>
        </p:spPr>
        <p:txBody>
          <a:bodyPr wrap="square">
            <a:spAutoFit/>
          </a:bodyPr>
          <a:lstStyle/>
          <a:p>
            <a:pPr algn="just"/>
            <a:r>
              <a:rPr lang="en-US" sz="2400" dirty="0"/>
              <a:t>Las </a:t>
            </a:r>
            <a:r>
              <a:rPr lang="en-US" sz="2400" dirty="0" err="1"/>
              <a:t>tecnologías</a:t>
            </a:r>
            <a:r>
              <a:rPr lang="en-US" sz="2400" dirty="0"/>
              <a:t> de email y </a:t>
            </a:r>
            <a:r>
              <a:rPr lang="en-US" sz="2400" dirty="0" err="1"/>
              <a:t>página</a:t>
            </a:r>
            <a:r>
              <a:rPr lang="en-US" sz="2400" dirty="0"/>
              <a:t> web son compatibles con </a:t>
            </a:r>
            <a:r>
              <a:rPr lang="en-US" sz="2400" dirty="0" err="1"/>
              <a:t>sistemas</a:t>
            </a:r>
            <a:r>
              <a:rPr lang="en-US" sz="2400" dirty="0"/>
              <a:t> de </a:t>
            </a:r>
            <a:r>
              <a:rPr lang="en-US" sz="2400" dirty="0" err="1"/>
              <a:t>negocios</a:t>
            </a:r>
            <a:r>
              <a:rPr lang="en-US" sz="2400" dirty="0"/>
              <a:t>, </a:t>
            </a:r>
            <a:r>
              <a:rPr lang="en-US" sz="2400" dirty="0" err="1"/>
              <a:t>compras</a:t>
            </a:r>
            <a:r>
              <a:rPr lang="en-US" sz="2400" dirty="0"/>
              <a:t>, </a:t>
            </a:r>
            <a:r>
              <a:rPr lang="en-US" sz="2400" dirty="0" err="1"/>
              <a:t>producción</a:t>
            </a:r>
            <a:r>
              <a:rPr lang="en-US" sz="2400" dirty="0"/>
              <a:t>, </a:t>
            </a:r>
            <a:r>
              <a:rPr lang="en-US" sz="2400" dirty="0" err="1"/>
              <a:t>administración</a:t>
            </a:r>
            <a:r>
              <a:rPr lang="en-US" sz="2400" dirty="0"/>
              <a:t>, </a:t>
            </a:r>
            <a:r>
              <a:rPr lang="en-US" sz="2400" dirty="0" err="1"/>
              <a:t>almacenamiento</a:t>
            </a:r>
            <a:r>
              <a:rPr lang="en-US" sz="2400" dirty="0"/>
              <a:t>, </a:t>
            </a:r>
            <a:r>
              <a:rPr lang="en-US" sz="2400" dirty="0" err="1"/>
              <a:t>pagos</a:t>
            </a:r>
            <a:r>
              <a:rPr lang="en-US" sz="2400" dirty="0"/>
              <a:t>, </a:t>
            </a:r>
            <a:r>
              <a:rPr lang="en-US" sz="2400" dirty="0" err="1"/>
              <a:t>entrega</a:t>
            </a:r>
            <a:r>
              <a:rPr lang="en-US" sz="2400" dirty="0"/>
              <a:t>, </a:t>
            </a:r>
            <a:r>
              <a:rPr lang="en-US" sz="2400" dirty="0" err="1"/>
              <a:t>soporte</a:t>
            </a:r>
            <a:r>
              <a:rPr lang="en-US" sz="2400" dirty="0"/>
              <a:t> y </a:t>
            </a:r>
            <a:r>
              <a:rPr lang="en-US" sz="2400" dirty="0" err="1"/>
              <a:t>comentarios</a:t>
            </a:r>
            <a:r>
              <a:rPr lang="en-US" sz="2400" dirty="0"/>
              <a:t>. </a:t>
            </a:r>
            <a:r>
              <a:rPr lang="en-US" sz="2400" dirty="0" err="1"/>
              <a:t>Juntos</a:t>
            </a:r>
            <a:r>
              <a:rPr lang="en-US" sz="2400" dirty="0"/>
              <a:t>, </a:t>
            </a:r>
            <a:r>
              <a:rPr lang="en-US" sz="2400" dirty="0" err="1"/>
              <a:t>proporcionan</a:t>
            </a:r>
            <a:r>
              <a:rPr lang="en-US" sz="2400" dirty="0"/>
              <a:t> </a:t>
            </a:r>
            <a:r>
              <a:rPr lang="en-US" sz="2400" dirty="0" err="1"/>
              <a:t>nuevas</a:t>
            </a:r>
            <a:r>
              <a:rPr lang="en-US" sz="2400" dirty="0"/>
              <a:t> </a:t>
            </a:r>
            <a:r>
              <a:rPr lang="en-US" sz="2400" dirty="0" err="1"/>
              <a:t>oportunidades</a:t>
            </a:r>
            <a:r>
              <a:rPr lang="en-US" sz="2400" dirty="0"/>
              <a:t> </a:t>
            </a:r>
            <a:r>
              <a:rPr lang="en-US" sz="2400" dirty="0" err="1"/>
              <a:t>empresariales</a:t>
            </a:r>
            <a:r>
              <a:rPr lang="en-US" sz="2400" dirty="0"/>
              <a:t> para </a:t>
            </a:r>
            <a:r>
              <a:rPr lang="en-US" sz="2400" dirty="0" err="1"/>
              <a:t>captar</a:t>
            </a:r>
            <a:r>
              <a:rPr lang="en-US" sz="2400" dirty="0"/>
              <a:t>, </a:t>
            </a:r>
            <a:r>
              <a:rPr lang="en-US" sz="2400" dirty="0" err="1"/>
              <a:t>investigar</a:t>
            </a:r>
            <a:r>
              <a:rPr lang="en-US" sz="2400" dirty="0"/>
              <a:t> y </a:t>
            </a:r>
            <a:r>
              <a:rPr lang="en-US" sz="2400" dirty="0" err="1"/>
              <a:t>aprovechar</a:t>
            </a:r>
            <a:r>
              <a:rPr lang="en-US" sz="2400" dirty="0"/>
              <a:t> gran </a:t>
            </a:r>
            <a:r>
              <a:rPr lang="en-US" sz="2400" dirty="0" err="1"/>
              <a:t>cantidad</a:t>
            </a:r>
            <a:r>
              <a:rPr lang="en-US" sz="2400" dirty="0"/>
              <a:t> de </a:t>
            </a:r>
            <a:r>
              <a:rPr lang="en-US" sz="2400" dirty="0" err="1"/>
              <a:t>información</a:t>
            </a:r>
            <a:r>
              <a:rPr lang="en-US" sz="2400" dirty="0"/>
              <a:t> </a:t>
            </a:r>
            <a:r>
              <a:rPr lang="en-US" sz="2400" dirty="0" err="1"/>
              <a:t>sobre</a:t>
            </a:r>
            <a:r>
              <a:rPr lang="en-US" sz="2400" dirty="0"/>
              <a:t> </a:t>
            </a:r>
            <a:r>
              <a:rPr lang="en-US" sz="2400" dirty="0" err="1"/>
              <a:t>sus</a:t>
            </a:r>
            <a:r>
              <a:rPr lang="en-US" sz="2400" dirty="0"/>
              <a:t> </a:t>
            </a:r>
            <a:r>
              <a:rPr lang="en-US" sz="2400" dirty="0" err="1"/>
              <a:t>clientes</a:t>
            </a:r>
            <a:r>
              <a:rPr lang="en-US" sz="2400" dirty="0"/>
              <a:t> y </a:t>
            </a:r>
            <a:r>
              <a:rPr lang="en-US" sz="2400" dirty="0" err="1"/>
              <a:t>transacciones</a:t>
            </a:r>
            <a:r>
              <a:rPr lang="en-US" sz="2400" dirty="0"/>
              <a:t>, el </a:t>
            </a:r>
            <a:r>
              <a:rPr lang="en-US" sz="2400" dirty="0" err="1"/>
              <a:t>crecimiento</a:t>
            </a:r>
            <a:r>
              <a:rPr lang="en-US" sz="2400" dirty="0"/>
              <a:t> </a:t>
            </a:r>
            <a:r>
              <a:rPr lang="en-US" sz="2400" dirty="0" err="1"/>
              <a:t>exponencial</a:t>
            </a:r>
            <a:r>
              <a:rPr lang="en-US" sz="2400" dirty="0"/>
              <a:t> del capital </a:t>
            </a:r>
            <a:r>
              <a:rPr lang="en-US" sz="2400" dirty="0" err="1"/>
              <a:t>intelectual</a:t>
            </a:r>
            <a:r>
              <a:rPr lang="en-US" sz="2400" dirty="0"/>
              <a:t> se </a:t>
            </a:r>
            <a:r>
              <a:rPr lang="en-US" sz="2400" dirty="0" err="1"/>
              <a:t>está</a:t>
            </a:r>
            <a:r>
              <a:rPr lang="en-US" sz="2400" dirty="0"/>
              <a:t> </a:t>
            </a:r>
            <a:r>
              <a:rPr lang="en-US" sz="2400" dirty="0" err="1"/>
              <a:t>convirtiendo</a:t>
            </a:r>
            <a:r>
              <a:rPr lang="en-US" sz="2400" dirty="0"/>
              <a:t> </a:t>
            </a:r>
            <a:r>
              <a:rPr lang="en-US" sz="2400" dirty="0" err="1"/>
              <a:t>en</a:t>
            </a:r>
            <a:r>
              <a:rPr lang="en-US" sz="2400" dirty="0"/>
              <a:t> el mayor </a:t>
            </a:r>
            <a:r>
              <a:rPr lang="en-US" sz="2400" dirty="0" err="1"/>
              <a:t>beneficio</a:t>
            </a:r>
            <a:r>
              <a:rPr lang="en-US" sz="2400" dirty="0"/>
              <a:t> para las </a:t>
            </a:r>
            <a:r>
              <a:rPr lang="en-US" sz="2400" dirty="0" err="1"/>
              <a:t>empresas</a:t>
            </a:r>
            <a:r>
              <a:rPr lang="en-US" sz="2400" dirty="0"/>
              <a:t> y se </a:t>
            </a:r>
            <a:r>
              <a:rPr lang="en-US" sz="2400" dirty="0" err="1"/>
              <a:t>suma</a:t>
            </a:r>
            <a:r>
              <a:rPr lang="en-US" sz="2400" dirty="0"/>
              <a:t> al balance general. </a:t>
            </a:r>
          </a:p>
          <a:p>
            <a:pPr algn="just"/>
            <a:r>
              <a:rPr lang="en-US" sz="2400" dirty="0"/>
              <a:t>Los </a:t>
            </a:r>
            <a:r>
              <a:rPr lang="en-US" sz="2400" dirty="0" err="1"/>
              <a:t>sistemas</a:t>
            </a:r>
            <a:r>
              <a:rPr lang="en-US" sz="2400" dirty="0"/>
              <a:t> “</a:t>
            </a:r>
            <a:r>
              <a:rPr lang="en-US" sz="2400" dirty="0" err="1"/>
              <a:t>inteligentes</a:t>
            </a:r>
            <a:r>
              <a:rPr lang="en-US" sz="2400" dirty="0"/>
              <a:t>” y con </a:t>
            </a:r>
            <a:r>
              <a:rPr lang="en-US" sz="2400" dirty="0" err="1"/>
              <a:t>información</a:t>
            </a:r>
            <a:r>
              <a:rPr lang="en-US" sz="2400" dirty="0"/>
              <a:t> </a:t>
            </a:r>
            <a:r>
              <a:rPr lang="en-US" sz="2400" dirty="0" err="1"/>
              <a:t>sobre</a:t>
            </a:r>
            <a:r>
              <a:rPr lang="en-US" sz="2400" dirty="0"/>
              <a:t> </a:t>
            </a:r>
            <a:r>
              <a:rPr lang="en-US" sz="2400" dirty="0" err="1"/>
              <a:t>tendencias</a:t>
            </a:r>
            <a:r>
              <a:rPr lang="en-US" sz="2400" dirty="0"/>
              <a:t> </a:t>
            </a:r>
            <a:r>
              <a:rPr lang="en-US" sz="2400" dirty="0" err="1"/>
              <a:t>empresariales</a:t>
            </a:r>
            <a:r>
              <a:rPr lang="en-US" sz="2400" dirty="0"/>
              <a:t> </a:t>
            </a:r>
            <a:r>
              <a:rPr lang="en-US" sz="2400" dirty="0" err="1"/>
              <a:t>pueden</a:t>
            </a:r>
            <a:r>
              <a:rPr lang="en-US" sz="2400" dirty="0"/>
              <a:t> </a:t>
            </a:r>
            <a:r>
              <a:rPr lang="en-US" sz="2400" dirty="0" err="1"/>
              <a:t>mejorar</a:t>
            </a:r>
            <a:r>
              <a:rPr lang="en-US" sz="2400" dirty="0"/>
              <a:t> </a:t>
            </a:r>
            <a:r>
              <a:rPr lang="en-US" sz="2400" dirty="0" err="1"/>
              <a:t>su</a:t>
            </a:r>
            <a:r>
              <a:rPr lang="en-US" sz="2400" dirty="0"/>
              <a:t> </a:t>
            </a:r>
            <a:r>
              <a:rPr lang="en-US" sz="2400" dirty="0" err="1"/>
              <a:t>calidad</a:t>
            </a:r>
            <a:r>
              <a:rPr lang="en-US" sz="2400" dirty="0"/>
              <a:t> y </a:t>
            </a:r>
            <a:r>
              <a:rPr lang="en-US" sz="2400" dirty="0" err="1"/>
              <a:t>uniformidad</a:t>
            </a:r>
            <a:r>
              <a:rPr lang="en-US" sz="2400" dirty="0"/>
              <a:t> de la </a:t>
            </a:r>
            <a:r>
              <a:rPr lang="en-US" sz="2400" dirty="0" err="1"/>
              <a:t>toma</a:t>
            </a:r>
            <a:r>
              <a:rPr lang="en-US" sz="2400" dirty="0"/>
              <a:t> de </a:t>
            </a:r>
            <a:r>
              <a:rPr lang="en-US" sz="2400" dirty="0" err="1"/>
              <a:t>decisiones</a:t>
            </a:r>
            <a:r>
              <a:rPr lang="en-US" sz="2400" dirty="0"/>
              <a:t>, </a:t>
            </a:r>
            <a:r>
              <a:rPr lang="en-US" sz="2400" dirty="0" err="1"/>
              <a:t>consiguiendo</a:t>
            </a:r>
            <a:r>
              <a:rPr lang="en-US" sz="2400" dirty="0"/>
              <a:t> que las </a:t>
            </a:r>
            <a:r>
              <a:rPr lang="en-US" sz="2400" dirty="0" err="1"/>
              <a:t>empresas</a:t>
            </a:r>
            <a:r>
              <a:rPr lang="en-US" sz="2400" dirty="0"/>
              <a:t> </a:t>
            </a:r>
            <a:r>
              <a:rPr lang="en-US" sz="2400" dirty="0" err="1"/>
              <a:t>operen</a:t>
            </a:r>
            <a:r>
              <a:rPr lang="en-US" sz="2400" dirty="0"/>
              <a:t> con </a:t>
            </a:r>
            <a:r>
              <a:rPr lang="en-US" sz="2400" dirty="0" err="1"/>
              <a:t>más</a:t>
            </a:r>
            <a:r>
              <a:rPr lang="en-US" sz="2400" dirty="0"/>
              <a:t> </a:t>
            </a:r>
            <a:r>
              <a:rPr lang="en-US" sz="2400" dirty="0" err="1"/>
              <a:t>eficacia</a:t>
            </a:r>
            <a:r>
              <a:rPr lang="en-US" sz="2400" dirty="0"/>
              <a:t> </a:t>
            </a:r>
            <a:r>
              <a:rPr lang="en-US" sz="2400" dirty="0" err="1"/>
              <a:t>si</a:t>
            </a:r>
            <a:r>
              <a:rPr lang="en-US" sz="2400" dirty="0"/>
              <a:t> el personal se </a:t>
            </a:r>
            <a:r>
              <a:rPr lang="en-US" sz="2400" dirty="0" err="1"/>
              <a:t>va</a:t>
            </a:r>
            <a:r>
              <a:rPr lang="en-US" sz="2400" dirty="0"/>
              <a:t> o no </a:t>
            </a:r>
            <a:r>
              <a:rPr lang="en-US" sz="2400" dirty="0" err="1"/>
              <a:t>está</a:t>
            </a:r>
            <a:endParaRPr lang="el-GR" sz="2400" dirty="0"/>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3"/>
          <p:cNvSpPr>
            <a:spLocks noGrp="1" noChangeArrowheads="1"/>
          </p:cNvSpPr>
          <p:nvPr>
            <p:ph type="subTitle" idx="4294967295"/>
          </p:nvPr>
        </p:nvSpPr>
        <p:spPr>
          <a:xfrm>
            <a:off x="156753" y="1582757"/>
            <a:ext cx="11813177" cy="3485631"/>
          </a:xfrm>
        </p:spPr>
        <p:txBody>
          <a:bodyPr>
            <a:noAutofit/>
          </a:bodyPr>
          <a:lstStyle/>
          <a:p>
            <a:pPr marL="0" indent="0" algn="ctr">
              <a:buNone/>
            </a:pPr>
            <a:endParaRPr lang="en-US" altLang="es-ES" sz="2800" b="1" dirty="0">
              <a:solidFill>
                <a:srgbClr val="FF0000"/>
              </a:solidFill>
              <a:hlinkClick r:id="rId3"/>
            </a:endParaRPr>
          </a:p>
          <a:p>
            <a:pPr marL="0" indent="0" algn="ctr">
              <a:buNone/>
            </a:pPr>
            <a:endParaRPr lang="en-US" altLang="es-ES" sz="4800" b="1" dirty="0">
              <a:solidFill>
                <a:srgbClr val="FF0000"/>
              </a:solidFill>
            </a:endParaRPr>
          </a:p>
          <a:p>
            <a:pPr marL="0" indent="0" algn="ctr">
              <a:buNone/>
            </a:pPr>
            <a:r>
              <a:rPr lang="en-US" altLang="es-ES" sz="4800" b="1" dirty="0">
                <a:solidFill>
                  <a:srgbClr val="990000"/>
                </a:solidFill>
              </a:rPr>
              <a:t>¡Gracias </a:t>
            </a:r>
            <a:r>
              <a:rPr lang="en-US" altLang="es-ES" sz="4800" b="1" dirty="0" err="1">
                <a:solidFill>
                  <a:srgbClr val="990000"/>
                </a:solidFill>
              </a:rPr>
              <a:t>por</a:t>
            </a:r>
            <a:r>
              <a:rPr lang="en-US" altLang="es-ES" sz="4800" b="1" dirty="0">
                <a:solidFill>
                  <a:srgbClr val="990000"/>
                </a:solidFill>
              </a:rPr>
              <a:t> </a:t>
            </a:r>
            <a:r>
              <a:rPr lang="en-US" altLang="es-ES" sz="4800" b="1" dirty="0" err="1">
                <a:solidFill>
                  <a:srgbClr val="990000"/>
                </a:solidFill>
              </a:rPr>
              <a:t>su</a:t>
            </a:r>
            <a:r>
              <a:rPr lang="en-US" altLang="es-ES" sz="4800" b="1" dirty="0">
                <a:solidFill>
                  <a:srgbClr val="990000"/>
                </a:solidFill>
              </a:rPr>
              <a:t> </a:t>
            </a:r>
            <a:r>
              <a:rPr lang="en-US" altLang="es-ES" sz="4800" b="1" dirty="0" err="1">
                <a:solidFill>
                  <a:srgbClr val="990000"/>
                </a:solidFill>
              </a:rPr>
              <a:t>atención</a:t>
            </a:r>
            <a:r>
              <a:rPr lang="en-US" altLang="es-ES" sz="4800" b="1" dirty="0">
                <a:solidFill>
                  <a:srgbClr val="990000"/>
                </a:solidFill>
              </a:rPr>
              <a:t>! </a:t>
            </a:r>
            <a:r>
              <a:rPr lang="en-US" altLang="es-ES" sz="4800" b="1" dirty="0">
                <a:solidFill>
                  <a:srgbClr val="990000"/>
                </a:solidFill>
                <a:sym typeface="Wingdings" panose="05000000000000000000" pitchFamily="2" charset="2"/>
              </a:rPr>
              <a:t></a:t>
            </a:r>
            <a:endParaRPr lang="en-US" altLang="es-ES" sz="4800" dirty="0">
              <a:solidFill>
                <a:srgbClr val="990000"/>
              </a:solidFill>
            </a:endParaRPr>
          </a:p>
          <a:p>
            <a:pPr marL="0" indent="0" algn="ctr">
              <a:buNone/>
            </a:pPr>
            <a:endParaRPr lang="en-US" altLang="es-ES" sz="4800" b="1" dirty="0">
              <a:solidFill>
                <a:srgbClr val="0B0AFD"/>
              </a:solidFill>
            </a:endParaRPr>
          </a:p>
        </p:txBody>
      </p:sp>
      <p:sp>
        <p:nvSpPr>
          <p:cNvPr id="107525" name="Rectangle 5"/>
          <p:cNvSpPr>
            <a:spLocks noChangeArrowheads="1"/>
          </p:cNvSpPr>
          <p:nvPr/>
        </p:nvSpPr>
        <p:spPr bwMode="auto">
          <a:xfrm>
            <a:off x="2408104" y="1582758"/>
            <a:ext cx="6548610" cy="918071"/>
          </a:xfrm>
          <a:prstGeom prst="rect">
            <a:avLst/>
          </a:prstGeom>
          <a:noFill/>
          <a:ln w="9525">
            <a:noFill/>
            <a:miter lim="800000"/>
            <a:headEnd/>
            <a:tailEnd/>
          </a:ln>
        </p:spPr>
        <p:txBody>
          <a:bodyPr/>
          <a:lstStyle/>
          <a:p>
            <a:pPr marL="342900" indent="-342900" algn="ctr">
              <a:lnSpc>
                <a:spcPct val="80000"/>
              </a:lnSpc>
              <a:spcBef>
                <a:spcPct val="20000"/>
              </a:spcBef>
              <a:buClr>
                <a:schemeClr val="accent2"/>
              </a:buClr>
            </a:pPr>
            <a:endParaRPr lang="en-US" altLang="es-ES" sz="2800" dirty="0">
              <a:solidFill>
                <a:srgbClr val="006699"/>
              </a:solidFill>
              <a:latin typeface="Verdana" pitchFamily="34" charset="0"/>
            </a:endParaRPr>
          </a:p>
        </p:txBody>
      </p:sp>
      <p:sp>
        <p:nvSpPr>
          <p:cNvPr id="4" name="Rectangle 2"/>
          <p:cNvSpPr txBox="1">
            <a:spLocks noChangeArrowheads="1"/>
          </p:cNvSpPr>
          <p:nvPr/>
        </p:nvSpPr>
        <p:spPr>
          <a:xfrm>
            <a:off x="3997235" y="344125"/>
            <a:ext cx="7576456" cy="981075"/>
          </a:xfrm>
          <a:prstGeom prst="rect">
            <a:avLst/>
          </a:prstGeom>
          <a:effectLst/>
        </p:spPr>
        <p:txBody>
          <a:bodyPr vert="horz" lIns="91440" tIns="45720" rIns="91440" bIns="45720" rtlCol="0" anchor="b">
            <a:noAutofit/>
          </a:bodyPr>
          <a:lst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r"/>
            <a:r>
              <a:rPr lang="en-US" altLang="es-ES" sz="3600" dirty="0">
                <a:solidFill>
                  <a:srgbClr val="0B0AFD"/>
                </a:solidFill>
              </a:rPr>
              <a:t>Fin del </a:t>
            </a:r>
            <a:r>
              <a:rPr lang="en-US" altLang="es-ES" sz="3600" dirty="0" err="1">
                <a:solidFill>
                  <a:srgbClr val="0B0AFD"/>
                </a:solidFill>
              </a:rPr>
              <a:t>módulo</a:t>
            </a:r>
            <a:endParaRPr lang="en-US" altLang="es-ES" sz="3600" dirty="0">
              <a:solidFill>
                <a:srgbClr val="0B0AFD"/>
              </a:solidFill>
            </a:endParaRPr>
          </a:p>
        </p:txBody>
      </p:sp>
      <p:sp>
        <p:nvSpPr>
          <p:cNvPr id="2" name="Slide Number Placeholder 1"/>
          <p:cNvSpPr>
            <a:spLocks noGrp="1"/>
          </p:cNvSpPr>
          <p:nvPr>
            <p:ph type="sldNum" sz="quarter" idx="12"/>
          </p:nvPr>
        </p:nvSpPr>
        <p:spPr/>
        <p:txBody>
          <a:bodyPr/>
          <a:lstStyle/>
          <a:p>
            <a:fld id="{D57F1E4F-1CFF-5643-939E-217C01CDF565}" type="slidenum">
              <a:rPr lang="en-US" smtClean="0"/>
              <a:pPr/>
              <a:t>18</a:t>
            </a:fld>
            <a:endParaRPr lang="en-US" dirty="0"/>
          </a:p>
        </p:txBody>
      </p:sp>
    </p:spTree>
    <p:extLst>
      <p:ext uri="{BB962C8B-B14F-4D97-AF65-F5344CB8AC3E}">
        <p14:creationId xmlns:p14="http://schemas.microsoft.com/office/powerpoint/2010/main" xmlns="" val="2268572420"/>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3984170"/>
            <a:ext cx="10702834" cy="1332413"/>
          </a:xfrm>
        </p:spPr>
        <p:txBody>
          <a:bodyPr/>
          <a:lstStyle/>
          <a:p>
            <a:pPr marL="0" indent="0">
              <a:lnSpc>
                <a:spcPct val="150000"/>
              </a:lnSpc>
              <a:buNone/>
            </a:pPr>
            <a:r>
              <a:rPr lang="en-IE" b="1" dirty="0"/>
              <a:t>					</a:t>
            </a:r>
          </a:p>
          <a:p>
            <a:pPr marL="0" indent="0">
              <a:lnSpc>
                <a:spcPct val="150000"/>
              </a:lnSpc>
              <a:buNone/>
            </a:pPr>
            <a:r>
              <a:rPr lang="en-IE" b="1" dirty="0"/>
              <a:t>	</a:t>
            </a:r>
          </a:p>
        </p:txBody>
      </p:sp>
      <p:graphicFrame>
        <p:nvGraphicFramePr>
          <p:cNvPr id="5" name="Table 4"/>
          <p:cNvGraphicFramePr>
            <a:graphicFrameLocks noGrp="1"/>
          </p:cNvGraphicFramePr>
          <p:nvPr>
            <p:extLst>
              <p:ext uri="{D42A27DB-BD31-4B8C-83A1-F6EECF244321}">
                <p14:modId xmlns:p14="http://schemas.microsoft.com/office/powerpoint/2010/main" xmlns="" val="63421066"/>
              </p:ext>
            </p:extLst>
          </p:nvPr>
        </p:nvGraphicFramePr>
        <p:xfrm>
          <a:off x="312516" y="2356207"/>
          <a:ext cx="11505236" cy="3379121"/>
        </p:xfrm>
        <a:graphic>
          <a:graphicData uri="http://schemas.openxmlformats.org/drawingml/2006/table">
            <a:tbl>
              <a:tblPr firstRow="1" bandRow="1">
                <a:tableStyleId>{5C22544A-7EE6-4342-B048-85BDC9FD1C3A}</a:tableStyleId>
              </a:tblPr>
              <a:tblGrid>
                <a:gridCol w="5486891">
                  <a:extLst>
                    <a:ext uri="{9D8B030D-6E8A-4147-A177-3AD203B41FA5}">
                      <a16:colId xmlns:a16="http://schemas.microsoft.com/office/drawing/2014/main" xmlns="" val="2387490912"/>
                    </a:ext>
                  </a:extLst>
                </a:gridCol>
                <a:gridCol w="6018345">
                  <a:extLst>
                    <a:ext uri="{9D8B030D-6E8A-4147-A177-3AD203B41FA5}">
                      <a16:colId xmlns:a16="http://schemas.microsoft.com/office/drawing/2014/main" xmlns="" val="3462008685"/>
                    </a:ext>
                  </a:extLst>
                </a:gridCol>
              </a:tblGrid>
              <a:tr h="7440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Cuántas</a:t>
                      </a:r>
                      <a:r>
                        <a:rPr lang="en-IE" sz="2400" b="1" dirty="0">
                          <a:solidFill>
                            <a:schemeClr val="tx1"/>
                          </a:solidFill>
                        </a:rPr>
                        <a:t> </a:t>
                      </a:r>
                      <a:r>
                        <a:rPr lang="en-IE" sz="2400" b="1" dirty="0" err="1">
                          <a:solidFill>
                            <a:schemeClr val="tx1"/>
                          </a:solidFill>
                        </a:rPr>
                        <a:t>diapositivas</a:t>
                      </a:r>
                      <a:r>
                        <a:rPr lang="en-IE" sz="2400" b="1" dirty="0">
                          <a:solidFill>
                            <a:schemeClr val="tx1"/>
                          </a:solidFill>
                        </a:rPr>
                        <a:t> hay?</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18</a:t>
                      </a:r>
                      <a:r>
                        <a:rPr lang="en-IE" sz="2400" b="1" dirty="0">
                          <a:solidFill>
                            <a:srgbClr val="336600"/>
                          </a:solidFill>
                        </a:rPr>
                        <a:t> </a:t>
                      </a:r>
                      <a:r>
                        <a:rPr lang="en-IE" sz="2400" b="1" dirty="0" err="1">
                          <a:solidFill>
                            <a:schemeClr val="tx1"/>
                          </a:solidFill>
                        </a:rPr>
                        <a:t>diapositivas</a:t>
                      </a:r>
                      <a:endParaRPr lang="en-IE" sz="2400" b="1" dirty="0">
                        <a:solidFill>
                          <a:schemeClr val="tx1"/>
                        </a:solidFill>
                      </a:endParaRPr>
                    </a:p>
                  </a:txBody>
                  <a:tcPr>
                    <a:solidFill>
                      <a:schemeClr val="bg1">
                        <a:lumMod val="75000"/>
                      </a:schemeClr>
                    </a:solidFill>
                  </a:tcPr>
                </a:tc>
                <a:extLst>
                  <a:ext uri="{0D108BD9-81ED-4DB2-BD59-A6C34878D82A}">
                    <a16:rowId xmlns:a16="http://schemas.microsoft.com/office/drawing/2014/main" xmlns="" val="611053301"/>
                  </a:ext>
                </a:extLst>
              </a:tr>
              <a:tr h="126449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E" sz="2400" b="1" dirty="0">
                          <a:solidFill>
                            <a:schemeClr val="tx1"/>
                          </a:solidFill>
                        </a:rPr>
                        <a:t>¿</a:t>
                      </a:r>
                      <a:r>
                        <a:rPr lang="en-IE" sz="2400" b="1" dirty="0" err="1">
                          <a:solidFill>
                            <a:schemeClr val="tx1"/>
                          </a:solidFill>
                        </a:rPr>
                        <a:t>Cuánto</a:t>
                      </a:r>
                      <a:r>
                        <a:rPr lang="en-IE" sz="2400" b="1" dirty="0">
                          <a:solidFill>
                            <a:schemeClr val="tx1"/>
                          </a:solidFill>
                        </a:rPr>
                        <a:t> </a:t>
                      </a:r>
                      <a:r>
                        <a:rPr lang="en-IE" sz="2400" b="1" dirty="0" err="1">
                          <a:solidFill>
                            <a:schemeClr val="tx1"/>
                          </a:solidFill>
                        </a:rPr>
                        <a:t>tiempo</a:t>
                      </a:r>
                      <a:r>
                        <a:rPr lang="en-IE" sz="2400" b="1" dirty="0">
                          <a:solidFill>
                            <a:schemeClr val="tx1"/>
                          </a:solidFill>
                        </a:rPr>
                        <a:t> </a:t>
                      </a:r>
                      <a:r>
                        <a:rPr lang="en-IE" sz="2400" b="1" dirty="0" err="1">
                          <a:solidFill>
                            <a:schemeClr val="tx1"/>
                          </a:solidFill>
                        </a:rPr>
                        <a:t>debo</a:t>
                      </a:r>
                      <a:r>
                        <a:rPr lang="en-IE" sz="2400" b="1" dirty="0">
                          <a:solidFill>
                            <a:schemeClr val="tx1"/>
                          </a:solidFill>
                        </a:rPr>
                        <a:t> </a:t>
                      </a:r>
                      <a:r>
                        <a:rPr lang="en-IE" sz="2400" b="1" dirty="0" err="1">
                          <a:solidFill>
                            <a:schemeClr val="tx1"/>
                          </a:solidFill>
                        </a:rPr>
                        <a:t>estar</a:t>
                      </a:r>
                      <a:r>
                        <a:rPr lang="en-IE" sz="2400" b="1" dirty="0">
                          <a:solidFill>
                            <a:schemeClr val="tx1"/>
                          </a:solidFill>
                        </a:rPr>
                        <a:t> </a:t>
                      </a:r>
                      <a:r>
                        <a:rPr lang="en-IE" sz="2400" b="1" dirty="0" err="1">
                          <a:solidFill>
                            <a:schemeClr val="tx1"/>
                          </a:solidFill>
                        </a:rPr>
                        <a:t>leyendo</a:t>
                      </a:r>
                      <a:r>
                        <a:rPr lang="en-IE" sz="2400" b="1" dirty="0">
                          <a:solidFill>
                            <a:schemeClr val="tx1"/>
                          </a:solidFill>
                        </a:rPr>
                        <a:t> y </a:t>
                      </a:r>
                      <a:r>
                        <a:rPr lang="en-IE" sz="2400" b="1" dirty="0" err="1">
                          <a:solidFill>
                            <a:schemeClr val="tx1"/>
                          </a:solidFill>
                        </a:rPr>
                        <a:t>escuchando</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pPr marL="0" marR="0" lvl="0" indent="0" algn="l" defTabSz="914400" rtl="0" eaLnBrk="1" fontAlgn="auto" latinLnBrk="0" hangingPunct="1">
                        <a:lnSpc>
                          <a:spcPct val="150000"/>
                        </a:lnSpc>
                        <a:spcBef>
                          <a:spcPts val="0"/>
                        </a:spcBef>
                        <a:spcAft>
                          <a:spcPts val="0"/>
                        </a:spcAft>
                        <a:buClrTx/>
                        <a:buSzTx/>
                        <a:buFontTx/>
                        <a:buNone/>
                        <a:tabLst/>
                        <a:defRPr/>
                      </a:pPr>
                      <a:r>
                        <a:rPr lang="es-ES" sz="2400" b="1" kern="1200" dirty="0">
                          <a:solidFill>
                            <a:schemeClr val="tx1"/>
                          </a:solidFill>
                          <a:latin typeface="+mn-lt"/>
                          <a:ea typeface="+mn-ea"/>
                          <a:cs typeface="+mn-cs"/>
                        </a:rPr>
                        <a:t>15 minutos (sin incluir los enlaces que se encuentran en las diapositivas)</a:t>
                      </a:r>
                      <a:endParaRPr lang="en-IE" sz="2400" b="1" dirty="0"/>
                    </a:p>
                  </a:txBody>
                  <a:tcPr>
                    <a:solidFill>
                      <a:schemeClr val="bg1">
                        <a:lumMod val="75000"/>
                      </a:schemeClr>
                    </a:solidFill>
                  </a:tcPr>
                </a:tc>
                <a:extLst>
                  <a:ext uri="{0D108BD9-81ED-4DB2-BD59-A6C34878D82A}">
                    <a16:rowId xmlns:a16="http://schemas.microsoft.com/office/drawing/2014/main" xmlns="" val="3479317360"/>
                  </a:ext>
                </a:extLst>
              </a:tr>
              <a:tr h="1370592">
                <a:tc>
                  <a:txBody>
                    <a:bodyPr/>
                    <a:lstStyle/>
                    <a:p>
                      <a:pPr algn="ctr"/>
                      <a:r>
                        <a:rPr lang="en-IE" sz="2400" b="1" dirty="0">
                          <a:solidFill>
                            <a:schemeClr val="tx1"/>
                          </a:solidFill>
                        </a:rPr>
                        <a:t>¿</a:t>
                      </a:r>
                      <a:r>
                        <a:rPr lang="en-IE" sz="2400" b="1" dirty="0" err="1">
                          <a:solidFill>
                            <a:schemeClr val="tx1"/>
                          </a:solidFill>
                        </a:rPr>
                        <a:t>Qué</a:t>
                      </a:r>
                      <a:r>
                        <a:rPr lang="en-IE" sz="2400" b="1" dirty="0">
                          <a:solidFill>
                            <a:schemeClr val="tx1"/>
                          </a:solidFill>
                        </a:rPr>
                        <a:t> </a:t>
                      </a:r>
                      <a:r>
                        <a:rPr lang="en-IE" sz="2400" b="1" dirty="0" err="1">
                          <a:solidFill>
                            <a:schemeClr val="tx1"/>
                          </a:solidFill>
                        </a:rPr>
                        <a:t>puedo</a:t>
                      </a:r>
                      <a:r>
                        <a:rPr lang="en-IE" sz="2400" b="1" dirty="0">
                          <a:solidFill>
                            <a:schemeClr val="tx1"/>
                          </a:solidFill>
                        </a:rPr>
                        <a:t> </a:t>
                      </a:r>
                      <a:r>
                        <a:rPr lang="en-IE" sz="2400" b="1" dirty="0" err="1">
                          <a:solidFill>
                            <a:schemeClr val="tx1"/>
                          </a:solidFill>
                        </a:rPr>
                        <a:t>conseguir</a:t>
                      </a:r>
                      <a:r>
                        <a:rPr lang="en-IE" sz="2400" b="1" dirty="0">
                          <a:solidFill>
                            <a:schemeClr val="tx1"/>
                          </a:solidFill>
                        </a:rPr>
                        <a:t>? </a:t>
                      </a:r>
                      <a:endParaRPr lang="en-IE" sz="2400" dirty="0">
                        <a:solidFill>
                          <a:schemeClr val="tx1"/>
                        </a:solidFill>
                      </a:endParaRPr>
                    </a:p>
                  </a:txBody>
                  <a:tcPr>
                    <a:solidFill>
                      <a:schemeClr val="bg1">
                        <a:lumMod val="75000"/>
                      </a:schemeClr>
                    </a:solidFill>
                  </a:tcPr>
                </a:tc>
                <a:tc>
                  <a:txBody>
                    <a:bodyPr/>
                    <a:lstStyle/>
                    <a:p>
                      <a:r>
                        <a:rPr lang="es-ES" sz="2400" b="1" dirty="0">
                          <a:solidFill>
                            <a:schemeClr val="tx1"/>
                          </a:solidFill>
                        </a:rPr>
                        <a:t>Puedes ver los objetivos y los conocimientos que se esperan conseguir en las siguientes diapositivas</a:t>
                      </a:r>
                      <a:endParaRPr lang="en-IE" sz="2400" dirty="0">
                        <a:solidFill>
                          <a:schemeClr val="tx1"/>
                        </a:solidFill>
                      </a:endParaRPr>
                    </a:p>
                  </a:txBody>
                  <a:tcPr>
                    <a:solidFill>
                      <a:schemeClr val="bg1">
                        <a:lumMod val="75000"/>
                      </a:schemeClr>
                    </a:solidFill>
                  </a:tcPr>
                </a:tc>
                <a:extLst>
                  <a:ext uri="{0D108BD9-81ED-4DB2-BD59-A6C34878D82A}">
                    <a16:rowId xmlns:a16="http://schemas.microsoft.com/office/drawing/2014/main" xmlns="" val="3879988587"/>
                  </a:ext>
                </a:extLst>
              </a:tr>
            </a:tbl>
          </a:graphicData>
        </a:graphic>
      </p:graphicFrame>
      <p:sp>
        <p:nvSpPr>
          <p:cNvPr id="8" name="Slide Number Placeholder 7"/>
          <p:cNvSpPr>
            <a:spLocks noGrp="1"/>
          </p:cNvSpPr>
          <p:nvPr>
            <p:ph type="sldNum" sz="quarter" idx="12"/>
          </p:nvPr>
        </p:nvSpPr>
        <p:spPr/>
        <p:txBody>
          <a:bodyPr/>
          <a:lstStyle/>
          <a:p>
            <a:fld id="{A7AD32EF-B744-4512-A6AB-C39B4880BDB1}" type="slidenum">
              <a:rPr lang="es-ES" altLang="es-ES" smtClean="0"/>
              <a:pPr/>
              <a:t>2</a:t>
            </a:fld>
            <a:endParaRPr lang="es-ES" altLang="es-ES"/>
          </a:p>
        </p:txBody>
      </p:sp>
      <p:sp>
        <p:nvSpPr>
          <p:cNvPr id="7" name="6 - Ορθογώνιο"/>
          <p:cNvSpPr/>
          <p:nvPr/>
        </p:nvSpPr>
        <p:spPr>
          <a:xfrm>
            <a:off x="766159" y="1561838"/>
            <a:ext cx="4245679" cy="584775"/>
          </a:xfrm>
          <a:prstGeom prst="rect">
            <a:avLst/>
          </a:prstGeom>
        </p:spPr>
        <p:txBody>
          <a:bodyPr wrap="square">
            <a:spAutoFit/>
          </a:bodyPr>
          <a:lstStyle/>
          <a:p>
            <a:pPr>
              <a:spcBef>
                <a:spcPct val="0"/>
              </a:spcBef>
              <a:buFontTx/>
              <a:buNone/>
            </a:pPr>
            <a:r>
              <a:rPr lang="en-IE" altLang="es-ES" sz="3200" b="1" dirty="0" err="1">
                <a:solidFill>
                  <a:srgbClr val="990000"/>
                </a:solidFill>
                <a:latin typeface="Arial" panose="020B0604020202020204" pitchFamily="34" charset="0"/>
              </a:rPr>
              <a:t>Visión</a:t>
            </a:r>
            <a:r>
              <a:rPr lang="en-IE" altLang="es-ES" sz="3200" b="1" dirty="0">
                <a:solidFill>
                  <a:srgbClr val="990000"/>
                </a:solidFill>
                <a:latin typeface="Arial" panose="020B0604020202020204" pitchFamily="34" charset="0"/>
              </a:rPr>
              <a:t> general</a:t>
            </a:r>
            <a:endParaRPr lang="el-GR" altLang="es-ES" sz="3200" dirty="0">
              <a:solidFill>
                <a:srgbClr val="990000"/>
              </a:solidFill>
              <a:latin typeface="Arial" panose="020B0604020202020204" pitchFamily="34" charset="0"/>
            </a:endParaRPr>
          </a:p>
        </p:txBody>
      </p:sp>
      <p:sp>
        <p:nvSpPr>
          <p:cNvPr id="10" name="Title 1"/>
          <p:cNvSpPr>
            <a:spLocks noGrp="1"/>
          </p:cNvSpPr>
          <p:nvPr>
            <p:ph type="title"/>
          </p:nvPr>
        </p:nvSpPr>
        <p:spPr>
          <a:xfrm>
            <a:off x="1041779" y="0"/>
            <a:ext cx="10972800" cy="1143000"/>
          </a:xfrm>
        </p:spPr>
        <p:txBody>
          <a:bodyPr/>
          <a:lstStyle/>
          <a:p>
            <a:pPr algn="r"/>
            <a:r>
              <a:rPr lang="en-US" sz="3200" b="1" dirty="0">
                <a:solidFill>
                  <a:srgbClr val="0B0AFD"/>
                </a:solidFill>
              </a:rPr>
              <a:t>Comercio </a:t>
            </a:r>
            <a:r>
              <a:rPr lang="en-US" sz="3200" b="1" dirty="0" err="1">
                <a:solidFill>
                  <a:srgbClr val="0B0AFD"/>
                </a:solidFill>
              </a:rPr>
              <a:t>Electrónico</a:t>
            </a:r>
            <a:endParaRPr lang="en-IE" sz="3200" b="1" dirty="0">
              <a:solidFill>
                <a:srgbClr val="0B0AFD"/>
              </a:solidFill>
            </a:endParaRPr>
          </a:p>
        </p:txBody>
      </p:sp>
    </p:spTree>
    <p:custDataLst>
      <p:tags r:id="rId1"/>
    </p:custDataLst>
    <p:extLst>
      <p:ext uri="{BB962C8B-B14F-4D97-AF65-F5344CB8AC3E}">
        <p14:creationId xmlns:p14="http://schemas.microsoft.com/office/powerpoint/2010/main" xmlns="" val="1260105804"/>
      </p:ext>
    </p:extLst>
  </p:cSld>
  <p:clrMapOvr>
    <a:masterClrMapping/>
  </p:clrMapOvr>
  <mc:AlternateContent xmlns:mc="http://schemas.openxmlformats.org/markup-compatibility/2006">
    <mc:Choice xmlns:p14="http://schemas.microsoft.com/office/powerpoint/2010/main" xmlns="" Requires="p14">
      <p:transition spd="med" p14:dur="700" advTm="62673">
        <p:fade/>
      </p:transition>
    </mc:Choice>
    <mc:Fallback>
      <p:transition spd="med" advTm="62673">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94816" y="2085758"/>
            <a:ext cx="8940800" cy="3819645"/>
          </a:xfrm>
        </p:spPr>
        <p:txBody>
          <a:bodyPr/>
          <a:lstStyle/>
          <a:p>
            <a:pPr marL="0" indent="0" algn="ctr">
              <a:buNone/>
            </a:pPr>
            <a:r>
              <a:rPr lang="en-IE" b="1" dirty="0"/>
              <a:t>La Unidad </a:t>
            </a:r>
            <a:r>
              <a:rPr lang="en-IE" b="1" dirty="0" err="1"/>
              <a:t>presenta</a:t>
            </a:r>
            <a:r>
              <a:rPr lang="en-IE" b="1" dirty="0"/>
              <a:t> </a:t>
            </a:r>
            <a:r>
              <a:rPr lang="en-IE" b="1" dirty="0" err="1"/>
              <a:t>una</a:t>
            </a:r>
            <a:r>
              <a:rPr lang="en-IE" b="1" dirty="0"/>
              <a:t> </a:t>
            </a:r>
            <a:r>
              <a:rPr lang="en-IE" b="1" dirty="0" err="1"/>
              <a:t>introducción</a:t>
            </a:r>
            <a:r>
              <a:rPr lang="en-IE" b="1" dirty="0"/>
              <a:t> al </a:t>
            </a:r>
            <a:r>
              <a:rPr lang="en-IE" b="1" dirty="0" err="1"/>
              <a:t>comercio</a:t>
            </a:r>
            <a:r>
              <a:rPr lang="en-IE" b="1" dirty="0"/>
              <a:t> </a:t>
            </a:r>
            <a:r>
              <a:rPr lang="en-IE" b="1" dirty="0" err="1"/>
              <a:t>electrónico</a:t>
            </a:r>
            <a:r>
              <a:rPr lang="en-IE" b="1" dirty="0"/>
              <a:t> y sus </a:t>
            </a:r>
            <a:r>
              <a:rPr lang="en-IE" b="1" dirty="0" err="1"/>
              <a:t>tipos</a:t>
            </a:r>
            <a:r>
              <a:rPr lang="en-IE" b="1" dirty="0"/>
              <a:t>, </a:t>
            </a:r>
            <a:r>
              <a:rPr lang="en-IE" b="1" dirty="0" err="1"/>
              <a:t>así</a:t>
            </a:r>
            <a:r>
              <a:rPr lang="en-IE" b="1" dirty="0"/>
              <a:t> </a:t>
            </a:r>
            <a:r>
              <a:rPr lang="en-IE" b="1" dirty="0" err="1"/>
              <a:t>como</a:t>
            </a:r>
            <a:r>
              <a:rPr lang="en-IE" b="1" dirty="0"/>
              <a:t> las </a:t>
            </a:r>
            <a:r>
              <a:rPr lang="en-IE" b="1" dirty="0" err="1"/>
              <a:t>oportunidades</a:t>
            </a:r>
            <a:r>
              <a:rPr lang="en-IE" b="1" dirty="0"/>
              <a:t> de </a:t>
            </a:r>
            <a:r>
              <a:rPr lang="en-IE" b="1" dirty="0" err="1"/>
              <a:t>negocio</a:t>
            </a:r>
            <a:r>
              <a:rPr lang="en-IE" b="1" dirty="0"/>
              <a:t> </a:t>
            </a:r>
            <a:r>
              <a:rPr lang="en-IE" b="1" dirty="0" err="1"/>
              <a:t>en</a:t>
            </a:r>
            <a:r>
              <a:rPr lang="en-IE" b="1" dirty="0"/>
              <a:t> el </a:t>
            </a:r>
            <a:r>
              <a:rPr lang="en-IE" b="1" dirty="0" err="1"/>
              <a:t>comercio</a:t>
            </a:r>
            <a:r>
              <a:rPr lang="en-IE" b="1" dirty="0"/>
              <a:t> </a:t>
            </a:r>
            <a:r>
              <a:rPr lang="en-IE" b="1" dirty="0" err="1"/>
              <a:t>electrónico</a:t>
            </a:r>
            <a:endParaRPr lang="en-IE"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3</a:t>
            </a:fld>
            <a:endParaRPr lang="es-ES" altLang="es-ES"/>
          </a:p>
        </p:txBody>
      </p:sp>
      <p:sp>
        <p:nvSpPr>
          <p:cNvPr id="5" name="4 - Ορθογώνιο"/>
          <p:cNvSpPr/>
          <p:nvPr/>
        </p:nvSpPr>
        <p:spPr>
          <a:xfrm>
            <a:off x="570070" y="1354574"/>
            <a:ext cx="4881606" cy="584775"/>
          </a:xfrm>
          <a:prstGeom prst="rect">
            <a:avLst/>
          </a:prstGeom>
        </p:spPr>
        <p:txBody>
          <a:bodyPr wrap="square">
            <a:spAutoFit/>
          </a:bodyPr>
          <a:lstStyle/>
          <a:p>
            <a:pPr>
              <a:spcBef>
                <a:spcPct val="0"/>
              </a:spcBef>
              <a:buFontTx/>
              <a:buNone/>
            </a:pPr>
            <a:r>
              <a:rPr lang="en-IE" altLang="es-ES" sz="3200" b="1" dirty="0" err="1">
                <a:solidFill>
                  <a:srgbClr val="990000"/>
                </a:solidFill>
                <a:latin typeface="Arial" panose="020B0604020202020204" pitchFamily="34" charset="0"/>
              </a:rPr>
              <a:t>Objetivo</a:t>
            </a:r>
            <a:r>
              <a:rPr lang="en-IE" altLang="es-ES" sz="3200" b="1" dirty="0">
                <a:solidFill>
                  <a:srgbClr val="990000"/>
                </a:solidFill>
                <a:latin typeface="Arial" panose="020B0604020202020204" pitchFamily="34" charset="0"/>
              </a:rPr>
              <a:t> de la </a:t>
            </a:r>
            <a:r>
              <a:rPr lang="en-IE" altLang="es-ES" sz="3200" b="1" dirty="0" err="1">
                <a:solidFill>
                  <a:srgbClr val="990000"/>
                </a:solidFill>
                <a:latin typeface="Arial" panose="020B0604020202020204" pitchFamily="34" charset="0"/>
              </a:rPr>
              <a:t>unidad</a:t>
            </a:r>
            <a:endParaRPr lang="el-GR" altLang="es-ES" sz="3200" b="1" dirty="0">
              <a:solidFill>
                <a:srgbClr val="990000"/>
              </a:solidFill>
              <a:latin typeface="Arial" panose="020B0604020202020204" pitchFamily="34" charset="0"/>
            </a:endParaRPr>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Comercio </a:t>
            </a:r>
            <a:r>
              <a:rPr lang="en-US" sz="3200" b="1" dirty="0" err="1">
                <a:solidFill>
                  <a:srgbClr val="0B0AFD"/>
                </a:solidFill>
              </a:rPr>
              <a:t>Electrónico</a:t>
            </a:r>
            <a:endParaRPr lang="en-IE" sz="3200" b="1" dirty="0">
              <a:solidFill>
                <a:srgbClr val="0B0AFD"/>
              </a:solidFill>
            </a:endParaRPr>
          </a:p>
        </p:txBody>
      </p:sp>
    </p:spTree>
    <p:extLst>
      <p:ext uri="{BB962C8B-B14F-4D97-AF65-F5344CB8AC3E}">
        <p14:creationId xmlns:p14="http://schemas.microsoft.com/office/powerpoint/2010/main" xmlns="" val="113106424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2063814"/>
            <a:ext cx="11582400" cy="4094888"/>
          </a:xfrm>
        </p:spPr>
        <p:txBody>
          <a:bodyPr>
            <a:noAutofit/>
          </a:bodyPr>
          <a:lstStyle/>
          <a:p>
            <a:pPr marL="0" indent="0">
              <a:lnSpc>
                <a:spcPct val="150000"/>
              </a:lnSpc>
              <a:buNone/>
            </a:pPr>
            <a:r>
              <a:rPr lang="en-IE" sz="2800" b="1" dirty="0"/>
              <a:t>Al final del </a:t>
            </a:r>
            <a:r>
              <a:rPr lang="en-IE" sz="2800" b="1" dirty="0" err="1"/>
              <a:t>módulo</a:t>
            </a:r>
            <a:r>
              <a:rPr lang="en-IE" sz="2800" b="1" dirty="0"/>
              <a:t> </a:t>
            </a:r>
            <a:r>
              <a:rPr lang="en-IE" sz="2800" b="1" u="sng" dirty="0" err="1">
                <a:solidFill>
                  <a:srgbClr val="003366"/>
                </a:solidFill>
              </a:rPr>
              <a:t>seremos</a:t>
            </a:r>
            <a:r>
              <a:rPr lang="en-IE" sz="2800" b="1" u="sng" dirty="0">
                <a:solidFill>
                  <a:srgbClr val="003366"/>
                </a:solidFill>
              </a:rPr>
              <a:t> </a:t>
            </a:r>
            <a:r>
              <a:rPr lang="en-IE" sz="2800" b="1" u="sng" dirty="0" err="1">
                <a:solidFill>
                  <a:srgbClr val="003366"/>
                </a:solidFill>
              </a:rPr>
              <a:t>capaces</a:t>
            </a:r>
            <a:r>
              <a:rPr lang="en-IE" sz="2800" b="1" u="sng" dirty="0">
                <a:solidFill>
                  <a:srgbClr val="003366"/>
                </a:solidFill>
              </a:rPr>
              <a:t> de:</a:t>
            </a:r>
          </a:p>
          <a:p>
            <a:pPr marL="0" indent="0">
              <a:lnSpc>
                <a:spcPct val="150000"/>
              </a:lnSpc>
              <a:buNone/>
            </a:pPr>
            <a:endParaRPr lang="en-US" sz="2800" b="1"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4</a:t>
            </a:fld>
            <a:endParaRPr lang="es-ES" altLang="es-ES"/>
          </a:p>
        </p:txBody>
      </p:sp>
      <p:sp>
        <p:nvSpPr>
          <p:cNvPr id="5" name="4 - Ορθογώνιο"/>
          <p:cNvSpPr/>
          <p:nvPr/>
        </p:nvSpPr>
        <p:spPr>
          <a:xfrm>
            <a:off x="664979" y="1476494"/>
            <a:ext cx="8942008" cy="584775"/>
          </a:xfrm>
          <a:prstGeom prst="rect">
            <a:avLst/>
          </a:prstGeom>
        </p:spPr>
        <p:txBody>
          <a:bodyPr wrap="square">
            <a:spAutoFit/>
          </a:bodyPr>
          <a:lstStyle/>
          <a:p>
            <a:pPr>
              <a:spcBef>
                <a:spcPct val="0"/>
              </a:spcBef>
              <a:buFontTx/>
              <a:buNone/>
            </a:pPr>
            <a:r>
              <a:rPr lang="es-ES" altLang="es-ES" sz="3200" b="1" dirty="0">
                <a:solidFill>
                  <a:srgbClr val="990000"/>
                </a:solidFill>
                <a:latin typeface="Arial" panose="020B0604020202020204" pitchFamily="34" charset="0"/>
              </a:rPr>
              <a:t>Resultados esperados del aprendizaje</a:t>
            </a:r>
            <a:endParaRPr lang="el-GR" altLang="es-ES" sz="3200" dirty="0">
              <a:solidFill>
                <a:srgbClr val="990000"/>
              </a:solidFill>
              <a:latin typeface="Arial" panose="020B0604020202020204" pitchFamily="34" charset="0"/>
            </a:endParaRPr>
          </a:p>
        </p:txBody>
      </p:sp>
      <p:sp>
        <p:nvSpPr>
          <p:cNvPr id="7" name="Title 1"/>
          <p:cNvSpPr>
            <a:spLocks noGrp="1"/>
          </p:cNvSpPr>
          <p:nvPr>
            <p:ph type="title"/>
          </p:nvPr>
        </p:nvSpPr>
        <p:spPr>
          <a:xfrm>
            <a:off x="1041779" y="0"/>
            <a:ext cx="10972800" cy="1143000"/>
          </a:xfrm>
        </p:spPr>
        <p:txBody>
          <a:bodyPr/>
          <a:lstStyle/>
          <a:p>
            <a:pPr algn="r"/>
            <a:r>
              <a:rPr lang="en-US" sz="3200" b="1" dirty="0">
                <a:solidFill>
                  <a:srgbClr val="0B0AFD"/>
                </a:solidFill>
              </a:rPr>
              <a:t>Comercio </a:t>
            </a:r>
            <a:r>
              <a:rPr lang="en-US" sz="3200" b="1" dirty="0" err="1">
                <a:solidFill>
                  <a:srgbClr val="0B0AFD"/>
                </a:solidFill>
              </a:rPr>
              <a:t>Electrónico</a:t>
            </a:r>
            <a:endParaRPr lang="en-IE" sz="3200" b="1" dirty="0">
              <a:solidFill>
                <a:srgbClr val="0B0AFD"/>
              </a:solidFill>
            </a:endParaRPr>
          </a:p>
        </p:txBody>
      </p:sp>
      <p:sp>
        <p:nvSpPr>
          <p:cNvPr id="6" name="5 - Ορθογώνιο"/>
          <p:cNvSpPr/>
          <p:nvPr/>
        </p:nvSpPr>
        <p:spPr>
          <a:xfrm>
            <a:off x="665019" y="2900088"/>
            <a:ext cx="10070276" cy="1938992"/>
          </a:xfrm>
          <a:prstGeom prst="rect">
            <a:avLst/>
          </a:prstGeom>
        </p:spPr>
        <p:txBody>
          <a:bodyPr wrap="square">
            <a:spAutoFit/>
          </a:bodyPr>
          <a:lstStyle/>
          <a:p>
            <a:r>
              <a:rPr lang="en-US" sz="2400" b="1" dirty="0" err="1"/>
              <a:t>Aprender</a:t>
            </a:r>
            <a:r>
              <a:rPr lang="en-US" sz="2400" b="1" dirty="0"/>
              <a:t>: </a:t>
            </a:r>
          </a:p>
          <a:p>
            <a:pPr marL="355600" indent="-355600">
              <a:buFont typeface="Arial" pitchFamily="34" charset="0"/>
              <a:buChar char="•"/>
            </a:pPr>
            <a:r>
              <a:rPr lang="en-US" sz="2400" b="1" dirty="0"/>
              <a:t>Las </a:t>
            </a:r>
            <a:r>
              <a:rPr lang="en-US" sz="2400" b="1" dirty="0" err="1"/>
              <a:t>definiciones</a:t>
            </a:r>
            <a:r>
              <a:rPr lang="en-US" sz="2400" b="1" dirty="0"/>
              <a:t> de </a:t>
            </a:r>
            <a:r>
              <a:rPr lang="en-US" sz="2400" b="1" dirty="0" err="1"/>
              <a:t>comercio</a:t>
            </a:r>
            <a:r>
              <a:rPr lang="en-US" sz="2400" b="1" dirty="0"/>
              <a:t> </a:t>
            </a:r>
            <a:r>
              <a:rPr lang="en-US" sz="2400" b="1" dirty="0" err="1"/>
              <a:t>electrónico</a:t>
            </a:r>
            <a:r>
              <a:rPr lang="en-US" sz="2400" b="1" dirty="0"/>
              <a:t>, </a:t>
            </a:r>
            <a:r>
              <a:rPr lang="en-US" sz="2400" b="1" dirty="0" err="1"/>
              <a:t>Intercambio</a:t>
            </a:r>
            <a:r>
              <a:rPr lang="en-US" sz="2400" b="1" dirty="0"/>
              <a:t> </a:t>
            </a:r>
            <a:r>
              <a:rPr lang="tr-TR" sz="2400" b="1" dirty="0"/>
              <a:t>Electr</a:t>
            </a:r>
            <a:r>
              <a:rPr lang="es-ES" sz="2400" b="1" dirty="0" err="1"/>
              <a:t>ónico</a:t>
            </a:r>
            <a:r>
              <a:rPr lang="es-ES" sz="2400" b="1" dirty="0"/>
              <a:t> de </a:t>
            </a:r>
            <a:r>
              <a:rPr lang="tr-TR" sz="2400" b="1" dirty="0"/>
              <a:t>Dat</a:t>
            </a:r>
            <a:r>
              <a:rPr lang="es-ES" sz="2400" b="1" dirty="0"/>
              <a:t>os</a:t>
            </a:r>
            <a:r>
              <a:rPr lang="en-US" sz="2400" b="1" dirty="0"/>
              <a:t>, </a:t>
            </a:r>
            <a:r>
              <a:rPr lang="en-US" sz="2400" b="1" dirty="0" err="1"/>
              <a:t>Transferencia</a:t>
            </a:r>
            <a:r>
              <a:rPr lang="en-US" sz="2400" b="1" dirty="0"/>
              <a:t> </a:t>
            </a:r>
            <a:r>
              <a:rPr lang="tr-TR" sz="2400" b="1" dirty="0"/>
              <a:t>Electr</a:t>
            </a:r>
            <a:r>
              <a:rPr lang="es-ES" sz="2400" b="1" dirty="0" err="1"/>
              <a:t>ónica</a:t>
            </a:r>
            <a:r>
              <a:rPr lang="es-ES" sz="2400" b="1" dirty="0"/>
              <a:t> de Fondos</a:t>
            </a:r>
            <a:r>
              <a:rPr lang="en-US" sz="2400" b="1" dirty="0"/>
              <a:t>.</a:t>
            </a:r>
          </a:p>
          <a:p>
            <a:pPr marL="355600" indent="-355600">
              <a:buFont typeface="Arial" pitchFamily="34" charset="0"/>
              <a:buChar char="•"/>
            </a:pPr>
            <a:r>
              <a:rPr lang="en-US" sz="2400" b="1" dirty="0"/>
              <a:t>Los </a:t>
            </a:r>
            <a:r>
              <a:rPr lang="en-US" sz="2400" b="1" dirty="0" err="1"/>
              <a:t>tipos</a:t>
            </a:r>
            <a:r>
              <a:rPr lang="en-US" sz="2400" b="1" dirty="0"/>
              <a:t> de </a:t>
            </a:r>
            <a:r>
              <a:rPr lang="en-US" sz="2400" b="1" dirty="0" err="1"/>
              <a:t>comercio</a:t>
            </a:r>
            <a:r>
              <a:rPr lang="en-US" sz="2400" b="1" dirty="0"/>
              <a:t> </a:t>
            </a:r>
            <a:r>
              <a:rPr lang="en-US" sz="2400" b="1" dirty="0" err="1"/>
              <a:t>electrónico</a:t>
            </a:r>
            <a:r>
              <a:rPr lang="en-US" sz="2400" b="1" dirty="0"/>
              <a:t>.</a:t>
            </a:r>
          </a:p>
          <a:p>
            <a:pPr marL="355600" indent="-355600">
              <a:buFont typeface="Arial" pitchFamily="34" charset="0"/>
              <a:buChar char="•"/>
            </a:pPr>
            <a:r>
              <a:rPr lang="en-US" sz="2400" b="1" dirty="0"/>
              <a:t>La </a:t>
            </a:r>
            <a:r>
              <a:rPr lang="en-US" sz="2400" b="1" dirty="0" err="1"/>
              <a:t>nueva</a:t>
            </a:r>
            <a:r>
              <a:rPr lang="en-US" sz="2400" b="1" dirty="0"/>
              <a:t> </a:t>
            </a:r>
            <a:r>
              <a:rPr lang="en-US" sz="2400" b="1" dirty="0" err="1"/>
              <a:t>oportunidad</a:t>
            </a:r>
            <a:r>
              <a:rPr lang="en-US" sz="2400" b="1" dirty="0"/>
              <a:t> de </a:t>
            </a:r>
            <a:r>
              <a:rPr lang="en-US" sz="2400" b="1" dirty="0" err="1"/>
              <a:t>negocios</a:t>
            </a:r>
            <a:r>
              <a:rPr lang="en-US" sz="2400" b="1" dirty="0"/>
              <a:t> </a:t>
            </a:r>
            <a:r>
              <a:rPr lang="en-US" sz="2400" b="1" dirty="0" err="1"/>
              <a:t>en</a:t>
            </a:r>
            <a:r>
              <a:rPr lang="en-US" sz="2400" b="1" dirty="0"/>
              <a:t> </a:t>
            </a:r>
            <a:r>
              <a:rPr lang="en-US" sz="2400" b="1" dirty="0" err="1"/>
              <a:t>comercio</a:t>
            </a:r>
            <a:r>
              <a:rPr lang="en-US" sz="2400" b="1" dirty="0"/>
              <a:t> </a:t>
            </a:r>
            <a:r>
              <a:rPr lang="en-US" sz="2400" b="1" dirty="0" err="1"/>
              <a:t>electrónico</a:t>
            </a:r>
            <a:endParaRPr lang="en-IE" sz="2400" b="1" dirty="0"/>
          </a:p>
        </p:txBody>
      </p:sp>
    </p:spTree>
    <p:extLst>
      <p:ext uri="{BB962C8B-B14F-4D97-AF65-F5344CB8AC3E}">
        <p14:creationId xmlns:p14="http://schemas.microsoft.com/office/powerpoint/2010/main" xmlns="" val="3984177876"/>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en-US" sz="3200" b="1" dirty="0">
                <a:solidFill>
                  <a:srgbClr val="C00000"/>
                </a:solidFill>
              </a:rPr>
              <a:t>¿</a:t>
            </a:r>
            <a:r>
              <a:rPr lang="en-US" sz="3200" b="1" dirty="0" err="1">
                <a:solidFill>
                  <a:srgbClr val="C00000"/>
                </a:solidFill>
              </a:rPr>
              <a:t>Qué</a:t>
            </a:r>
            <a:r>
              <a:rPr lang="en-US" sz="3200" b="1" dirty="0">
                <a:solidFill>
                  <a:srgbClr val="C00000"/>
                </a:solidFill>
              </a:rPr>
              <a:t> </a:t>
            </a:r>
            <a:r>
              <a:rPr lang="en-US" sz="3200" b="1" dirty="0" err="1">
                <a:solidFill>
                  <a:srgbClr val="C00000"/>
                </a:solidFill>
              </a:rPr>
              <a:t>es</a:t>
            </a:r>
            <a:r>
              <a:rPr lang="en-US" sz="3200" b="1" dirty="0">
                <a:solidFill>
                  <a:srgbClr val="C00000"/>
                </a:solidFill>
              </a:rPr>
              <a:t> el </a:t>
            </a:r>
            <a:r>
              <a:rPr lang="en-US" sz="3200" b="1" dirty="0" err="1">
                <a:solidFill>
                  <a:srgbClr val="C00000"/>
                </a:solidFill>
              </a:rPr>
              <a:t>comercio</a:t>
            </a:r>
            <a:r>
              <a:rPr lang="en-US" sz="3200" b="1" dirty="0">
                <a:solidFill>
                  <a:srgbClr val="C00000"/>
                </a:solidFill>
              </a:rPr>
              <a:t> </a:t>
            </a:r>
            <a:r>
              <a:rPr lang="en-US" sz="3200" b="1" dirty="0" err="1">
                <a:solidFill>
                  <a:srgbClr val="C00000"/>
                </a:solidFill>
              </a:rPr>
              <a:t>electrónico</a:t>
            </a:r>
            <a:r>
              <a:rPr lang="en-US" sz="3200" b="1" dirty="0">
                <a:solidFill>
                  <a:srgbClr val="C00000"/>
                </a:solidFill>
              </a:rPr>
              <a:t>?</a:t>
            </a:r>
            <a:endParaRPr lang="en-IE" sz="3200" b="1" dirty="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r>
              <a:rPr lang="es-ES" dirty="0"/>
              <a:t>El comercio electrónico consiste en la compra y venta de productos o servicios mediante sistemas electrónicos como </a:t>
            </a:r>
            <a:r>
              <a:rPr lang="el-GR" b="1" u="sng" dirty="0"/>
              <a:t>Internet</a:t>
            </a:r>
            <a:r>
              <a:rPr lang="el-GR" dirty="0"/>
              <a:t> </a:t>
            </a:r>
            <a:r>
              <a:rPr lang="es-ES" dirty="0"/>
              <a:t>y</a:t>
            </a:r>
            <a:r>
              <a:rPr lang="el-GR" dirty="0"/>
              <a:t> </a:t>
            </a:r>
            <a:r>
              <a:rPr lang="el-GR" b="1" u="sng" dirty="0"/>
              <a:t>ot</a:t>
            </a:r>
            <a:r>
              <a:rPr lang="es-ES" b="1" u="sng" dirty="0"/>
              <a:t>ras redes de ordenadores</a:t>
            </a:r>
            <a:r>
              <a:rPr lang="tr-TR" b="1" u="sng" dirty="0"/>
              <a:t>.</a:t>
            </a:r>
          </a:p>
          <a:p>
            <a:r>
              <a:rPr lang="tr-TR" dirty="0"/>
              <a:t>El</a:t>
            </a:r>
            <a:r>
              <a:rPr lang="es-ES" dirty="0"/>
              <a:t> comercio electrónico se conoce </a:t>
            </a:r>
            <a:r>
              <a:rPr lang="es-ES" dirty="0" err="1"/>
              <a:t>comunmente</a:t>
            </a:r>
            <a:r>
              <a:rPr lang="es-ES" dirty="0"/>
              <a:t> como </a:t>
            </a:r>
            <a:r>
              <a:rPr lang="el-GR" b="1" u="sng" dirty="0"/>
              <a:t>e-commerce</a:t>
            </a:r>
            <a:r>
              <a:rPr lang="el-GR" dirty="0"/>
              <a:t> o </a:t>
            </a:r>
            <a:r>
              <a:rPr lang="el-GR" b="1" u="sng" dirty="0"/>
              <a:t>eCommerce</a:t>
            </a:r>
            <a:r>
              <a:rPr lang="tr-TR" b="1" u="sng" dirty="0"/>
              <a:t>.</a:t>
            </a: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5</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tr-TR" sz="3200" b="1" dirty="0">
                <a:solidFill>
                  <a:srgbClr val="C00000"/>
                </a:solidFill>
              </a:rPr>
              <a:t>E-C</a:t>
            </a:r>
            <a:r>
              <a:rPr lang="en-US" sz="3200" b="1" dirty="0" err="1">
                <a:solidFill>
                  <a:srgbClr val="C00000"/>
                </a:solidFill>
              </a:rPr>
              <a:t>ommerce</a:t>
            </a:r>
            <a:endParaRPr lang="en-IE" sz="3200" b="1" dirty="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r>
              <a:rPr lang="es-ES" dirty="0"/>
              <a:t>El comercio electrónico se identificó como la facilidad para realizar transacciones comerciales electrónicamente</a:t>
            </a:r>
            <a:r>
              <a:rPr lang="tr-TR" dirty="0"/>
              <a:t>, us</a:t>
            </a:r>
            <a:r>
              <a:rPr lang="es-ES" dirty="0"/>
              <a:t>ando tecnología como el Intercambio Electrónico de Datos</a:t>
            </a:r>
            <a:r>
              <a:rPr lang="tr-TR" dirty="0"/>
              <a:t> (EDI) </a:t>
            </a:r>
            <a:r>
              <a:rPr lang="es-ES" dirty="0"/>
              <a:t>y la Transferencia Electrónica de Fondos</a:t>
            </a:r>
            <a:r>
              <a:rPr lang="tr-TR" dirty="0"/>
              <a:t> (EFT). </a:t>
            </a:r>
          </a:p>
          <a:p>
            <a:r>
              <a:rPr lang="es-ES" dirty="0">
                <a:solidFill>
                  <a:schemeClr val="tx2"/>
                </a:solidFill>
              </a:rPr>
              <a:t>¿Qué significa </a:t>
            </a:r>
            <a:r>
              <a:rPr lang="tr-TR" dirty="0">
                <a:solidFill>
                  <a:schemeClr val="tx2"/>
                </a:solidFill>
              </a:rPr>
              <a:t>EDI?</a:t>
            </a:r>
          </a:p>
          <a:p>
            <a:r>
              <a:rPr lang="es-ES" dirty="0">
                <a:solidFill>
                  <a:schemeClr val="tx2"/>
                </a:solidFill>
              </a:rPr>
              <a:t>¿Qué significa </a:t>
            </a:r>
            <a:r>
              <a:rPr lang="tr-TR" dirty="0">
                <a:solidFill>
                  <a:schemeClr val="tx2"/>
                </a:solidFill>
              </a:rPr>
              <a:t>EFT?</a:t>
            </a: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6</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6734" y="972138"/>
            <a:ext cx="10972800" cy="1143000"/>
          </a:xfrm>
        </p:spPr>
        <p:txBody>
          <a:bodyPr/>
          <a:lstStyle/>
          <a:p>
            <a:pPr algn="l"/>
            <a:r>
              <a:rPr lang="es-ES" sz="3200" b="1" dirty="0">
                <a:solidFill>
                  <a:srgbClr val="C00000"/>
                </a:solidFill>
              </a:rPr>
              <a:t>Intercambio </a:t>
            </a:r>
            <a:r>
              <a:rPr lang="tr-TR" sz="3200" b="1" dirty="0">
                <a:solidFill>
                  <a:srgbClr val="C00000"/>
                </a:solidFill>
              </a:rPr>
              <a:t>Electr</a:t>
            </a:r>
            <a:r>
              <a:rPr lang="es-ES" sz="3200" b="1" dirty="0" err="1">
                <a:solidFill>
                  <a:srgbClr val="C00000"/>
                </a:solidFill>
              </a:rPr>
              <a:t>ónico</a:t>
            </a:r>
            <a:r>
              <a:rPr lang="es-ES" sz="3200" b="1" dirty="0">
                <a:solidFill>
                  <a:srgbClr val="C00000"/>
                </a:solidFill>
              </a:rPr>
              <a:t> de </a:t>
            </a:r>
            <a:r>
              <a:rPr lang="tr-TR" sz="3200" b="1" dirty="0">
                <a:solidFill>
                  <a:srgbClr val="C00000"/>
                </a:solidFill>
              </a:rPr>
              <a:t> Dat</a:t>
            </a:r>
            <a:r>
              <a:rPr lang="es-ES" sz="3200" b="1" dirty="0">
                <a:solidFill>
                  <a:srgbClr val="C00000"/>
                </a:solidFill>
              </a:rPr>
              <a:t>os</a:t>
            </a:r>
            <a:r>
              <a:rPr lang="tr-TR" sz="3200" b="1" dirty="0">
                <a:solidFill>
                  <a:srgbClr val="C00000"/>
                </a:solidFill>
              </a:rPr>
              <a:t>:</a:t>
            </a:r>
            <a:r>
              <a:rPr lang="en-US" sz="3200" b="1" dirty="0">
                <a:solidFill>
                  <a:srgbClr val="C00000"/>
                </a:solidFill>
              </a:rPr>
              <a:t> </a:t>
            </a:r>
            <a:r>
              <a:rPr lang="en-US" sz="3200" b="1" dirty="0" err="1">
                <a:solidFill>
                  <a:srgbClr val="C00000"/>
                </a:solidFill>
              </a:rPr>
              <a:t>Transferencia</a:t>
            </a:r>
            <a:r>
              <a:rPr lang="en-US" sz="3200" b="1" dirty="0">
                <a:solidFill>
                  <a:srgbClr val="C00000"/>
                </a:solidFill>
              </a:rPr>
              <a:t> </a:t>
            </a:r>
            <a:r>
              <a:rPr lang="tr-TR" sz="3200" b="1" dirty="0">
                <a:solidFill>
                  <a:srgbClr val="C00000"/>
                </a:solidFill>
              </a:rPr>
              <a:t>Electr</a:t>
            </a:r>
            <a:r>
              <a:rPr lang="es-ES" sz="3200" b="1" dirty="0" err="1">
                <a:solidFill>
                  <a:srgbClr val="C00000"/>
                </a:solidFill>
              </a:rPr>
              <a:t>ónica</a:t>
            </a:r>
            <a:r>
              <a:rPr lang="es-ES" sz="3200" b="1" dirty="0">
                <a:solidFill>
                  <a:srgbClr val="C00000"/>
                </a:solidFill>
              </a:rPr>
              <a:t> de Fondos</a:t>
            </a:r>
            <a:r>
              <a:rPr lang="tr-TR" sz="3200" b="1" dirty="0">
                <a:solidFill>
                  <a:srgbClr val="C00000"/>
                </a:solidFill>
              </a:rPr>
              <a:t>:</a:t>
            </a:r>
            <a:endParaRPr lang="en-IE" sz="3200" b="1" dirty="0" err="1">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endParaRPr lang="tr-TR" dirty="0">
              <a:solidFill>
                <a:schemeClr val="tx2"/>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7</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6" name="Rectangle 5"/>
          <p:cNvSpPr txBox="1">
            <a:spLocks noChangeArrowheads="1"/>
          </p:cNvSpPr>
          <p:nvPr/>
        </p:nvSpPr>
        <p:spPr bwMode="auto">
          <a:xfrm>
            <a:off x="556734" y="2073275"/>
            <a:ext cx="4521200" cy="4648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200" b="1" i="0" u="none" strike="noStrike" kern="1200" cap="none" spc="0" normalizeH="0" baseline="0" noProof="0" dirty="0">
                <a:ln>
                  <a:noFill/>
                </a:ln>
                <a:solidFill>
                  <a:schemeClr val="tx1"/>
                </a:solidFill>
                <a:effectLst/>
                <a:uLnTx/>
                <a:uFillTx/>
                <a:latin typeface="+mn-lt"/>
                <a:ea typeface="+mn-ea"/>
                <a:cs typeface="+mn-cs"/>
              </a:rPr>
              <a:t>EDI</a:t>
            </a:r>
            <a:r>
              <a:rPr kumimoji="0" lang="tr-TR" sz="2200" b="0" i="0" u="none" strike="noStrike" kern="1200" cap="none" spc="0" normalizeH="0" baseline="0" noProof="0" dirty="0">
                <a:ln>
                  <a:noFill/>
                </a:ln>
                <a:solidFill>
                  <a:schemeClr val="tx1"/>
                </a:solidFill>
                <a:effectLst/>
                <a:uLnTx/>
                <a:uFillTx/>
                <a:latin typeface="+mn-lt"/>
                <a:ea typeface="+mn-ea"/>
                <a:cs typeface="+mn-cs"/>
              </a:rPr>
              <a:t> </a:t>
            </a:r>
            <a:r>
              <a:rPr kumimoji="0" lang="es-ES" sz="2200" b="0" i="0" u="none" strike="noStrike" kern="1200" cap="none" spc="0" normalizeH="0" baseline="0" noProof="0" dirty="0">
                <a:ln>
                  <a:noFill/>
                </a:ln>
                <a:solidFill>
                  <a:schemeClr val="tx1"/>
                </a:solidFill>
                <a:effectLst/>
                <a:uLnTx/>
                <a:uFillTx/>
                <a:latin typeface="+mn-lt"/>
                <a:ea typeface="+mn-ea"/>
                <a:cs typeface="+mn-cs"/>
              </a:rPr>
              <a:t>e</a:t>
            </a:r>
            <a:r>
              <a:rPr kumimoji="0" lang="tr-TR" sz="2200" b="0" i="0" u="none" strike="noStrike" kern="1200" cap="none" spc="0" normalizeH="0" baseline="0" noProof="0" dirty="0">
                <a:ln>
                  <a:noFill/>
                </a:ln>
                <a:solidFill>
                  <a:schemeClr val="tx1"/>
                </a:solidFill>
                <a:effectLst/>
                <a:uLnTx/>
                <a:uFillTx/>
                <a:latin typeface="+mn-lt"/>
                <a:ea typeface="+mn-ea"/>
                <a:cs typeface="+mn-cs"/>
              </a:rPr>
              <a:t>s </a:t>
            </a:r>
            <a:r>
              <a:rPr lang="es-ES" sz="2200" dirty="0"/>
              <a:t>la transmisión estructurada de datos entre organizaciones por medios electrónicos</a:t>
            </a:r>
            <a:r>
              <a:rPr kumimoji="0" lang="tr-TR" sz="2200" b="0" i="0" u="none" strike="noStrike" kern="1200" cap="none" spc="0" normalizeH="0" baseline="0" noProof="0" dirty="0">
                <a:ln>
                  <a:noFill/>
                </a:ln>
                <a:solidFill>
                  <a:schemeClr val="tx1"/>
                </a:solidFill>
                <a:effectLst/>
                <a:uLnTx/>
                <a:uFillTx/>
                <a:latin typeface="+mn-lt"/>
                <a:ea typeface="+mn-ea"/>
                <a:cs typeface="+mn-cs"/>
              </a:rPr>
              <a:t>. </a:t>
            </a:r>
            <a:r>
              <a:rPr kumimoji="0" lang="es-ES" sz="2200" b="0" i="0" u="none" strike="noStrike" kern="1200" cap="none" spc="0" normalizeH="0" baseline="0" noProof="0" dirty="0">
                <a:ln>
                  <a:noFill/>
                </a:ln>
                <a:solidFill>
                  <a:schemeClr val="tx1"/>
                </a:solidFill>
                <a:effectLst/>
                <a:uLnTx/>
                <a:uFillTx/>
                <a:latin typeface="+mn-lt"/>
                <a:ea typeface="+mn-ea"/>
                <a:cs typeface="+mn-cs"/>
              </a:rPr>
              <a:t>Se usa para transferir documentos electrónicos o datos empresariales de un ordenador a otro</a:t>
            </a:r>
            <a:r>
              <a:rPr kumimoji="0" lang="tr-TR" sz="2200" b="0" i="0" u="none" strike="noStrike" kern="1200" cap="none" spc="0" normalizeH="0" baseline="0" noProof="0" dirty="0">
                <a:ln>
                  <a:noFill/>
                </a:ln>
                <a:solidFill>
                  <a:schemeClr val="tx1"/>
                </a:solidFill>
                <a:effectLst/>
                <a:uLnTx/>
                <a:uFillTx/>
                <a:latin typeface="+mn-lt"/>
                <a:ea typeface="+mn-ea"/>
                <a:cs typeface="+mn-cs"/>
              </a:rPr>
              <a:t>.</a:t>
            </a:r>
          </a:p>
          <a:p>
            <a:pPr marL="342900" marR="0" lvl="0" indent="-342900" algn="l" defTabSz="914400" rtl="0" eaLnBrk="1" fontAlgn="base" latinLnBrk="0" hangingPunct="1">
              <a:lnSpc>
                <a:spcPct val="90000"/>
              </a:lnSpc>
              <a:spcBef>
                <a:spcPct val="20000"/>
              </a:spcBef>
              <a:spcAft>
                <a:spcPct val="0"/>
              </a:spcAft>
              <a:buClrTx/>
              <a:buSzTx/>
              <a:buFontTx/>
              <a:buChar char="•"/>
              <a:tabLst/>
              <a:defRPr/>
            </a:pPr>
            <a:r>
              <a:rPr kumimoji="0" lang="tr-TR" sz="2200" b="0" i="0" u="none" strike="noStrike" kern="1200" cap="none" spc="0" normalizeH="0" baseline="0" noProof="0" dirty="0">
                <a:ln>
                  <a:noFill/>
                </a:ln>
                <a:solidFill>
                  <a:schemeClr val="tx1"/>
                </a:solidFill>
                <a:effectLst/>
                <a:uLnTx/>
                <a:uFillTx/>
                <a:latin typeface="+mn-lt"/>
                <a:ea typeface="+mn-ea"/>
                <a:cs typeface="+mn-cs"/>
              </a:rPr>
              <a:t> </a:t>
            </a:r>
            <a:r>
              <a:rPr kumimoji="0" lang="tr-TR" sz="2200" b="1" i="0" u="none" strike="noStrike" kern="1200" cap="none" spc="0" normalizeH="0" baseline="0" noProof="0" dirty="0">
                <a:ln>
                  <a:noFill/>
                </a:ln>
                <a:solidFill>
                  <a:schemeClr val="tx1"/>
                </a:solidFill>
                <a:effectLst/>
                <a:uLnTx/>
                <a:uFillTx/>
                <a:latin typeface="+mn-lt"/>
                <a:ea typeface="+mn-ea"/>
                <a:cs typeface="+mn-cs"/>
              </a:rPr>
              <a:t>EFT</a:t>
            </a:r>
            <a:r>
              <a:rPr kumimoji="0" lang="tr-TR" sz="2200" b="0" i="0" u="none" strike="noStrike" kern="1200" cap="none" spc="0" normalizeH="0" baseline="0" noProof="0" dirty="0">
                <a:ln>
                  <a:noFill/>
                </a:ln>
                <a:solidFill>
                  <a:schemeClr val="tx1"/>
                </a:solidFill>
                <a:effectLst/>
                <a:uLnTx/>
                <a:uFillTx/>
                <a:latin typeface="+mn-lt"/>
                <a:ea typeface="+mn-ea"/>
                <a:cs typeface="+mn-cs"/>
              </a:rPr>
              <a:t> </a:t>
            </a:r>
            <a:r>
              <a:rPr kumimoji="0" lang="es-ES" sz="2200" b="0" i="0" u="none" strike="noStrike" kern="1200" cap="none" spc="0" normalizeH="0" baseline="0" noProof="0" dirty="0">
                <a:ln>
                  <a:noFill/>
                </a:ln>
                <a:solidFill>
                  <a:schemeClr val="tx1"/>
                </a:solidFill>
                <a:effectLst/>
                <a:uLnTx/>
                <a:uFillTx/>
                <a:latin typeface="+mn-lt"/>
                <a:ea typeface="+mn-ea"/>
                <a:cs typeface="+mn-cs"/>
              </a:rPr>
              <a:t>e</a:t>
            </a:r>
            <a:r>
              <a:rPr kumimoji="0" lang="tr-TR" sz="2200" b="0" i="0" u="none" strike="noStrike" kern="1200" cap="none" spc="0" normalizeH="0" baseline="0" noProof="0" dirty="0">
                <a:ln>
                  <a:noFill/>
                </a:ln>
                <a:solidFill>
                  <a:schemeClr val="tx1"/>
                </a:solidFill>
                <a:effectLst/>
                <a:uLnTx/>
                <a:uFillTx/>
                <a:latin typeface="+mn-lt"/>
                <a:ea typeface="+mn-ea"/>
                <a:cs typeface="+mn-cs"/>
              </a:rPr>
              <a:t>s </a:t>
            </a:r>
            <a:r>
              <a:rPr kumimoji="0" lang="es-ES" sz="2200" b="0" i="0" u="none" strike="noStrike" kern="1200" cap="none" spc="0" normalizeH="0" baseline="0" noProof="0" dirty="0">
                <a:ln>
                  <a:noFill/>
                </a:ln>
                <a:solidFill>
                  <a:schemeClr val="tx1"/>
                </a:solidFill>
                <a:effectLst/>
                <a:uLnTx/>
                <a:uFillTx/>
                <a:latin typeface="+mn-lt"/>
                <a:ea typeface="+mn-ea"/>
                <a:cs typeface="+mn-cs"/>
              </a:rPr>
              <a:t>el intercambio o transferencia electrónica de dinero de una cuenta a otra</a:t>
            </a:r>
            <a:r>
              <a:rPr kumimoji="0" lang="tr-TR" sz="2200" b="0" i="0" u="none" strike="noStrike" kern="1200" cap="none" spc="0" normalizeH="0" baseline="0" noProof="0" dirty="0">
                <a:ln>
                  <a:noFill/>
                </a:ln>
                <a:solidFill>
                  <a:schemeClr val="tx1"/>
                </a:solidFill>
                <a:effectLst/>
                <a:uLnTx/>
                <a:uFillTx/>
                <a:latin typeface="+mn-lt"/>
                <a:ea typeface="+mn-ea"/>
                <a:cs typeface="+mn-cs"/>
              </a:rPr>
              <a:t>.</a:t>
            </a:r>
            <a:endParaRPr kumimoji="0" lang="tr-TR"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7" name="Picture 4" descr="EDI"/>
          <p:cNvPicPr>
            <a:picLocks noChangeAspect="1" noChangeArrowheads="1"/>
          </p:cNvPicPr>
          <p:nvPr/>
        </p:nvPicPr>
        <p:blipFill>
          <a:blip r:embed="rId2"/>
          <a:srcRect/>
          <a:stretch>
            <a:fillRect/>
          </a:stretch>
        </p:blipFill>
        <p:spPr bwMode="auto">
          <a:xfrm>
            <a:off x="5984641" y="1832614"/>
            <a:ext cx="5281083" cy="4032250"/>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1292772"/>
            <a:ext cx="10972800" cy="1143000"/>
          </a:xfrm>
        </p:spPr>
        <p:txBody>
          <a:bodyPr/>
          <a:lstStyle/>
          <a:p>
            <a:pPr algn="l"/>
            <a:r>
              <a:rPr lang="es-ES" sz="3200" b="1" dirty="0">
                <a:solidFill>
                  <a:srgbClr val="C00000"/>
                </a:solidFill>
              </a:rPr>
              <a:t>Ventajas del</a:t>
            </a:r>
            <a:r>
              <a:rPr lang="tr-TR" sz="3200" b="1" dirty="0">
                <a:solidFill>
                  <a:srgbClr val="C00000"/>
                </a:solidFill>
              </a:rPr>
              <a:t> E-commerce</a:t>
            </a:r>
            <a:endParaRPr lang="en-IE" sz="3200" b="1" dirty="0">
              <a:solidFill>
                <a:srgbClr val="C00000"/>
              </a:solidFill>
            </a:endParaRPr>
          </a:p>
        </p:txBody>
      </p:sp>
      <p:sp>
        <p:nvSpPr>
          <p:cNvPr id="3" name="Content Placeholder 2"/>
          <p:cNvSpPr>
            <a:spLocks noGrp="1"/>
          </p:cNvSpPr>
          <p:nvPr>
            <p:ph idx="1"/>
          </p:nvPr>
        </p:nvSpPr>
        <p:spPr>
          <a:xfrm>
            <a:off x="609600" y="2335157"/>
            <a:ext cx="10972800" cy="3610626"/>
          </a:xfrm>
        </p:spPr>
        <p:txBody>
          <a:bodyPr/>
          <a:lstStyle/>
          <a:p>
            <a:pPr>
              <a:lnSpc>
                <a:spcPct val="90000"/>
              </a:lnSpc>
            </a:pPr>
            <a:r>
              <a:rPr lang="es-ES" sz="2800" dirty="0"/>
              <a:t>Procedimientos de compra y venta más rápidos, así como mayor facilidad para encontrar productos</a:t>
            </a:r>
            <a:r>
              <a:rPr lang="tr-TR" sz="2800" dirty="0"/>
              <a:t>. </a:t>
            </a:r>
          </a:p>
          <a:p>
            <a:pPr>
              <a:lnSpc>
                <a:spcPct val="90000"/>
              </a:lnSpc>
            </a:pPr>
            <a:r>
              <a:rPr lang="es-ES" sz="2800" dirty="0"/>
              <a:t>Compra y venta</a:t>
            </a:r>
            <a:r>
              <a:rPr lang="tr-TR" sz="2800" dirty="0"/>
              <a:t> 24/7. </a:t>
            </a:r>
          </a:p>
          <a:p>
            <a:pPr>
              <a:lnSpc>
                <a:spcPct val="90000"/>
              </a:lnSpc>
            </a:pPr>
            <a:r>
              <a:rPr lang="es-ES" sz="2800" dirty="0"/>
              <a:t>Costes operativos bajos y mejor calidad de servicios</a:t>
            </a:r>
            <a:r>
              <a:rPr lang="tr-TR" sz="2800" dirty="0"/>
              <a:t>. </a:t>
            </a:r>
          </a:p>
          <a:p>
            <a:pPr>
              <a:lnSpc>
                <a:spcPct val="90000"/>
              </a:lnSpc>
            </a:pPr>
            <a:r>
              <a:rPr lang="es-ES" sz="2800" dirty="0"/>
              <a:t>Facilidad para iniciar y gestionar un negocio</a:t>
            </a:r>
            <a:r>
              <a:rPr lang="tr-TR" sz="2800" dirty="0"/>
              <a:t>. </a:t>
            </a:r>
          </a:p>
          <a:p>
            <a:pPr>
              <a:lnSpc>
                <a:spcPct val="90000"/>
              </a:lnSpc>
            </a:pPr>
            <a:r>
              <a:rPr lang="es-ES" sz="2800" dirty="0"/>
              <a:t>Sin necesidad de establecer una empresa físicamente</a:t>
            </a:r>
            <a:r>
              <a:rPr lang="tr-TR" sz="2800" dirty="0"/>
              <a:t>.</a:t>
            </a:r>
          </a:p>
          <a:p>
            <a:pPr>
              <a:lnSpc>
                <a:spcPct val="90000"/>
              </a:lnSpc>
            </a:pPr>
            <a:r>
              <a:rPr lang="es-ES" sz="2800" dirty="0"/>
              <a:t>Los clientes pueden elegir productos fácilmente de distintos proveedores sin moverse físicamente de sus casas</a:t>
            </a:r>
            <a:endParaRPr lang="tr-TR" sz="2800" dirty="0">
              <a:solidFill>
                <a:schemeClr val="tx2"/>
              </a:solidFill>
            </a:endParaRPr>
          </a:p>
          <a:p>
            <a:pPr marL="0" indent="0" algn="ctr">
              <a:buNone/>
            </a:pPr>
            <a:endParaRPr lang="en-IE" dirty="0"/>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8</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6110" y="995889"/>
            <a:ext cx="10972800" cy="1143000"/>
          </a:xfrm>
        </p:spPr>
        <p:txBody>
          <a:bodyPr/>
          <a:lstStyle/>
          <a:p>
            <a:pPr algn="l"/>
            <a:r>
              <a:rPr lang="tr-TR" sz="3200" b="1" dirty="0">
                <a:solidFill>
                  <a:srgbClr val="C00000"/>
                </a:solidFill>
              </a:rPr>
              <a:t>D</a:t>
            </a:r>
            <a:r>
              <a:rPr lang="es-ES" sz="3200" b="1" dirty="0" err="1">
                <a:solidFill>
                  <a:srgbClr val="C00000"/>
                </a:solidFill>
              </a:rPr>
              <a:t>esventajas</a:t>
            </a:r>
            <a:r>
              <a:rPr lang="es-ES" sz="3200" b="1" dirty="0">
                <a:solidFill>
                  <a:srgbClr val="C00000"/>
                </a:solidFill>
              </a:rPr>
              <a:t> del</a:t>
            </a:r>
            <a:r>
              <a:rPr lang="tr-TR" sz="3200" b="1" dirty="0">
                <a:solidFill>
                  <a:srgbClr val="C00000"/>
                </a:solidFill>
              </a:rPr>
              <a:t> E-commerce</a:t>
            </a:r>
            <a:endParaRPr lang="en-IE" sz="3200" b="1" dirty="0">
              <a:solidFill>
                <a:srgbClr val="C00000"/>
              </a:solidFill>
            </a:endParaRPr>
          </a:p>
        </p:txBody>
      </p:sp>
      <p:sp>
        <p:nvSpPr>
          <p:cNvPr id="4" name="Slide Number Placeholder 3"/>
          <p:cNvSpPr>
            <a:spLocks noGrp="1"/>
          </p:cNvSpPr>
          <p:nvPr>
            <p:ph type="sldNum" sz="quarter" idx="12"/>
          </p:nvPr>
        </p:nvSpPr>
        <p:spPr/>
        <p:txBody>
          <a:bodyPr/>
          <a:lstStyle/>
          <a:p>
            <a:fld id="{A7AD32EF-B744-4512-A6AB-C39B4880BDB1}" type="slidenum">
              <a:rPr lang="es-ES" altLang="es-ES" smtClean="0"/>
              <a:pPr/>
              <a:t>9</a:t>
            </a:fld>
            <a:endParaRPr lang="es-ES" altLang="es-ES"/>
          </a:p>
        </p:txBody>
      </p:sp>
      <p:sp>
        <p:nvSpPr>
          <p:cNvPr id="5" name="Title 1"/>
          <p:cNvSpPr txBox="1">
            <a:spLocks/>
          </p:cNvSpPr>
          <p:nvPr/>
        </p:nvSpPr>
        <p:spPr bwMode="auto">
          <a:xfrm>
            <a:off x="1041779" y="0"/>
            <a:ext cx="109728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lgn="r" defTabSz="914400" fontAlgn="base">
              <a:spcBef>
                <a:spcPct val="0"/>
              </a:spcBef>
              <a:spcAft>
                <a:spcPct val="0"/>
              </a:spcAft>
              <a:defRPr/>
            </a:pPr>
            <a:r>
              <a:rPr lang="en-US" sz="3200" b="1" dirty="0">
                <a:solidFill>
                  <a:srgbClr val="0B0AFD"/>
                </a:solidFill>
              </a:rPr>
              <a:t>Comercio </a:t>
            </a:r>
            <a:r>
              <a:rPr lang="en-US" sz="3200" b="1" dirty="0" err="1">
                <a:solidFill>
                  <a:srgbClr val="0B0AFD"/>
                </a:solidFill>
              </a:rPr>
              <a:t>Electrónico</a:t>
            </a:r>
            <a:endParaRPr kumimoji="0" lang="en-IE" sz="3200" b="1" i="0" u="none" strike="noStrike" kern="1200" cap="none" spc="0" normalizeH="0" baseline="0" noProof="0" dirty="0">
              <a:ln>
                <a:noFill/>
              </a:ln>
              <a:solidFill>
                <a:srgbClr val="0B0AFD"/>
              </a:solidFill>
              <a:effectLst/>
              <a:uLnTx/>
              <a:uFillTx/>
              <a:latin typeface="+mj-lt"/>
              <a:ea typeface="+mj-ea"/>
              <a:cs typeface="+mj-cs"/>
            </a:endParaRPr>
          </a:p>
        </p:txBody>
      </p:sp>
      <p:sp>
        <p:nvSpPr>
          <p:cNvPr id="8" name="Rectangle 3"/>
          <p:cNvSpPr txBox="1">
            <a:spLocks noChangeArrowheads="1"/>
          </p:cNvSpPr>
          <p:nvPr/>
        </p:nvSpPr>
        <p:spPr bwMode="auto">
          <a:xfrm>
            <a:off x="502722" y="1861458"/>
            <a:ext cx="5384800" cy="452596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s-ES" sz="2400" b="0" i="0" u="none" strike="noStrike" kern="1200" cap="none" spc="0" normalizeH="0" baseline="0" noProof="0" dirty="0">
                <a:ln>
                  <a:noFill/>
                </a:ln>
                <a:solidFill>
                  <a:schemeClr val="tx1"/>
                </a:solidFill>
                <a:effectLst/>
                <a:uLnTx/>
                <a:uFillTx/>
                <a:latin typeface="+mn-lt"/>
                <a:ea typeface="+mn-ea"/>
                <a:cs typeface="+mn-cs"/>
              </a:rPr>
              <a:t>No tenemos una garantía sobre la calidad del producto</a:t>
            </a:r>
            <a:r>
              <a:rPr kumimoji="0" lang="tr-TR" sz="2400" b="0" i="0" u="none" strike="noStrike" kern="1200" cap="none" spc="0" normalizeH="0" baseline="0" noProof="0" dirty="0">
                <a:ln>
                  <a:noFill/>
                </a:ln>
                <a:solidFill>
                  <a:schemeClr val="tx1"/>
                </a:solidFill>
                <a:effectLst/>
                <a:uLnTx/>
                <a:uFillTx/>
                <a:latin typeface="+mn-lt"/>
                <a:ea typeface="+mn-ea"/>
                <a:cs typeface="+mn-cs"/>
              </a:rPr>
              <a:t>.</a:t>
            </a:r>
            <a:endParaRPr kumimoji="0" lang="en-US"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tabLst/>
              <a:defRPr/>
            </a:pPr>
            <a:endParaRPr kumimoji="0" lang="tr-TR" sz="24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0" lang="es-ES" sz="2400" b="0" i="0" u="none" strike="noStrike" kern="1200" cap="none" spc="0" normalizeH="0" baseline="0" noProof="0" dirty="0">
                <a:ln>
                  <a:noFill/>
                </a:ln>
                <a:solidFill>
                  <a:schemeClr val="tx1"/>
                </a:solidFill>
                <a:effectLst/>
                <a:uLnTx/>
                <a:uFillTx/>
                <a:latin typeface="+mn-lt"/>
                <a:ea typeface="+mn-ea"/>
                <a:cs typeface="+mn-cs"/>
              </a:rPr>
              <a:t>Existen muchos piratas informáticos buscando oportunidades de hacer daño. Las webs de </a:t>
            </a:r>
            <a:r>
              <a:rPr kumimoji="0" lang="tr-TR" sz="2400" b="0" i="0" u="none" strike="noStrike" kern="1200" cap="none" spc="0" normalizeH="0" baseline="0" noProof="0" dirty="0">
                <a:ln>
                  <a:noFill/>
                </a:ln>
                <a:solidFill>
                  <a:schemeClr val="tx1"/>
                </a:solidFill>
                <a:effectLst/>
                <a:uLnTx/>
                <a:uFillTx/>
                <a:latin typeface="+mn-lt"/>
                <a:ea typeface="+mn-ea"/>
                <a:cs typeface="+mn-cs"/>
              </a:rPr>
              <a:t>e</a:t>
            </a:r>
            <a:r>
              <a:rPr kumimoji="0" lang="en-US" sz="2400" b="0" i="0" u="none" strike="noStrike" kern="1200" cap="none" spc="0" normalizeH="0" baseline="0" noProof="0" dirty="0">
                <a:ln>
                  <a:noFill/>
                </a:ln>
                <a:solidFill>
                  <a:schemeClr val="tx1"/>
                </a:solidFill>
                <a:effectLst/>
                <a:uLnTx/>
                <a:uFillTx/>
                <a:latin typeface="+mn-lt"/>
                <a:ea typeface="+mn-ea"/>
                <a:cs typeface="+mn-cs"/>
              </a:rPr>
              <a:t>-</a:t>
            </a:r>
            <a:r>
              <a:rPr kumimoji="0" lang="tr-TR" sz="2400" b="0" i="0" u="none" strike="noStrike" kern="1200" cap="none" spc="0" normalizeH="0" baseline="0" noProof="0" dirty="0">
                <a:ln>
                  <a:noFill/>
                </a:ln>
                <a:solidFill>
                  <a:schemeClr val="tx1"/>
                </a:solidFill>
                <a:effectLst/>
                <a:uLnTx/>
                <a:uFillTx/>
                <a:latin typeface="+mn-lt"/>
                <a:ea typeface="+mn-ea"/>
                <a:cs typeface="+mn-cs"/>
              </a:rPr>
              <a:t>commerce,</a:t>
            </a:r>
            <a:r>
              <a:rPr kumimoji="0" lang="es-ES" sz="2400" b="0" i="0" u="none" strike="noStrike" kern="1200" cap="none" spc="0" normalizeH="0" baseline="0" noProof="0" dirty="0">
                <a:ln>
                  <a:noFill/>
                </a:ln>
                <a:solidFill>
                  <a:schemeClr val="tx1"/>
                </a:solidFill>
                <a:effectLst/>
                <a:uLnTx/>
                <a:uFillTx/>
                <a:latin typeface="+mn-lt"/>
                <a:ea typeface="+mn-ea"/>
                <a:cs typeface="+mn-cs"/>
              </a:rPr>
              <a:t> servicios, pasarelas de pago son propensas a recibir ataques.</a:t>
            </a:r>
            <a:endParaRPr kumimoji="0" lang="tr-TR" sz="2400" b="0" i="0" u="none" strike="noStrike" kern="1200" cap="none" spc="0" normalizeH="0" baseline="0" noProof="0" dirty="0">
              <a:ln>
                <a:noFill/>
              </a:ln>
              <a:solidFill>
                <a:schemeClr val="tx1"/>
              </a:solidFill>
              <a:effectLst/>
              <a:uLnTx/>
              <a:uFillTx/>
              <a:latin typeface="+mn-lt"/>
              <a:ea typeface="+mn-ea"/>
              <a:cs typeface="+mn-cs"/>
            </a:endParaRPr>
          </a:p>
        </p:txBody>
      </p:sp>
      <p:pic>
        <p:nvPicPr>
          <p:cNvPr id="9" name="Picture 7" descr="ssl-web-hosting"/>
          <p:cNvPicPr>
            <a:picLocks noChangeAspect="1" noChangeArrowheads="1"/>
          </p:cNvPicPr>
          <p:nvPr/>
        </p:nvPicPr>
        <p:blipFill>
          <a:blip r:embed="rId2"/>
          <a:srcRect/>
          <a:stretch>
            <a:fillRect/>
          </a:stretch>
        </p:blipFill>
        <p:spPr bwMode="auto">
          <a:xfrm>
            <a:off x="7823200" y="1484314"/>
            <a:ext cx="3683000" cy="4503737"/>
          </a:xfrm>
          <a:prstGeom prst="rect">
            <a:avLst/>
          </a:prstGeom>
          <a:noFill/>
          <a:ln w="9525">
            <a:noFill/>
            <a:miter lim="800000"/>
            <a:headEnd/>
            <a:tailEnd/>
          </a:ln>
        </p:spPr>
      </p:pic>
    </p:spTree>
    <p:extLst>
      <p:ext uri="{BB962C8B-B14F-4D97-AF65-F5344CB8AC3E}">
        <p14:creationId xmlns:p14="http://schemas.microsoft.com/office/powerpoint/2010/main" xmlns="" val="318722253"/>
      </p:ext>
    </p:extLst>
  </p:cSld>
  <p:clrMapOvr>
    <a:masterClrMapping/>
  </p:clrMapOvr>
  <mc:AlternateContent xmlns:mc="http://schemas.openxmlformats.org/markup-compatibility/2006">
    <mc:Choice xmlns:p14="http://schemas.microsoft.com/office/powerpoint/2010/main" xmlns="" Requires="p14">
      <p:transition spd="med" p14:dur="700">
        <p:fade/>
      </p:transition>
    </mc:Choice>
    <mc:Fallback>
      <p:transition spd="med">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TIMING" val="|56|3.6"/>
</p:tagLst>
</file>

<file path=ppt/theme/theme1.xml><?xml version="1.0" encoding="utf-8"?>
<a:theme xmlns:a="http://schemas.openxmlformats.org/drawingml/2006/main" name="1557">
  <a:themeElements>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iseño predeterminado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iseño predeterminado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iseño predeterminado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iseño predeterminado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iseño predeterminado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iseño predeterminado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iseño predeterminado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iseño predeterminado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iseño predeterminado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iseño predeterminado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iseño predeterminado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iseño predeterminado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1557</Template>
  <TotalTime>5581</TotalTime>
  <Words>1177</Words>
  <Application>Microsoft Office PowerPoint</Application>
  <PresentationFormat>Personalizado</PresentationFormat>
  <Paragraphs>124</Paragraphs>
  <Slides>18</Slides>
  <Notes>1</Notes>
  <HiddenSlides>0</HiddenSlides>
  <MMClips>0</MMClips>
  <ScaleCrop>false</ScaleCrop>
  <HeadingPairs>
    <vt:vector size="4" baseType="variant">
      <vt:variant>
        <vt:lpstr>Tema</vt:lpstr>
      </vt:variant>
      <vt:variant>
        <vt:i4>1</vt:i4>
      </vt:variant>
      <vt:variant>
        <vt:lpstr>Títulos de diapositiva</vt:lpstr>
      </vt:variant>
      <vt:variant>
        <vt:i4>18</vt:i4>
      </vt:variant>
    </vt:vector>
  </HeadingPairs>
  <TitlesOfParts>
    <vt:vector size="19" baseType="lpstr">
      <vt:lpstr>1557</vt:lpstr>
      <vt:lpstr>Módulo 1: Marketing/Promoción y Comercio Electrónico</vt:lpstr>
      <vt:lpstr>Comercio Electrónico</vt:lpstr>
      <vt:lpstr>Comercio Electrónico</vt:lpstr>
      <vt:lpstr>Comercio Electrónico</vt:lpstr>
      <vt:lpstr>¿Qué es el comercio electrónico?</vt:lpstr>
      <vt:lpstr>E-Commerce</vt:lpstr>
      <vt:lpstr>Intercambio Electrónico de  Datos: Transferencia Electrónica de Fondos:</vt:lpstr>
      <vt:lpstr>Ventajas del E-commerce</vt:lpstr>
      <vt:lpstr>Desventajas del E-commerce</vt:lpstr>
      <vt:lpstr>Tipos de E-commerce</vt:lpstr>
      <vt:lpstr>1) EMPRESA A EMPRESA (B2B)</vt:lpstr>
      <vt:lpstr>2) EMPRESA A CONSUMIDOR (B2C)</vt:lpstr>
      <vt:lpstr>3) CONSUMIDOR A EMPRESA (C2B)</vt:lpstr>
      <vt:lpstr>4)CONSUMIDOR A CONSUMIDOR (C2C)</vt:lpstr>
      <vt:lpstr>La oportunidad de negocio con el E-commerce</vt:lpstr>
      <vt:lpstr>La oportunidad de negocio en E-commerce: Nuevos productos y servicios</vt:lpstr>
      <vt:lpstr>Capital intelectual y humano</vt:lpstr>
      <vt:lpstr>Diapositiva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 Técnica Franquicias Centroamérica</dc:title>
  <dc:creator>usuario</dc:creator>
  <cp:lastModifiedBy>user</cp:lastModifiedBy>
  <cp:revision>364</cp:revision>
  <cp:lastPrinted>2017-05-04T12:44:09Z</cp:lastPrinted>
  <dcterms:created xsi:type="dcterms:W3CDTF">2016-01-12T16:45:47Z</dcterms:created>
  <dcterms:modified xsi:type="dcterms:W3CDTF">2018-01-05T09:32:46Z</dcterms:modified>
</cp:coreProperties>
</file>