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7"/>
  </p:notesMasterIdLst>
  <p:handoutMasterIdLst>
    <p:handoutMasterId r:id="rId18"/>
  </p:handoutMasterIdLst>
  <p:sldIdLst>
    <p:sldId id="448" r:id="rId2"/>
    <p:sldId id="449" r:id="rId3"/>
    <p:sldId id="450" r:id="rId4"/>
    <p:sldId id="451" r:id="rId5"/>
    <p:sldId id="381" r:id="rId6"/>
    <p:sldId id="440" r:id="rId7"/>
    <p:sldId id="441" r:id="rId8"/>
    <p:sldId id="442" r:id="rId9"/>
    <p:sldId id="443" r:id="rId10"/>
    <p:sldId id="444" r:id="rId11"/>
    <p:sldId id="445" r:id="rId12"/>
    <p:sldId id="446" r:id="rId13"/>
    <p:sldId id="447" r:id="rId14"/>
    <p:sldId id="439" r:id="rId15"/>
    <p:sldId id="452" r:id="rId16"/>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B0AFD"/>
    <a:srgbClr val="7EA732"/>
    <a:srgbClr val="FB8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83" autoAdjust="0"/>
    <p:restoredTop sz="94974" autoAdjust="0"/>
  </p:normalViewPr>
  <p:slideViewPr>
    <p:cSldViewPr snapToGrid="0">
      <p:cViewPr varScale="1">
        <p:scale>
          <a:sx n="60" d="100"/>
          <a:sy n="60" d="100"/>
        </p:scale>
        <p:origin x="-156" y="-96"/>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19/10/2017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19/10/2017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a:t>
            </a:fld>
            <a:endParaRPr lang="es-ES"/>
          </a:p>
        </p:txBody>
      </p:sp>
    </p:spTree>
    <p:extLst>
      <p:ext uri="{BB962C8B-B14F-4D97-AF65-F5344CB8AC3E}">
        <p14:creationId xmlns="" xmlns:p14="http://schemas.microsoft.com/office/powerpoint/2010/main" val="297690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036478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 xmlns:p14="http://schemas.microsoft.com/office/powerpoint/2010/main" val="29228349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 xmlns:p14="http://schemas.microsoft.com/office/powerpoint/2010/main" val="21247574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4108951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 xmlns:p14="http://schemas.microsoft.com/office/powerpoint/2010/main" val="1404871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371051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 xmlns:p14="http://schemas.microsoft.com/office/powerpoint/2010/main" val="19283272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826649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391417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97934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 xmlns:p14="http://schemas.microsoft.com/office/powerpoint/2010/main" val="27142106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8639808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g5rVxlLPAF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295915"/>
            <a:ext cx="9144000" cy="1435643"/>
          </a:xfrm>
        </p:spPr>
        <p:txBody>
          <a:bodyPr/>
          <a:lstStyle/>
          <a:p>
            <a:r>
              <a:rPr lang="en-GB" sz="2800" b="1" dirty="0" smtClean="0"/>
              <a:t>Module No 7: </a:t>
            </a:r>
            <a:r>
              <a:rPr lang="en-GB" sz="2800" b="1" dirty="0" smtClean="0">
                <a:solidFill>
                  <a:srgbClr val="336600"/>
                </a:solidFill>
              </a:rPr>
              <a:t>Pathways2market &amp; customer identification</a:t>
            </a:r>
            <a:r>
              <a:rPr lang="es-ES" sz="2800" dirty="0"/>
              <a:t/>
            </a:r>
            <a:br>
              <a:rPr lang="es-ES" sz="2800" dirty="0"/>
            </a:br>
            <a:endParaRPr lang="en-IE" sz="2400" b="1" dirty="0"/>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IE" dirty="0"/>
              <a:t>Prepared </a:t>
            </a:r>
            <a:r>
              <a:rPr lang="en-IE" dirty="0" smtClean="0"/>
              <a:t>by the </a:t>
            </a:r>
            <a:r>
              <a:rPr lang="en-US" dirty="0" smtClean="0"/>
              <a:t>Consortium for the project: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 xmlns:p14="http://schemas.microsoft.com/office/powerpoint/2010/main" val="131914881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smtClean="0">
                <a:solidFill>
                  <a:srgbClr val="0B0AFD"/>
                </a:solidFill>
              </a:rPr>
              <a:t>Market </a:t>
            </a:r>
            <a:r>
              <a:rPr lang="en-GB" sz="3200" b="1" dirty="0">
                <a:solidFill>
                  <a:srgbClr val="0B0AFD"/>
                </a:solidFill>
              </a:rPr>
              <a:t>Identification</a:t>
            </a:r>
            <a:endParaRPr lang="en-IE" sz="3200" b="1" dirty="0">
              <a:solidFill>
                <a:srgbClr val="0B0AFD"/>
              </a:solidFill>
            </a:endParaRPr>
          </a:p>
        </p:txBody>
      </p:sp>
      <p:sp>
        <p:nvSpPr>
          <p:cNvPr id="3" name="Content Placeholder 2"/>
          <p:cNvSpPr>
            <a:spLocks noGrp="1"/>
          </p:cNvSpPr>
          <p:nvPr>
            <p:ph idx="1"/>
          </p:nvPr>
        </p:nvSpPr>
        <p:spPr>
          <a:xfrm>
            <a:off x="609600" y="1168821"/>
            <a:ext cx="11264348" cy="5102226"/>
          </a:xfrm>
        </p:spPr>
        <p:txBody>
          <a:bodyPr/>
          <a:lstStyle/>
          <a:p>
            <a:pPr marL="0" indent="0">
              <a:buNone/>
            </a:pPr>
            <a:endParaRPr lang="es-ES" sz="1700" b="1" dirty="0">
              <a:solidFill>
                <a:srgbClr val="0B0AFD"/>
              </a:solidFill>
            </a:endParaRPr>
          </a:p>
          <a:p>
            <a:pPr marL="0" indent="0">
              <a:buNone/>
            </a:pPr>
            <a:endParaRPr lang="es-ES" sz="1700" b="1" dirty="0">
              <a:solidFill>
                <a:srgbClr val="0B0AFD"/>
              </a:solidFill>
            </a:endParaRPr>
          </a:p>
          <a:p>
            <a:pPr marL="0" indent="0">
              <a:buNone/>
            </a:pPr>
            <a:r>
              <a:rPr lang="en-GB" sz="1700" b="1" dirty="0"/>
              <a:t>Analyse your customers</a:t>
            </a:r>
            <a:r>
              <a:rPr lang="en-GB" sz="1700" dirty="0"/>
              <a:t>: You will want to include demographics such as age, income, and location here. You need to understand their interests and buying habits to meet their needs. </a:t>
            </a:r>
            <a:r>
              <a:rPr lang="en-GB" sz="1700" b="1" dirty="0"/>
              <a:t>See also Unit 1 of Pathways2market &amp; customer identification course: </a:t>
            </a:r>
            <a:r>
              <a:rPr lang="en-GB" sz="1700" b="1" dirty="0" smtClean="0"/>
              <a:t>Customer </a:t>
            </a:r>
            <a:r>
              <a:rPr lang="en-GB" sz="1700" b="1" dirty="0"/>
              <a:t>Identification</a:t>
            </a:r>
            <a:r>
              <a:rPr lang="en-GB" sz="1700" dirty="0"/>
              <a:t>.</a:t>
            </a:r>
          </a:p>
          <a:p>
            <a:pPr marL="0" indent="0">
              <a:buNone/>
            </a:pPr>
            <a:endParaRPr lang="es-ES" sz="1700" dirty="0"/>
          </a:p>
          <a:p>
            <a:pPr marL="0" indent="0">
              <a:buNone/>
            </a:pPr>
            <a:r>
              <a:rPr lang="en-GB" sz="1700" b="1" dirty="0"/>
              <a:t>Competitors:</a:t>
            </a:r>
            <a:r>
              <a:rPr lang="en-GB" sz="1700" dirty="0"/>
              <a:t> </a:t>
            </a:r>
            <a:r>
              <a:rPr lang="en-GB" sz="1700" b="1" dirty="0">
                <a:solidFill>
                  <a:srgbClr val="0B0AFD"/>
                </a:solidFill>
              </a:rPr>
              <a:t>Who are your competitors targeting? Who are their current customers? </a:t>
            </a:r>
            <a:r>
              <a:rPr lang="en-GB" sz="1700" dirty="0"/>
              <a:t>You may find a niche market that they are overlooking. Understanding your competitors is important for a couple of reasons: </a:t>
            </a:r>
            <a:r>
              <a:rPr lang="en-GB" sz="1700" dirty="0" smtClean="0"/>
              <a:t>on the</a:t>
            </a:r>
            <a:r>
              <a:rPr lang="en-GB" sz="1700" dirty="0" smtClean="0"/>
              <a:t> one hand you </a:t>
            </a:r>
            <a:r>
              <a:rPr lang="en-GB" sz="1700" dirty="0"/>
              <a:t>would like to know who are you going to compete with, but it also helps you to unveil competition’s weaknesses. </a:t>
            </a:r>
            <a:endParaRPr lang="en-GB" sz="1700" dirty="0" smtClean="0"/>
          </a:p>
          <a:p>
            <a:pPr marL="0" indent="0">
              <a:buNone/>
            </a:pPr>
            <a:r>
              <a:rPr lang="en-GB" sz="1700" b="1" dirty="0" smtClean="0">
                <a:solidFill>
                  <a:srgbClr val="0B0AFD"/>
                </a:solidFill>
              </a:rPr>
              <a:t>Who </a:t>
            </a:r>
            <a:r>
              <a:rPr lang="en-GB" sz="1700" b="1" dirty="0">
                <a:solidFill>
                  <a:srgbClr val="0B0AFD"/>
                </a:solidFill>
              </a:rPr>
              <a:t>are your main competitors? Are there also any secondary competitors who could impact your business? What are their strengths and weaknesses?  How am I different from competitors on that market? What are my advantages and disadvantages? What are my unique features? Is there anyone offering </a:t>
            </a:r>
            <a:r>
              <a:rPr lang="en-GB" sz="1700" b="1" dirty="0" smtClean="0">
                <a:solidFill>
                  <a:srgbClr val="0B0AFD"/>
                </a:solidFill>
              </a:rPr>
              <a:t>a</a:t>
            </a:r>
            <a:r>
              <a:rPr lang="en-GB" sz="1700" b="1" dirty="0" smtClean="0">
                <a:solidFill>
                  <a:srgbClr val="0B0AFD"/>
                </a:solidFill>
              </a:rPr>
              <a:t> </a:t>
            </a:r>
            <a:r>
              <a:rPr lang="en-GB" sz="1700" b="1" dirty="0">
                <a:solidFill>
                  <a:srgbClr val="0B0AFD"/>
                </a:solidFill>
              </a:rPr>
              <a:t>similar product? </a:t>
            </a:r>
            <a:r>
              <a:rPr lang="en-GB" sz="1700" dirty="0"/>
              <a:t>Be careful with </a:t>
            </a:r>
            <a:r>
              <a:rPr lang="en-GB" sz="1700" dirty="0" smtClean="0"/>
              <a:t>a </a:t>
            </a:r>
            <a:r>
              <a:rPr lang="en-GB" sz="1700" dirty="0"/>
              <a:t>statement like “there is no competition”. It is uncommon to be in a market without competitors. If you really believe there are no competitors, ask someone to search for you. If you still don’t find any competitors, there might be </a:t>
            </a:r>
            <a:r>
              <a:rPr lang="en-GB" sz="1700" dirty="0" smtClean="0"/>
              <a:t>a logical </a:t>
            </a:r>
            <a:r>
              <a:rPr lang="en-GB" sz="1700" dirty="0"/>
              <a:t>explanation - maybe you are targeting a market that is not </a:t>
            </a:r>
            <a:r>
              <a:rPr lang="en-GB" sz="1700" dirty="0" smtClean="0"/>
              <a:t>viable </a:t>
            </a:r>
            <a:r>
              <a:rPr lang="en-GB" sz="1700" dirty="0"/>
              <a:t>for such products. Don’t be afraid of competition. Even if there </a:t>
            </a:r>
            <a:r>
              <a:rPr lang="en-GB" sz="1700" dirty="0" smtClean="0"/>
              <a:t>are many </a:t>
            </a:r>
            <a:r>
              <a:rPr lang="en-GB" sz="1700" dirty="0"/>
              <a:t>competitors </a:t>
            </a:r>
            <a:r>
              <a:rPr lang="en-GB" sz="1700" dirty="0" smtClean="0"/>
              <a:t>and </a:t>
            </a:r>
            <a:r>
              <a:rPr lang="en-GB" sz="1700" dirty="0"/>
              <a:t>the market is fragmented, it can </a:t>
            </a:r>
            <a:r>
              <a:rPr lang="en-GB" sz="1700" dirty="0" smtClean="0"/>
              <a:t>be </a:t>
            </a:r>
            <a:r>
              <a:rPr lang="en-GB" sz="1700" dirty="0"/>
              <a:t>good news for you: you are probably offering a product that is really wanted by your potential customers</a:t>
            </a: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Rectángulo 4"/>
          <p:cNvSpPr/>
          <p:nvPr/>
        </p:nvSpPr>
        <p:spPr>
          <a:xfrm>
            <a:off x="609599" y="1133802"/>
            <a:ext cx="10315903" cy="584775"/>
          </a:xfrm>
          <a:prstGeom prst="rect">
            <a:avLst/>
          </a:prstGeom>
        </p:spPr>
        <p:txBody>
          <a:bodyPr wrap="square">
            <a:spAutoFit/>
          </a:bodyPr>
          <a:lstStyle/>
          <a:p>
            <a:r>
              <a:rPr lang="en-US" sz="3200" b="1" dirty="0" smtClean="0">
                <a:solidFill>
                  <a:srgbClr val="C00000"/>
                </a:solidFill>
                <a:latin typeface="+mj-lt"/>
                <a:ea typeface="+mj-ea"/>
                <a:cs typeface="+mj-cs"/>
              </a:rPr>
              <a:t>Concepts for exploring </a:t>
            </a:r>
            <a:r>
              <a:rPr lang="en-US" sz="3200" b="1" dirty="0" smtClean="0">
                <a:solidFill>
                  <a:srgbClr val="C00000"/>
                </a:solidFill>
                <a:latin typeface="+mj-lt"/>
                <a:ea typeface="+mj-ea"/>
                <a:cs typeface="+mj-cs"/>
              </a:rPr>
              <a:t>your target </a:t>
            </a:r>
            <a:r>
              <a:rPr lang="en-US" sz="3200" b="1" dirty="0" smtClean="0">
                <a:solidFill>
                  <a:srgbClr val="C00000"/>
                </a:solidFill>
                <a:latin typeface="+mj-lt"/>
                <a:ea typeface="+mj-ea"/>
                <a:cs typeface="+mj-cs"/>
              </a:rPr>
              <a:t>market (</a:t>
            </a:r>
            <a:r>
              <a:rPr lang="en-US" sz="3200" b="1" dirty="0" err="1" smtClean="0">
                <a:solidFill>
                  <a:srgbClr val="C00000"/>
                </a:solidFill>
                <a:latin typeface="+mj-lt"/>
                <a:ea typeface="+mj-ea"/>
                <a:cs typeface="+mj-cs"/>
              </a:rPr>
              <a:t>contd</a:t>
            </a:r>
            <a:r>
              <a:rPr lang="en-US" sz="3200" b="1" dirty="0" smtClean="0">
                <a:solidFill>
                  <a:srgbClr val="C00000"/>
                </a:solidFill>
                <a:latin typeface="+mj-lt"/>
                <a:ea typeface="+mj-ea"/>
                <a:cs typeface="+mj-cs"/>
              </a:rPr>
              <a:t>)</a:t>
            </a:r>
            <a:endParaRPr lang="en-US" sz="3200" b="1" dirty="0">
              <a:solidFill>
                <a:srgbClr val="C00000"/>
              </a:solidFill>
              <a:latin typeface="+mj-lt"/>
              <a:ea typeface="+mj-ea"/>
              <a:cs typeface="+mj-cs"/>
            </a:endParaRPr>
          </a:p>
        </p:txBody>
      </p:sp>
    </p:spTree>
    <p:extLst>
      <p:ext uri="{BB962C8B-B14F-4D97-AF65-F5344CB8AC3E}">
        <p14:creationId xmlns="" xmlns:p14="http://schemas.microsoft.com/office/powerpoint/2010/main" val="181306763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smtClean="0">
                <a:solidFill>
                  <a:srgbClr val="0B0AFD"/>
                </a:solidFill>
              </a:rPr>
              <a:t>Market </a:t>
            </a:r>
            <a:r>
              <a:rPr lang="en-GB" sz="3200" b="1" dirty="0">
                <a:solidFill>
                  <a:srgbClr val="0B0AFD"/>
                </a:solidFill>
              </a:rPr>
              <a:t>Identification</a:t>
            </a:r>
            <a:endParaRPr lang="en-IE" sz="3200" b="1" dirty="0">
              <a:solidFill>
                <a:srgbClr val="0B0AFD"/>
              </a:solidFill>
            </a:endParaRPr>
          </a:p>
        </p:txBody>
      </p:sp>
      <p:sp>
        <p:nvSpPr>
          <p:cNvPr id="3" name="Content Placeholder 2"/>
          <p:cNvSpPr>
            <a:spLocks noGrp="1"/>
          </p:cNvSpPr>
          <p:nvPr>
            <p:ph idx="1"/>
          </p:nvPr>
        </p:nvSpPr>
        <p:spPr>
          <a:xfrm>
            <a:off x="609600" y="1326481"/>
            <a:ext cx="11264348" cy="5102226"/>
          </a:xfrm>
        </p:spPr>
        <p:txBody>
          <a:bodyPr/>
          <a:lstStyle/>
          <a:p>
            <a:pPr marL="0" indent="0">
              <a:buNone/>
            </a:pPr>
            <a:endParaRPr lang="es-ES" sz="1800" b="1" dirty="0">
              <a:solidFill>
                <a:srgbClr val="0B0AFD"/>
              </a:solidFill>
            </a:endParaRPr>
          </a:p>
          <a:p>
            <a:pPr marL="0" indent="0">
              <a:buNone/>
            </a:pPr>
            <a:endParaRPr lang="es-ES" sz="1800" b="1" dirty="0">
              <a:solidFill>
                <a:srgbClr val="0B0AFD"/>
              </a:solidFill>
            </a:endParaRPr>
          </a:p>
          <a:p>
            <a:pPr marL="0" indent="0">
              <a:buNone/>
            </a:pPr>
            <a:r>
              <a:rPr lang="en-GB" sz="1800" b="1" dirty="0"/>
              <a:t>Barriers</a:t>
            </a:r>
            <a:r>
              <a:rPr lang="en-GB" sz="1800" dirty="0"/>
              <a:t>: What are the potential pitfalls of entering your target foreign market? What are the </a:t>
            </a:r>
            <a:r>
              <a:rPr lang="en-GB" sz="1800" dirty="0" smtClean="0"/>
              <a:t>costs </a:t>
            </a:r>
            <a:r>
              <a:rPr lang="en-GB" sz="1800" dirty="0"/>
              <a:t>of entry? Can anyone enter the market? Do I </a:t>
            </a:r>
            <a:r>
              <a:rPr lang="en-GB" sz="1800" dirty="0" smtClean="0"/>
              <a:t>have the </a:t>
            </a:r>
            <a:r>
              <a:rPr lang="en-GB" sz="1800" dirty="0"/>
              <a:t>capacity to serve the market from my home country? Am I able to ship to the selected market? Is my product culturally acceptable? Can I speak the local language? Do I have access to distribution channels? Can I offer </a:t>
            </a:r>
            <a:r>
              <a:rPr lang="en-GB" sz="1800" dirty="0" smtClean="0"/>
              <a:t>a competitive </a:t>
            </a:r>
            <a:r>
              <a:rPr lang="en-GB" sz="1800" dirty="0"/>
              <a:t>price (including shipping costs)?</a:t>
            </a:r>
          </a:p>
          <a:p>
            <a:pPr marL="0" indent="0">
              <a:buNone/>
            </a:pPr>
            <a:endParaRPr lang="es-ES" sz="1800" dirty="0"/>
          </a:p>
          <a:p>
            <a:pPr marL="0" indent="0">
              <a:buNone/>
            </a:pPr>
            <a:r>
              <a:rPr lang="en-GB" sz="1800" b="1" dirty="0"/>
              <a:t>Regulations</a:t>
            </a:r>
            <a:r>
              <a:rPr lang="en-GB" sz="1800" dirty="0"/>
              <a:t>: Are there any specific regulations or restrictions on your target market? If so, what are they and how you are going to comply with them? What is the cost of compliance?</a:t>
            </a:r>
          </a:p>
          <a:p>
            <a:pPr marL="0" indent="0">
              <a:buNone/>
            </a:pPr>
            <a:endParaRPr lang="es-ES" sz="1800" dirty="0"/>
          </a:p>
          <a:p>
            <a:pPr marL="0" indent="0">
              <a:buNone/>
            </a:pPr>
            <a:r>
              <a:rPr lang="en-GB" sz="1800" b="1" dirty="0"/>
              <a:t>Opportunities</a:t>
            </a:r>
            <a:r>
              <a:rPr lang="en-GB" sz="1800" dirty="0"/>
              <a:t>: Are there particularly favourable times in the year to enter? Is there an opportunity to get in early to take advantage of an emerging market?</a:t>
            </a:r>
            <a:endParaRPr lang="es-ES"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Rectángulo 4"/>
          <p:cNvSpPr/>
          <p:nvPr/>
        </p:nvSpPr>
        <p:spPr>
          <a:xfrm>
            <a:off x="609599" y="1181100"/>
            <a:ext cx="10315903" cy="584775"/>
          </a:xfrm>
          <a:prstGeom prst="rect">
            <a:avLst/>
          </a:prstGeom>
        </p:spPr>
        <p:txBody>
          <a:bodyPr wrap="square">
            <a:spAutoFit/>
          </a:bodyPr>
          <a:lstStyle/>
          <a:p>
            <a:r>
              <a:rPr lang="en-US" sz="3200" b="1" dirty="0" smtClean="0">
                <a:solidFill>
                  <a:srgbClr val="C00000"/>
                </a:solidFill>
                <a:latin typeface="+mj-lt"/>
                <a:ea typeface="+mj-ea"/>
                <a:cs typeface="+mj-cs"/>
              </a:rPr>
              <a:t>Concepts for exploring </a:t>
            </a:r>
            <a:r>
              <a:rPr lang="en-US" sz="3200" b="1" dirty="0" smtClean="0">
                <a:solidFill>
                  <a:srgbClr val="C00000"/>
                </a:solidFill>
                <a:latin typeface="+mj-lt"/>
                <a:ea typeface="+mj-ea"/>
                <a:cs typeface="+mj-cs"/>
              </a:rPr>
              <a:t>your target </a:t>
            </a:r>
            <a:r>
              <a:rPr lang="en-US" sz="3200" b="1" dirty="0" smtClean="0">
                <a:solidFill>
                  <a:srgbClr val="C00000"/>
                </a:solidFill>
                <a:latin typeface="+mj-lt"/>
                <a:ea typeface="+mj-ea"/>
                <a:cs typeface="+mj-cs"/>
              </a:rPr>
              <a:t>market (</a:t>
            </a:r>
            <a:r>
              <a:rPr lang="en-US" sz="3200" b="1" dirty="0" err="1" smtClean="0">
                <a:solidFill>
                  <a:srgbClr val="C00000"/>
                </a:solidFill>
                <a:latin typeface="+mj-lt"/>
                <a:ea typeface="+mj-ea"/>
                <a:cs typeface="+mj-cs"/>
              </a:rPr>
              <a:t>contd</a:t>
            </a:r>
            <a:r>
              <a:rPr lang="en-US" sz="3200" b="1" dirty="0" smtClean="0">
                <a:solidFill>
                  <a:srgbClr val="C00000"/>
                </a:solidFill>
                <a:latin typeface="+mj-lt"/>
                <a:ea typeface="+mj-ea"/>
                <a:cs typeface="+mj-cs"/>
              </a:rPr>
              <a:t>)</a:t>
            </a:r>
            <a:endParaRPr lang="en-US" sz="3200" b="1" dirty="0">
              <a:solidFill>
                <a:srgbClr val="C00000"/>
              </a:solidFill>
              <a:latin typeface="+mj-lt"/>
              <a:ea typeface="+mj-ea"/>
              <a:cs typeface="+mj-cs"/>
            </a:endParaRPr>
          </a:p>
        </p:txBody>
      </p:sp>
    </p:spTree>
    <p:extLst>
      <p:ext uri="{BB962C8B-B14F-4D97-AF65-F5344CB8AC3E}">
        <p14:creationId xmlns="" xmlns:p14="http://schemas.microsoft.com/office/powerpoint/2010/main" val="14158588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smtClean="0">
                <a:solidFill>
                  <a:srgbClr val="0B0AFD"/>
                </a:solidFill>
              </a:rPr>
              <a:t>Market </a:t>
            </a:r>
            <a:r>
              <a:rPr lang="en-GB" sz="3200" b="1" dirty="0">
                <a:solidFill>
                  <a:srgbClr val="0B0AFD"/>
                </a:solidFill>
              </a:rPr>
              <a:t>Identification</a:t>
            </a:r>
            <a:endParaRPr lang="en-IE" sz="3200" b="1" dirty="0">
              <a:solidFill>
                <a:srgbClr val="0B0AFD"/>
              </a:solidFill>
            </a:endParaRPr>
          </a:p>
        </p:txBody>
      </p:sp>
      <p:sp>
        <p:nvSpPr>
          <p:cNvPr id="3" name="Content Placeholder 2"/>
          <p:cNvSpPr>
            <a:spLocks noGrp="1"/>
          </p:cNvSpPr>
          <p:nvPr>
            <p:ph idx="1"/>
          </p:nvPr>
        </p:nvSpPr>
        <p:spPr>
          <a:xfrm>
            <a:off x="632749" y="1645575"/>
            <a:ext cx="11264348" cy="3609332"/>
          </a:xfrm>
        </p:spPr>
        <p:txBody>
          <a:bodyPr/>
          <a:lstStyle/>
          <a:p>
            <a:pPr marL="0" indent="0">
              <a:buNone/>
            </a:pPr>
            <a:r>
              <a:rPr lang="en-GB" b="1" dirty="0" smtClean="0">
                <a:solidFill>
                  <a:srgbClr val="C00000"/>
                </a:solidFill>
                <a:latin typeface="+mj-lt"/>
                <a:ea typeface="+mj-ea"/>
                <a:cs typeface="+mj-cs"/>
              </a:rPr>
              <a:t>Evaluate </a:t>
            </a:r>
            <a:r>
              <a:rPr lang="en-GB" b="1" dirty="0">
                <a:solidFill>
                  <a:srgbClr val="C00000"/>
                </a:solidFill>
                <a:latin typeface="+mj-lt"/>
                <a:ea typeface="+mj-ea"/>
                <a:cs typeface="+mj-cs"/>
              </a:rPr>
              <a:t>your </a:t>
            </a:r>
            <a:r>
              <a:rPr lang="en-GB" b="1" dirty="0" smtClean="0">
                <a:solidFill>
                  <a:srgbClr val="C00000"/>
                </a:solidFill>
                <a:latin typeface="+mj-lt"/>
                <a:ea typeface="+mj-ea"/>
                <a:cs typeface="+mj-cs"/>
              </a:rPr>
              <a:t>decision </a:t>
            </a:r>
          </a:p>
          <a:p>
            <a:pPr marL="0" indent="0">
              <a:buNone/>
            </a:pPr>
            <a:endParaRPr lang="en-GB" sz="1800" b="1" dirty="0"/>
          </a:p>
          <a:p>
            <a:pPr marL="0" indent="0">
              <a:buNone/>
            </a:pPr>
            <a:r>
              <a:rPr lang="en-GB" sz="1800" dirty="0" smtClean="0"/>
              <a:t>Determining </a:t>
            </a:r>
            <a:r>
              <a:rPr lang="en-GB" sz="1800" dirty="0"/>
              <a:t>the characteristics your potential target market and analysing this information will help you make decisions whether and how to enter. Once you've decided on a target market, be sure to consider these questions:</a:t>
            </a:r>
            <a:endParaRPr lang="es-ES" sz="1800" b="1" dirty="0"/>
          </a:p>
          <a:p>
            <a:pPr lvl="1"/>
            <a:r>
              <a:rPr lang="en-GB" sz="1800" b="1" dirty="0"/>
              <a:t>Are there enough people who fit my criteria?</a:t>
            </a:r>
            <a:endParaRPr lang="es-ES" sz="1800" b="1" dirty="0"/>
          </a:p>
          <a:p>
            <a:pPr lvl="1"/>
            <a:r>
              <a:rPr lang="en-GB" sz="1800" b="1" dirty="0"/>
              <a:t>Will my </a:t>
            </a:r>
            <a:r>
              <a:rPr lang="en-GB" sz="1800" b="1" dirty="0" smtClean="0"/>
              <a:t>target</a:t>
            </a:r>
            <a:r>
              <a:rPr lang="en-GB" sz="1800" b="1" dirty="0" smtClean="0"/>
              <a:t> </a:t>
            </a:r>
            <a:r>
              <a:rPr lang="en-GB" sz="1800" b="1" dirty="0" smtClean="0"/>
              <a:t>really </a:t>
            </a:r>
            <a:r>
              <a:rPr lang="en-GB" sz="1800" b="1" dirty="0"/>
              <a:t>benefit from my product/service? Will they see a need for it?</a:t>
            </a:r>
            <a:endParaRPr lang="es-ES" sz="1800" b="1" dirty="0"/>
          </a:p>
          <a:p>
            <a:pPr lvl="1"/>
            <a:r>
              <a:rPr lang="en-GB" sz="1800" b="1" dirty="0"/>
              <a:t>Do I understand what drives my target </a:t>
            </a:r>
            <a:r>
              <a:rPr lang="en-GB" sz="1800" b="1" dirty="0" smtClean="0"/>
              <a:t>to </a:t>
            </a:r>
            <a:r>
              <a:rPr lang="en-GB" sz="1800" b="1" dirty="0"/>
              <a:t>make decisions?</a:t>
            </a:r>
            <a:endParaRPr lang="es-ES" sz="1800" b="1" dirty="0"/>
          </a:p>
          <a:p>
            <a:pPr lvl="1"/>
            <a:r>
              <a:rPr lang="en-GB" sz="1800" b="1" dirty="0"/>
              <a:t>Can they afford my product/service?</a:t>
            </a:r>
            <a:endParaRPr lang="es-ES" sz="1800" b="1" dirty="0"/>
          </a:p>
          <a:p>
            <a:pPr lvl="1"/>
            <a:r>
              <a:rPr lang="en-GB" sz="1800" b="1" dirty="0"/>
              <a:t>Can I reach them with my message? Are they easily accessible?</a:t>
            </a:r>
            <a:endParaRPr lang="es-ES" sz="1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Tree>
    <p:extLst>
      <p:ext uri="{BB962C8B-B14F-4D97-AF65-F5344CB8AC3E}">
        <p14:creationId xmlns="" xmlns:p14="http://schemas.microsoft.com/office/powerpoint/2010/main" val="325900759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527" y="0"/>
            <a:ext cx="10972800" cy="1143000"/>
          </a:xfrm>
        </p:spPr>
        <p:txBody>
          <a:bodyPr/>
          <a:lstStyle/>
          <a:p>
            <a:pPr algn="r"/>
            <a:r>
              <a:rPr lang="en-GB" sz="3200" b="1" dirty="0" smtClean="0">
                <a:solidFill>
                  <a:srgbClr val="0B0AFD"/>
                </a:solidFill>
              </a:rPr>
              <a:t>Market </a:t>
            </a:r>
            <a:r>
              <a:rPr lang="en-GB" sz="3200" b="1" dirty="0">
                <a:solidFill>
                  <a:srgbClr val="0B0AFD"/>
                </a:solidFill>
              </a:rPr>
              <a:t>Identification</a:t>
            </a:r>
            <a:endParaRPr lang="en-IE" sz="3200" b="1" dirty="0">
              <a:solidFill>
                <a:srgbClr val="0B0AFD"/>
              </a:solidFill>
            </a:endParaRPr>
          </a:p>
        </p:txBody>
      </p:sp>
      <p:sp>
        <p:nvSpPr>
          <p:cNvPr id="3" name="Content Placeholder 2"/>
          <p:cNvSpPr>
            <a:spLocks noGrp="1"/>
          </p:cNvSpPr>
          <p:nvPr>
            <p:ph idx="1"/>
          </p:nvPr>
        </p:nvSpPr>
        <p:spPr>
          <a:xfrm>
            <a:off x="493853" y="1715024"/>
            <a:ext cx="11264348" cy="4315386"/>
          </a:xfrm>
        </p:spPr>
        <p:txBody>
          <a:bodyPr/>
          <a:lstStyle/>
          <a:p>
            <a:pPr marL="0" indent="0">
              <a:buNone/>
            </a:pPr>
            <a:r>
              <a:rPr lang="en-GB" sz="1800" b="1" dirty="0" smtClean="0"/>
              <a:t>Don't </a:t>
            </a:r>
            <a:r>
              <a:rPr lang="en-GB" sz="1800" b="1" dirty="0"/>
              <a:t>break down your target too far! </a:t>
            </a:r>
            <a:r>
              <a:rPr lang="en-GB" sz="1800" dirty="0"/>
              <a:t>Remember, you can have more than one niche market. Consider if your marketing message should be different for each niche. If you can reach both niches effectively with the same message, then maybe you have broken down your market too far. Also, if you find there are only 50 people that fit all of your criteria, maybe you should re-evaluate your target. The trick is to find that perfect balance.</a:t>
            </a:r>
          </a:p>
          <a:p>
            <a:pPr marL="0" indent="0">
              <a:buNone/>
            </a:pPr>
            <a:endParaRPr lang="es-ES" sz="1800" dirty="0"/>
          </a:p>
          <a:p>
            <a:pPr marL="0" indent="0">
              <a:buNone/>
            </a:pPr>
            <a:r>
              <a:rPr lang="en-GB" sz="1800" b="1" dirty="0"/>
              <a:t>How do I find all this information? </a:t>
            </a:r>
            <a:r>
              <a:rPr lang="en-GB" sz="1800" dirty="0"/>
              <a:t>Try searching online for research others have done on your target. Search for magazine articles and blogs that talk about or to your target market. Look for survey results, or consider conducting a survey of your own. Ask your current customers for feedback.</a:t>
            </a:r>
          </a:p>
          <a:p>
            <a:pPr marL="0" indent="0">
              <a:buNone/>
            </a:pPr>
            <a:endParaRPr lang="es-ES" sz="1800" dirty="0"/>
          </a:p>
          <a:p>
            <a:pPr marL="0" indent="0">
              <a:buNone/>
            </a:pPr>
            <a:r>
              <a:rPr lang="en-GB" sz="1800" b="1" dirty="0" smtClean="0"/>
              <a:t>Identifying </a:t>
            </a:r>
            <a:r>
              <a:rPr lang="en-GB" sz="1800" b="1" dirty="0"/>
              <a:t>your target market is the hard part. </a:t>
            </a:r>
            <a:r>
              <a:rPr lang="en-GB" sz="1800" dirty="0"/>
              <a:t>Once you know who you are targeting, it is much easier to figure out which media you can use to reach them and what marketing messages will resonate with them. You will save money and get a better return on investment by defining your target audience.</a:t>
            </a:r>
            <a:endParaRPr lang="es-ES"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Rectángulo 4"/>
          <p:cNvSpPr/>
          <p:nvPr/>
        </p:nvSpPr>
        <p:spPr>
          <a:xfrm>
            <a:off x="483471" y="1181100"/>
            <a:ext cx="7786255" cy="523220"/>
          </a:xfrm>
          <a:prstGeom prst="rect">
            <a:avLst/>
          </a:prstGeom>
        </p:spPr>
        <p:txBody>
          <a:bodyPr wrap="square">
            <a:spAutoFit/>
          </a:bodyPr>
          <a:lstStyle/>
          <a:p>
            <a:r>
              <a:rPr lang="en-US" sz="2800" b="1" dirty="0" smtClean="0">
                <a:solidFill>
                  <a:srgbClr val="C00000"/>
                </a:solidFill>
                <a:latin typeface="+mj-lt"/>
                <a:ea typeface="+mj-ea"/>
                <a:cs typeface="+mj-cs"/>
              </a:rPr>
              <a:t>Closing remarks for market identification</a:t>
            </a:r>
            <a:endParaRPr lang="en-US" sz="2800" b="1" dirty="0">
              <a:solidFill>
                <a:srgbClr val="C00000"/>
              </a:solidFill>
              <a:latin typeface="+mj-lt"/>
              <a:ea typeface="+mj-ea"/>
              <a:cs typeface="+mj-cs"/>
            </a:endParaRPr>
          </a:p>
        </p:txBody>
      </p:sp>
    </p:spTree>
    <p:extLst>
      <p:ext uri="{BB962C8B-B14F-4D97-AF65-F5344CB8AC3E}">
        <p14:creationId xmlns="" xmlns:p14="http://schemas.microsoft.com/office/powerpoint/2010/main" val="222449808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smtClean="0">
                <a:solidFill>
                  <a:srgbClr val="0B0AFD"/>
                </a:solidFill>
              </a:rPr>
              <a:t>Market </a:t>
            </a:r>
            <a:r>
              <a:rPr lang="en-GB" sz="3200" b="1" dirty="0">
                <a:solidFill>
                  <a:srgbClr val="0B0AFD"/>
                </a:solidFill>
              </a:rPr>
              <a:t>Identification</a:t>
            </a:r>
            <a:endParaRPr lang="en-IE" sz="3200" b="1" dirty="0">
              <a:solidFill>
                <a:srgbClr val="0B0AFD"/>
              </a:solidFill>
            </a:endParaRPr>
          </a:p>
        </p:txBody>
      </p:sp>
      <p:sp>
        <p:nvSpPr>
          <p:cNvPr id="3" name="Content Placeholder 2"/>
          <p:cNvSpPr>
            <a:spLocks noGrp="1"/>
          </p:cNvSpPr>
          <p:nvPr>
            <p:ph idx="1"/>
          </p:nvPr>
        </p:nvSpPr>
        <p:spPr>
          <a:xfrm>
            <a:off x="613552" y="4722157"/>
            <a:ext cx="10904562" cy="1523068"/>
          </a:xfrm>
        </p:spPr>
        <p:txBody>
          <a:bodyPr/>
          <a:lstStyle/>
          <a:p>
            <a:pPr marL="0" indent="0">
              <a:buNone/>
            </a:pPr>
            <a:r>
              <a:rPr lang="en-GB" sz="2400" dirty="0"/>
              <a:t>Here is an interesting video explaining the basic of market analysis</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Rectángulo 5"/>
          <p:cNvSpPr/>
          <p:nvPr/>
        </p:nvSpPr>
        <p:spPr>
          <a:xfrm>
            <a:off x="613553" y="1697180"/>
            <a:ext cx="4597308" cy="1692771"/>
          </a:xfrm>
          <a:prstGeom prst="rect">
            <a:avLst/>
          </a:prstGeom>
        </p:spPr>
        <p:txBody>
          <a:bodyPr wrap="square">
            <a:spAutoFit/>
          </a:bodyPr>
          <a:lstStyle/>
          <a:p>
            <a:r>
              <a:rPr lang="en-GB" sz="2800" b="1" dirty="0">
                <a:solidFill>
                  <a:srgbClr val="C00000"/>
                </a:solidFill>
                <a:latin typeface="+mj-lt"/>
                <a:ea typeface="+mj-ea"/>
                <a:cs typeface="+mj-cs"/>
              </a:rPr>
              <a:t>Basic of market analysis for business plans</a:t>
            </a:r>
          </a:p>
          <a:p>
            <a:endParaRPr lang="en-GB" sz="2400" b="0" i="0" dirty="0">
              <a:effectLst/>
              <a:latin typeface="+mj-lt"/>
            </a:endParaRPr>
          </a:p>
          <a:p>
            <a:r>
              <a:rPr lang="en-GB" sz="2400" dirty="0">
                <a:latin typeface="+mj-lt"/>
              </a:rPr>
              <a:t>By </a:t>
            </a:r>
            <a:r>
              <a:rPr lang="es-ES" sz="2400" dirty="0"/>
              <a:t>Henning </a:t>
            </a:r>
            <a:r>
              <a:rPr lang="es-ES" sz="2400" dirty="0" err="1"/>
              <a:t>Glaser</a:t>
            </a:r>
            <a:endParaRPr lang="en-GB" sz="2400" b="0" i="0" dirty="0">
              <a:effectLst/>
              <a:latin typeface="+mj-lt"/>
            </a:endParaRPr>
          </a:p>
        </p:txBody>
      </p:sp>
      <p:sp>
        <p:nvSpPr>
          <p:cNvPr id="7" name="Rectángulo 6"/>
          <p:cNvSpPr/>
          <p:nvPr/>
        </p:nvSpPr>
        <p:spPr>
          <a:xfrm>
            <a:off x="595157" y="3241964"/>
            <a:ext cx="4843946" cy="646331"/>
          </a:xfrm>
          <a:prstGeom prst="rect">
            <a:avLst/>
          </a:prstGeom>
        </p:spPr>
        <p:txBody>
          <a:bodyPr wrap="square">
            <a:spAutoFit/>
          </a:bodyPr>
          <a:lstStyle/>
          <a:p>
            <a:r>
              <a:rPr lang="es-ES" dirty="0">
                <a:hlinkClick r:id="rId2"/>
              </a:rPr>
              <a:t>https://www.youtube.com/watch?v=g5rVxlLPAF8</a:t>
            </a:r>
            <a:endParaRPr lang="es-ES" dirty="0"/>
          </a:p>
        </p:txBody>
      </p:sp>
      <p:pic>
        <p:nvPicPr>
          <p:cNvPr id="9" name="Imagen 8"/>
          <p:cNvPicPr>
            <a:picLocks noChangeAspect="1"/>
          </p:cNvPicPr>
          <p:nvPr/>
        </p:nvPicPr>
        <p:blipFill>
          <a:blip r:embed="rId3"/>
          <a:stretch>
            <a:fillRect/>
          </a:stretch>
        </p:blipFill>
        <p:spPr>
          <a:xfrm>
            <a:off x="5611091" y="909738"/>
            <a:ext cx="6003257" cy="3852430"/>
          </a:xfrm>
          <a:prstGeom prst="rect">
            <a:avLst/>
          </a:prstGeom>
        </p:spPr>
      </p:pic>
    </p:spTree>
    <p:extLst>
      <p:ext uri="{BB962C8B-B14F-4D97-AF65-F5344CB8AC3E}">
        <p14:creationId xmlns="" xmlns:p14="http://schemas.microsoft.com/office/powerpoint/2010/main" val="115435481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 xmlns:p14="http://schemas.microsoft.com/office/powerpoint/2010/main" val="314118809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smtClean="0">
                <a:solidFill>
                  <a:srgbClr val="0B0AFD"/>
                </a:solidFill>
              </a:rPr>
              <a:t>Market </a:t>
            </a:r>
            <a:r>
              <a:rPr lang="en-GB" sz="3200" b="1" dirty="0">
                <a:solidFill>
                  <a:srgbClr val="0B0AFD"/>
                </a:solidFill>
              </a:rPr>
              <a:t>Identification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 xmlns:p14="http://schemas.microsoft.com/office/powerpoint/2010/main" val="1153997277"/>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 xmlns:a16="http://schemas.microsoft.com/office/drawing/2014/main" val="2387490912"/>
                    </a:ext>
                  </a:extLst>
                </a:gridCol>
                <a:gridCol w="5408195">
                  <a:extLst>
                    <a:ext uri="{9D8B030D-6E8A-4147-A177-3AD203B41FA5}">
                      <a16:colId xmlns="" xmlns:a16="http://schemas.microsoft.com/office/drawing/2014/main" val="3462008685"/>
                    </a:ext>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smtClean="0">
                          <a:solidFill>
                            <a:schemeClr val="tx1"/>
                          </a:solidFill>
                          <a:latin typeface="+mn-lt"/>
                          <a:ea typeface="+mn-ea"/>
                          <a:cs typeface="+mn-cs"/>
                        </a:rPr>
                        <a:t>15</a:t>
                      </a:r>
                      <a:r>
                        <a:rPr lang="en-IE" sz="2400" b="1" smtClean="0">
                          <a:solidFill>
                            <a:srgbClr val="336600"/>
                          </a:solidFill>
                        </a:rPr>
                        <a:t> </a:t>
                      </a:r>
                      <a:r>
                        <a:rPr lang="en-IE" sz="2400" b="1" dirty="0" smtClean="0">
                          <a:solidFill>
                            <a:schemeClr val="tx1"/>
                          </a:solidFill>
                        </a:rPr>
                        <a:t>slides </a:t>
                      </a:r>
                      <a:r>
                        <a:rPr lang="en-IE" sz="2400" b="1" dirty="0">
                          <a:solidFill>
                            <a:schemeClr val="tx1"/>
                          </a:solidFill>
                        </a:rPr>
                        <a:t>in total</a:t>
                      </a:r>
                    </a:p>
                  </a:txBody>
                  <a:tcPr>
                    <a:solidFill>
                      <a:schemeClr val="bg1">
                        <a:lumMod val="75000"/>
                      </a:schemeClr>
                    </a:solidFill>
                  </a:tcPr>
                </a:tc>
                <a:extLst>
                  <a:ext uri="{0D108BD9-81ED-4DB2-BD59-A6C34878D82A}">
                    <a16:rowId xmlns="" xmlns:a16="http://schemas.microsoft.com/office/drawing/2014/main"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30 </a:t>
                      </a:r>
                      <a:r>
                        <a:rPr lang="en-IE" sz="2400" b="1" dirty="0" smtClean="0"/>
                        <a:t>minutes </a:t>
                      </a:r>
                      <a:r>
                        <a:rPr lang="en-IE" sz="2400" b="1" dirty="0"/>
                        <a:t>(not including exploring the links provided within slides)</a:t>
                      </a:r>
                    </a:p>
                  </a:txBody>
                  <a:tcPr>
                    <a:solidFill>
                      <a:schemeClr val="bg1">
                        <a:lumMod val="75000"/>
                      </a:schemeClr>
                    </a:solidFill>
                  </a:tcPr>
                </a:tc>
                <a:extLst>
                  <a:ext uri="{0D108BD9-81ED-4DB2-BD59-A6C34878D82A}">
                    <a16:rowId xmlns="" xmlns:a16="http://schemas.microsoft.com/office/drawing/2014/main"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extLst>
                  <a:ext uri="{0D108BD9-81ED-4DB2-BD59-A6C34878D82A}">
                    <a16:rowId xmlns=""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smtClean="0">
                <a:solidFill>
                  <a:srgbClr val="990000"/>
                </a:solidFill>
              </a:rPr>
              <a:t>Overview</a:t>
            </a:r>
            <a:endParaRPr lang="el-GR" sz="3200" dirty="0">
              <a:solidFill>
                <a:srgbClr val="990000"/>
              </a:solidFill>
            </a:endParaRPr>
          </a:p>
        </p:txBody>
      </p:sp>
    </p:spTree>
    <p:custDataLst>
      <p:tags r:id="rId1"/>
    </p:custDataLst>
    <p:extLst>
      <p:ext uri="{BB962C8B-B14F-4D97-AF65-F5344CB8AC3E}">
        <p14:creationId xmlns="" xmlns:p14="http://schemas.microsoft.com/office/powerpoint/2010/main" val="753206177"/>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3200" b="1" dirty="0" smtClean="0">
                <a:solidFill>
                  <a:srgbClr val="990000"/>
                </a:solidFill>
              </a:rPr>
              <a:t>		</a:t>
            </a:r>
            <a:br>
              <a:rPr lang="en-IE" sz="3200" b="1" dirty="0" smtClean="0">
                <a:solidFill>
                  <a:srgbClr val="990000"/>
                </a:solidFill>
              </a:rPr>
            </a:br>
            <a:r>
              <a:rPr lang="en-GB" sz="3200" b="1" dirty="0" smtClean="0">
                <a:solidFill>
                  <a:srgbClr val="0B0AFD"/>
                </a:solidFill>
              </a:rPr>
              <a:t>Market </a:t>
            </a:r>
            <a:r>
              <a:rPr lang="en-GB" sz="3200" b="1" dirty="0">
                <a:solidFill>
                  <a:srgbClr val="0B0AFD"/>
                </a:solidFill>
              </a:rPr>
              <a:t>Identification</a:t>
            </a:r>
            <a:r>
              <a:rPr lang="en-IE" sz="1800" b="1" dirty="0">
                <a:solidFill>
                  <a:srgbClr val="990000"/>
                </a:solidFill>
              </a:rPr>
              <a:t/>
            </a:r>
            <a:br>
              <a:rPr lang="en-IE" sz="1800" b="1" dirty="0">
                <a:solidFill>
                  <a:srgbClr val="990000"/>
                </a:solidFill>
              </a:rPr>
            </a:br>
            <a:endParaRPr lang="en-IE" sz="1800" b="1" dirty="0">
              <a:solidFill>
                <a:srgbClr val="990000"/>
              </a:solidFill>
            </a:endParaRPr>
          </a:p>
        </p:txBody>
      </p:sp>
      <p:sp>
        <p:nvSpPr>
          <p:cNvPr id="3" name="Content Placeholder 2"/>
          <p:cNvSpPr>
            <a:spLocks noGrp="1"/>
          </p:cNvSpPr>
          <p:nvPr>
            <p:ph idx="1"/>
          </p:nvPr>
        </p:nvSpPr>
        <p:spPr>
          <a:xfrm>
            <a:off x="1194816" y="2085758"/>
            <a:ext cx="8940800" cy="3819645"/>
          </a:xfrm>
        </p:spPr>
        <p:txBody>
          <a:bodyPr/>
          <a:lstStyle/>
          <a:p>
            <a:pPr marL="0" indent="0" algn="ctr">
              <a:lnSpc>
                <a:spcPct val="150000"/>
              </a:lnSpc>
              <a:buNone/>
            </a:pPr>
            <a:r>
              <a:rPr lang="en-GB" b="1" dirty="0"/>
              <a:t>In this unit, we will learn how to identify your market in order to improve your </a:t>
            </a:r>
            <a:r>
              <a:rPr lang="en-GB" b="1" dirty="0" smtClean="0"/>
              <a:t>sales</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2551082" cy="584775"/>
          </a:xfrm>
          <a:prstGeom prst="rect">
            <a:avLst/>
          </a:prstGeom>
        </p:spPr>
        <p:txBody>
          <a:bodyPr wrap="square">
            <a:spAutoFit/>
          </a:bodyPr>
          <a:lstStyle/>
          <a:p>
            <a:r>
              <a:rPr lang="en-IE" sz="3200" b="1" dirty="0" smtClean="0">
                <a:solidFill>
                  <a:srgbClr val="990000"/>
                </a:solidFill>
              </a:rPr>
              <a:t>Unit Aim</a:t>
            </a:r>
            <a:endParaRPr lang="el-GR" sz="3200" b="1" dirty="0" smtClean="0">
              <a:solidFill>
                <a:srgbClr val="990000"/>
              </a:solidFill>
            </a:endParaRPr>
          </a:p>
        </p:txBody>
      </p:sp>
    </p:spTree>
    <p:extLst>
      <p:ext uri="{BB962C8B-B14F-4D97-AF65-F5344CB8AC3E}">
        <p14:creationId xmlns="" xmlns:p14="http://schemas.microsoft.com/office/powerpoint/2010/main" val="26713338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2000" b="1" i="1" dirty="0" smtClean="0">
                <a:solidFill>
                  <a:schemeClr val="tx1"/>
                </a:solidFill>
              </a:rPr>
              <a:t/>
            </a:r>
            <a:br>
              <a:rPr lang="en-US" sz="2000" b="1" i="1" dirty="0" smtClean="0">
                <a:solidFill>
                  <a:schemeClr val="tx1"/>
                </a:solidFill>
              </a:rPr>
            </a:br>
            <a:r>
              <a:rPr lang="en-GB" sz="3200" b="1" dirty="0" smtClean="0">
                <a:solidFill>
                  <a:srgbClr val="0B0AFD"/>
                </a:solidFill>
              </a:rPr>
              <a:t>Market </a:t>
            </a:r>
            <a:r>
              <a:rPr lang="en-GB" sz="3200" b="1" dirty="0" err="1" smtClean="0">
                <a:solidFill>
                  <a:srgbClr val="0B0AFD"/>
                </a:solidFill>
              </a:rPr>
              <a:t>Identific</a:t>
            </a:r>
            <a:r>
              <a:rPr lang="en-US" sz="3200" b="1" dirty="0" smtClean="0">
                <a:solidFill>
                  <a:srgbClr val="0B0AFD"/>
                </a:solidFill>
              </a:rPr>
              <a:t>a</a:t>
            </a:r>
            <a:r>
              <a:rPr lang="en-GB" sz="3200" b="1" dirty="0" err="1" smtClean="0">
                <a:solidFill>
                  <a:srgbClr val="0B0AFD"/>
                </a:solidFill>
              </a:rPr>
              <a:t>tion</a:t>
            </a:r>
            <a:r>
              <a:rPr lang="en-IE" sz="1800" b="1" dirty="0">
                <a:solidFill>
                  <a:srgbClr val="990000"/>
                </a:solidFill>
              </a:rPr>
              <a:t/>
            </a:r>
            <a:br>
              <a:rPr lang="en-IE" sz="1800" b="1" dirty="0">
                <a:solidFill>
                  <a:srgbClr val="990000"/>
                </a:solidFill>
              </a:rPr>
            </a:br>
            <a:endParaRPr lang="es-ES" altLang="es-ES" sz="1800" b="1" dirty="0">
              <a:solidFill>
                <a:srgbClr val="0070C0"/>
              </a:solidFill>
            </a:endParaRPr>
          </a:p>
        </p:txBody>
      </p:sp>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p>
          <a:p>
            <a:pPr marL="514350" indent="-514350">
              <a:lnSpc>
                <a:spcPct val="150000"/>
              </a:lnSpc>
              <a:buFont typeface="+mj-lt"/>
              <a:buAutoNum type="arabicPeriod"/>
            </a:pPr>
            <a:r>
              <a:rPr lang="en-US" sz="2800" b="1" dirty="0"/>
              <a:t>Identify suitable markets to improve sales</a:t>
            </a:r>
          </a:p>
          <a:p>
            <a:pPr marL="514350" indent="-514350">
              <a:lnSpc>
                <a:spcPct val="150000"/>
              </a:lnSpc>
              <a:buFont typeface="+mj-lt"/>
              <a:buAutoNum type="arabicPeriod"/>
            </a:pPr>
            <a:r>
              <a:rPr lang="en-GB" sz="2800" b="1" dirty="0"/>
              <a:t>Know your target market, your competitors and your potential barriers to better understand your costumers</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Expected Learning Outcomes</a:t>
            </a:r>
            <a:endParaRPr lang="el-GR" sz="3200" dirty="0">
              <a:solidFill>
                <a:srgbClr val="990000"/>
              </a:solidFill>
            </a:endParaRPr>
          </a:p>
        </p:txBody>
      </p:sp>
    </p:spTree>
    <p:extLst>
      <p:ext uri="{BB962C8B-B14F-4D97-AF65-F5344CB8AC3E}">
        <p14:creationId xmlns="" xmlns:p14="http://schemas.microsoft.com/office/powerpoint/2010/main" val="177270398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smtClean="0">
                <a:solidFill>
                  <a:srgbClr val="0B0AFD"/>
                </a:solidFill>
              </a:rPr>
              <a:t>Market </a:t>
            </a:r>
            <a:r>
              <a:rPr lang="en-GB" sz="3200" b="1" dirty="0">
                <a:solidFill>
                  <a:srgbClr val="0B0AFD"/>
                </a:solidFill>
              </a:rPr>
              <a:t>Identification</a:t>
            </a:r>
            <a:endParaRPr lang="en-IE" sz="3200" b="1" dirty="0">
              <a:solidFill>
                <a:srgbClr val="0B0AFD"/>
              </a:solidFill>
            </a:endParaRPr>
          </a:p>
        </p:txBody>
      </p:sp>
      <p:sp>
        <p:nvSpPr>
          <p:cNvPr id="3" name="Content Placeholder 2"/>
          <p:cNvSpPr>
            <a:spLocks noGrp="1"/>
          </p:cNvSpPr>
          <p:nvPr>
            <p:ph idx="1"/>
          </p:nvPr>
        </p:nvSpPr>
        <p:spPr>
          <a:xfrm>
            <a:off x="609600" y="2219444"/>
            <a:ext cx="11264348" cy="3648920"/>
          </a:xfrm>
        </p:spPr>
        <p:txBody>
          <a:bodyPr/>
          <a:lstStyle/>
          <a:p>
            <a:pPr marL="0" indent="0">
              <a:buNone/>
            </a:pPr>
            <a:endParaRPr lang="es-ES" sz="1800" b="1" dirty="0">
              <a:solidFill>
                <a:srgbClr val="0B0AFD"/>
              </a:solidFill>
            </a:endParaRPr>
          </a:p>
          <a:p>
            <a:pPr marL="0" indent="0">
              <a:buNone/>
            </a:pPr>
            <a:r>
              <a:rPr lang="en-GB" sz="1800" dirty="0"/>
              <a:t> Market identification helps you define your business’s target market so that you can best serve and advertise directly to your real customers. To identify your target market, you first need to answer these questions:</a:t>
            </a:r>
          </a:p>
          <a:p>
            <a:endParaRPr lang="en-GB" sz="1800" dirty="0"/>
          </a:p>
          <a:p>
            <a:pPr lvl="1"/>
            <a:r>
              <a:rPr lang="en-GB" sz="1800" b="1" dirty="0"/>
              <a:t>What are you selling, and what makes it so unique? </a:t>
            </a:r>
            <a:endParaRPr lang="es-ES" sz="1800" dirty="0"/>
          </a:p>
          <a:p>
            <a:pPr lvl="1"/>
            <a:r>
              <a:rPr lang="en-GB" sz="1800" b="1" dirty="0"/>
              <a:t>To whom do you want to sell it? </a:t>
            </a:r>
            <a:endParaRPr lang="es-ES" sz="1800" dirty="0"/>
          </a:p>
          <a:p>
            <a:pPr lvl="1"/>
            <a:r>
              <a:rPr lang="en-GB" sz="1800" b="1" dirty="0"/>
              <a:t>Why should people buy the product or service from you?</a:t>
            </a:r>
            <a:r>
              <a:rPr lang="en-GB" sz="1800" dirty="0"/>
              <a:t> </a:t>
            </a:r>
            <a:endParaRPr lang="en-GB" sz="1800" dirty="0" smtClean="0"/>
          </a:p>
          <a:p>
            <a:pPr>
              <a:buNone/>
            </a:pPr>
            <a:endParaRPr lang="en-GB" sz="2200" dirty="0" smtClean="0"/>
          </a:p>
          <a:p>
            <a:pPr>
              <a:buNone/>
            </a:pPr>
            <a:r>
              <a:rPr lang="en-IE" sz="1800" dirty="0" smtClean="0"/>
              <a:t>When you have the answers to these questions, you should do two things:</a:t>
            </a:r>
          </a:p>
          <a:p>
            <a:pPr marL="800100" lvl="1" indent="-342900">
              <a:buFont typeface="+mj-lt"/>
              <a:buAutoNum type="arabicPeriod"/>
            </a:pPr>
            <a:r>
              <a:rPr lang="es-ES" sz="1800" b="1" dirty="0" err="1" smtClean="0"/>
              <a:t>Focus</a:t>
            </a:r>
            <a:r>
              <a:rPr lang="es-ES" sz="1800" b="1" dirty="0" smtClean="0"/>
              <a:t> </a:t>
            </a:r>
            <a:r>
              <a:rPr lang="es-ES" sz="1800" b="1" dirty="0" err="1" smtClean="0"/>
              <a:t>on</a:t>
            </a:r>
            <a:r>
              <a:rPr lang="es-ES" sz="1800" b="1" dirty="0" smtClean="0"/>
              <a:t> </a:t>
            </a:r>
            <a:r>
              <a:rPr lang="es-ES" sz="1800" b="1" dirty="0" err="1" smtClean="0"/>
              <a:t>your</a:t>
            </a:r>
            <a:r>
              <a:rPr lang="es-ES" sz="1800" b="1" dirty="0" smtClean="0"/>
              <a:t> </a:t>
            </a:r>
            <a:r>
              <a:rPr lang="es-ES" sz="1800" b="1" dirty="0" err="1" smtClean="0"/>
              <a:t>primary</a:t>
            </a:r>
            <a:r>
              <a:rPr lang="es-ES" sz="1800" b="1" dirty="0" smtClean="0"/>
              <a:t> </a:t>
            </a:r>
            <a:r>
              <a:rPr lang="es-ES" sz="1800" b="1" dirty="0" err="1" smtClean="0"/>
              <a:t>market</a:t>
            </a:r>
            <a:r>
              <a:rPr lang="es-ES" sz="1800" b="1" dirty="0" smtClean="0"/>
              <a:t> </a:t>
            </a:r>
          </a:p>
          <a:p>
            <a:pPr marL="800100" lvl="1" indent="-342900">
              <a:buFont typeface="+mj-lt"/>
              <a:buAutoNum type="arabicPeriod"/>
            </a:pPr>
            <a:r>
              <a:rPr lang="es-ES" sz="1800" b="1" dirty="0" err="1" smtClean="0"/>
              <a:t>Research</a:t>
            </a:r>
            <a:r>
              <a:rPr lang="es-ES" sz="1800" b="1" dirty="0" smtClean="0"/>
              <a:t> </a:t>
            </a:r>
            <a:r>
              <a:rPr lang="es-ES" sz="1800" b="1" dirty="0" err="1" smtClean="0"/>
              <a:t>your</a:t>
            </a:r>
            <a:r>
              <a:rPr lang="es-ES" sz="1800" b="1" dirty="0" smtClean="0"/>
              <a:t> </a:t>
            </a:r>
            <a:r>
              <a:rPr lang="es-ES" sz="1800" b="1" dirty="0" err="1" smtClean="0"/>
              <a:t>market</a:t>
            </a:r>
            <a:endParaRPr lang="es-ES" sz="1800" b="1" dirty="0"/>
          </a:p>
          <a:p>
            <a:endParaRPr lang="en-GB"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Rectángulo 4"/>
          <p:cNvSpPr/>
          <p:nvPr/>
        </p:nvSpPr>
        <p:spPr>
          <a:xfrm>
            <a:off x="609600" y="1655662"/>
            <a:ext cx="6096000" cy="584775"/>
          </a:xfrm>
          <a:prstGeom prst="rect">
            <a:avLst/>
          </a:prstGeom>
        </p:spPr>
        <p:txBody>
          <a:bodyPr>
            <a:spAutoFit/>
          </a:bodyPr>
          <a:lstStyle/>
          <a:p>
            <a:r>
              <a:rPr lang="en-US" sz="3200" b="1" dirty="0" smtClean="0">
                <a:solidFill>
                  <a:srgbClr val="C00000"/>
                </a:solidFill>
                <a:latin typeface="+mj-lt"/>
                <a:ea typeface="+mj-ea"/>
                <a:cs typeface="+mj-cs"/>
              </a:rPr>
              <a:t>Introduction</a:t>
            </a:r>
            <a:endParaRPr lang="en-US" sz="3200" b="1" dirty="0">
              <a:solidFill>
                <a:srgbClr val="C00000"/>
              </a:solidFill>
              <a:latin typeface="+mj-lt"/>
              <a:ea typeface="+mj-ea"/>
              <a:cs typeface="+mj-cs"/>
            </a:endParaRPr>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smtClean="0">
                <a:solidFill>
                  <a:srgbClr val="0B0AFD"/>
                </a:solidFill>
              </a:rPr>
              <a:t>Market </a:t>
            </a:r>
            <a:r>
              <a:rPr lang="en-GB" sz="3200" b="1" dirty="0">
                <a:solidFill>
                  <a:srgbClr val="0B0AFD"/>
                </a:solidFill>
              </a:rPr>
              <a:t>Identification</a:t>
            </a:r>
            <a:endParaRPr lang="en-IE" sz="3200" b="1" dirty="0">
              <a:solidFill>
                <a:srgbClr val="0B0AFD"/>
              </a:solidFill>
            </a:endParaRPr>
          </a:p>
        </p:txBody>
      </p:sp>
      <p:sp>
        <p:nvSpPr>
          <p:cNvPr id="3" name="Content Placeholder 2"/>
          <p:cNvSpPr>
            <a:spLocks noGrp="1"/>
          </p:cNvSpPr>
          <p:nvPr>
            <p:ph idx="1"/>
          </p:nvPr>
        </p:nvSpPr>
        <p:spPr>
          <a:xfrm>
            <a:off x="609600" y="1142999"/>
            <a:ext cx="11264348" cy="5102226"/>
          </a:xfrm>
        </p:spPr>
        <p:txBody>
          <a:bodyPr/>
          <a:lstStyle/>
          <a:p>
            <a:pPr marL="0" indent="0">
              <a:buNone/>
            </a:pPr>
            <a:endParaRPr lang="en-GB" sz="1800" b="1" dirty="0"/>
          </a:p>
          <a:p>
            <a:pPr marL="0" indent="0">
              <a:buNone/>
            </a:pPr>
            <a:r>
              <a:rPr lang="en-GB" b="1" dirty="0">
                <a:solidFill>
                  <a:srgbClr val="C00000"/>
                </a:solidFill>
              </a:rPr>
              <a:t>Focus on your primary market. </a:t>
            </a:r>
            <a:endParaRPr lang="en-GB" b="1" dirty="0" smtClean="0">
              <a:solidFill>
                <a:srgbClr val="C00000"/>
              </a:solidFill>
            </a:endParaRPr>
          </a:p>
          <a:p>
            <a:pPr marL="0" indent="0">
              <a:buNone/>
            </a:pPr>
            <a:endParaRPr lang="en-GB" sz="1800" dirty="0" smtClean="0"/>
          </a:p>
          <a:p>
            <a:pPr marL="0" indent="0">
              <a:buNone/>
            </a:pPr>
            <a:r>
              <a:rPr lang="en-GB" sz="1800" dirty="0" smtClean="0"/>
              <a:t>Many </a:t>
            </a:r>
            <a:r>
              <a:rPr lang="en-GB" sz="1800" dirty="0"/>
              <a:t>business owners fall into the trap of believing that their products or services are “for everyone” or they target "anyone interested in my services." Some say they target small-business owners, homeowners, or stay-at-home moms. These targets are too general. </a:t>
            </a:r>
            <a:endParaRPr lang="en-GB" sz="1800" dirty="0" smtClean="0"/>
          </a:p>
          <a:p>
            <a:pPr marL="0" indent="0">
              <a:buNone/>
            </a:pPr>
            <a:endParaRPr lang="en-GB" sz="1800" dirty="0" smtClean="0"/>
          </a:p>
          <a:p>
            <a:pPr marL="0" indent="0">
              <a:buNone/>
            </a:pPr>
            <a:r>
              <a:rPr lang="en-GB" sz="1800" dirty="0" smtClean="0"/>
              <a:t>Targeting </a:t>
            </a:r>
            <a:r>
              <a:rPr lang="en-GB" sz="1800" dirty="0"/>
              <a:t>a specific market does not mean that you are excluding people who do not fit your criteria. And even if your business appeals to a broad market of diverse consumers, you need to identify who your ideal consumer is. </a:t>
            </a:r>
            <a:endParaRPr lang="en-GB" sz="1800" dirty="0" smtClean="0"/>
          </a:p>
          <a:p>
            <a:pPr marL="0" indent="0">
              <a:buNone/>
            </a:pPr>
            <a:endParaRPr lang="en-GB" sz="1800" dirty="0" smtClean="0"/>
          </a:p>
          <a:p>
            <a:pPr marL="0" indent="0">
              <a:buNone/>
            </a:pPr>
            <a:r>
              <a:rPr lang="en-GB" sz="1800" dirty="0" smtClean="0"/>
              <a:t>After </a:t>
            </a:r>
            <a:r>
              <a:rPr lang="en-GB" sz="1800" dirty="0"/>
              <a:t>you have identified your primary market, your advertising should match that focus. </a:t>
            </a:r>
            <a:r>
              <a:rPr lang="en-GB" sz="1800" dirty="0" smtClean="0"/>
              <a:t>Identifying your </a:t>
            </a:r>
            <a:r>
              <a:rPr lang="en-GB" sz="1800" dirty="0"/>
              <a:t>market allows you to focus your marketing strengths and brand message on a specific market that is more likely to buy from you than other markets. This is a much more affordable, efficient, and effective way to reach potential clients and generate business.</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 xmlns:p14="http://schemas.microsoft.com/office/powerpoint/2010/main" val="266478463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smtClean="0">
                <a:solidFill>
                  <a:srgbClr val="0B0AFD"/>
                </a:solidFill>
              </a:rPr>
              <a:t>Market </a:t>
            </a:r>
            <a:r>
              <a:rPr lang="en-GB" sz="3200" b="1" dirty="0">
                <a:solidFill>
                  <a:srgbClr val="0B0AFD"/>
                </a:solidFill>
              </a:rPr>
              <a:t>Identification</a:t>
            </a:r>
            <a:endParaRPr lang="en-IE" sz="3200" b="1" dirty="0">
              <a:solidFill>
                <a:srgbClr val="0B0AFD"/>
              </a:solidFill>
            </a:endParaRPr>
          </a:p>
        </p:txBody>
      </p:sp>
      <p:sp>
        <p:nvSpPr>
          <p:cNvPr id="3" name="Content Placeholder 2"/>
          <p:cNvSpPr>
            <a:spLocks noGrp="1"/>
          </p:cNvSpPr>
          <p:nvPr>
            <p:ph idx="1"/>
          </p:nvPr>
        </p:nvSpPr>
        <p:spPr>
          <a:xfrm>
            <a:off x="609600" y="1142999"/>
            <a:ext cx="11264348" cy="5102226"/>
          </a:xfrm>
        </p:spPr>
        <p:txBody>
          <a:bodyPr/>
          <a:lstStyle/>
          <a:p>
            <a:pPr marL="0" indent="0">
              <a:buNone/>
            </a:pPr>
            <a:r>
              <a:rPr lang="en-GB" b="1" dirty="0" smtClean="0">
                <a:solidFill>
                  <a:srgbClr val="C00000"/>
                </a:solidFill>
              </a:rPr>
              <a:t>Research </a:t>
            </a:r>
            <a:r>
              <a:rPr lang="en-GB" b="1" dirty="0">
                <a:solidFill>
                  <a:srgbClr val="C00000"/>
                </a:solidFill>
              </a:rPr>
              <a:t>your market.</a:t>
            </a:r>
            <a:r>
              <a:rPr lang="en-GB" dirty="0">
                <a:solidFill>
                  <a:srgbClr val="C00000"/>
                </a:solidFill>
              </a:rPr>
              <a:t> </a:t>
            </a:r>
            <a:endParaRPr lang="en-GB" dirty="0" smtClean="0">
              <a:solidFill>
                <a:srgbClr val="C00000"/>
              </a:solidFill>
            </a:endParaRPr>
          </a:p>
          <a:p>
            <a:pPr marL="0" indent="0">
              <a:buNone/>
            </a:pPr>
            <a:endParaRPr lang="en-GB" sz="1800" dirty="0" smtClean="0"/>
          </a:p>
          <a:p>
            <a:pPr marL="0" indent="0">
              <a:buNone/>
            </a:pPr>
            <a:r>
              <a:rPr lang="en-GB" sz="1800" dirty="0" smtClean="0"/>
              <a:t>Knowing </a:t>
            </a:r>
            <a:r>
              <a:rPr lang="en-GB" sz="1800" dirty="0"/>
              <a:t>your target audience is critical: Your ads will not work if they don’t appeal to what your potential customers want or need. Research and find out as much as possible about the people you want to sell to.</a:t>
            </a:r>
          </a:p>
          <a:p>
            <a:pPr marL="0" indent="0">
              <a:buNone/>
            </a:pPr>
            <a:endParaRPr lang="es-ES" sz="1800" dirty="0"/>
          </a:p>
          <a:p>
            <a:pPr marL="0" indent="0">
              <a:buNone/>
            </a:pPr>
            <a:r>
              <a:rPr lang="en-GB" sz="1800" dirty="0"/>
              <a:t>Market analysis studies the attractiveness and the dynamics of a special market within a sector. Understanding how the potential market works and what customers want is key to your success as a rural microenterprise. </a:t>
            </a:r>
            <a:endParaRPr lang="en-GB" sz="1800" dirty="0" smtClean="0"/>
          </a:p>
          <a:p>
            <a:pPr marL="0" indent="0">
              <a:buNone/>
            </a:pPr>
            <a:endParaRPr lang="en-GB" sz="1800" b="1" dirty="0" smtClean="0"/>
          </a:p>
          <a:p>
            <a:pPr marL="0" indent="0">
              <a:buNone/>
            </a:pPr>
            <a:r>
              <a:rPr lang="en-GB" sz="1800" b="1" dirty="0" smtClean="0"/>
              <a:t>Market </a:t>
            </a:r>
            <a:r>
              <a:rPr lang="en-GB" sz="1800" b="1" dirty="0"/>
              <a:t>identification</a:t>
            </a:r>
            <a:r>
              <a:rPr lang="en-GB" sz="1800" dirty="0"/>
              <a:t> </a:t>
            </a:r>
            <a:r>
              <a:rPr lang="en-GB" sz="1800" b="1" dirty="0"/>
              <a:t>should help you spot where to focus your efforts and how to maintain a competitive business.</a:t>
            </a:r>
            <a:r>
              <a:rPr lang="en-GB" sz="1800" dirty="0"/>
              <a:t> Your market identification should include: sector overview, target market definition, competitors’ analysis and regulations compliance. Small businesses can effectively compete with large companies by targeting the right market and with a clearly defined target audience, it is much easier to determine where and how to market your company. </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 xmlns:p14="http://schemas.microsoft.com/office/powerpoint/2010/main" val="13924654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smtClean="0">
                <a:solidFill>
                  <a:srgbClr val="0B0AFD"/>
                </a:solidFill>
              </a:rPr>
              <a:t>Market </a:t>
            </a:r>
            <a:r>
              <a:rPr lang="en-GB" sz="3200" b="1" dirty="0">
                <a:solidFill>
                  <a:srgbClr val="0B0AFD"/>
                </a:solidFill>
              </a:rPr>
              <a:t>Identification</a:t>
            </a:r>
            <a:endParaRPr lang="en-IE" sz="3200" b="1" dirty="0">
              <a:solidFill>
                <a:srgbClr val="0B0AFD"/>
              </a:solidFill>
            </a:endParaRPr>
          </a:p>
        </p:txBody>
      </p:sp>
      <p:sp>
        <p:nvSpPr>
          <p:cNvPr id="3" name="Content Placeholder 2"/>
          <p:cNvSpPr>
            <a:spLocks noGrp="1"/>
          </p:cNvSpPr>
          <p:nvPr>
            <p:ph idx="1"/>
          </p:nvPr>
        </p:nvSpPr>
        <p:spPr>
          <a:xfrm>
            <a:off x="598025" y="1906928"/>
            <a:ext cx="11264348" cy="4123482"/>
          </a:xfrm>
        </p:spPr>
        <p:txBody>
          <a:bodyPr/>
          <a:lstStyle/>
          <a:p>
            <a:pPr marL="0" indent="0">
              <a:buNone/>
            </a:pPr>
            <a:r>
              <a:rPr lang="en-GB" sz="1800" dirty="0" smtClean="0"/>
              <a:t>Here </a:t>
            </a:r>
            <a:r>
              <a:rPr lang="en-GB" sz="1800" dirty="0"/>
              <a:t>are some concepts that you need to explore to define your target market.</a:t>
            </a:r>
          </a:p>
          <a:p>
            <a:pPr marL="0" indent="0">
              <a:buNone/>
            </a:pPr>
            <a:endParaRPr lang="es-ES" sz="1800" dirty="0"/>
          </a:p>
          <a:p>
            <a:pPr marL="0" indent="0">
              <a:buNone/>
            </a:pPr>
            <a:r>
              <a:rPr lang="en-GB" sz="1800" b="1" dirty="0"/>
              <a:t>Sector description:</a:t>
            </a:r>
            <a:r>
              <a:rPr lang="en-GB" sz="1800" dirty="0"/>
              <a:t> </a:t>
            </a:r>
            <a:r>
              <a:rPr lang="en-GB" sz="1800" b="1" dirty="0">
                <a:solidFill>
                  <a:srgbClr val="0B0AFD"/>
                </a:solidFill>
              </a:rPr>
              <a:t>What is the current state of your sector in the target country and where </a:t>
            </a:r>
            <a:r>
              <a:rPr lang="en-GB" sz="1800" b="1" dirty="0" smtClean="0">
                <a:solidFill>
                  <a:srgbClr val="0B0AFD"/>
                </a:solidFill>
              </a:rPr>
              <a:t>it is </a:t>
            </a:r>
            <a:r>
              <a:rPr lang="en-GB" sz="1800" b="1" dirty="0">
                <a:solidFill>
                  <a:srgbClr val="0B0AFD"/>
                </a:solidFill>
              </a:rPr>
              <a:t>headed? What is the market size? What are the current trends? In which life cycle stage the market is, and what is the projected growth? </a:t>
            </a:r>
          </a:p>
          <a:p>
            <a:pPr marL="0" indent="0">
              <a:buNone/>
            </a:pPr>
            <a:endParaRPr lang="es-ES" sz="1800" dirty="0"/>
          </a:p>
          <a:p>
            <a:pPr marL="0" indent="0">
              <a:buNone/>
            </a:pPr>
            <a:r>
              <a:rPr lang="en-GB" sz="1800" b="1" dirty="0"/>
              <a:t>Target market</a:t>
            </a:r>
            <a:r>
              <a:rPr lang="en-GB" sz="1800" dirty="0"/>
              <a:t> - While the scope of the previous section of your market analysis is general, the next step must be specific. You need to establish a clear idea of your target market before you decide whether to enter or not. Lots of businesses think that everyone is their potential market, but, in fact, they are definitely not. </a:t>
            </a:r>
            <a:endParaRPr lang="en-GB" sz="1800" dirty="0" smtClean="0"/>
          </a:p>
          <a:p>
            <a:pPr marL="0" indent="0">
              <a:buNone/>
            </a:pPr>
            <a:r>
              <a:rPr lang="en-GB" sz="1800" dirty="0" smtClean="0"/>
              <a:t>By </a:t>
            </a:r>
            <a:r>
              <a:rPr lang="en-GB" sz="1800" dirty="0"/>
              <a:t>narrowing in on your real customers, you will be able to direct your market entry efforts and limited resources and capacity more efficiently. How many customers do you want to sell your products to within the first year on the foreign market? This is a proportion of the market you want and can reach with your products.</a:t>
            </a: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Rectángulo 4"/>
          <p:cNvSpPr/>
          <p:nvPr/>
        </p:nvSpPr>
        <p:spPr>
          <a:xfrm>
            <a:off x="609599" y="1181100"/>
            <a:ext cx="10315903" cy="584775"/>
          </a:xfrm>
          <a:prstGeom prst="rect">
            <a:avLst/>
          </a:prstGeom>
        </p:spPr>
        <p:txBody>
          <a:bodyPr wrap="square">
            <a:spAutoFit/>
          </a:bodyPr>
          <a:lstStyle/>
          <a:p>
            <a:r>
              <a:rPr lang="en-US" sz="3200" b="1" dirty="0" smtClean="0">
                <a:solidFill>
                  <a:srgbClr val="C00000"/>
                </a:solidFill>
                <a:latin typeface="+mj-lt"/>
                <a:ea typeface="+mj-ea"/>
                <a:cs typeface="+mj-cs"/>
              </a:rPr>
              <a:t>Concepts for exploring </a:t>
            </a:r>
            <a:r>
              <a:rPr lang="en-US" sz="3200" b="1" dirty="0" smtClean="0">
                <a:solidFill>
                  <a:srgbClr val="C00000"/>
                </a:solidFill>
                <a:latin typeface="+mj-lt"/>
                <a:ea typeface="+mj-ea"/>
                <a:cs typeface="+mj-cs"/>
              </a:rPr>
              <a:t>your target market</a:t>
            </a:r>
            <a:endParaRPr lang="en-US" sz="3200" b="1" dirty="0">
              <a:solidFill>
                <a:srgbClr val="C00000"/>
              </a:solidFill>
              <a:latin typeface="+mj-lt"/>
              <a:ea typeface="+mj-ea"/>
              <a:cs typeface="+mj-cs"/>
            </a:endParaRPr>
          </a:p>
        </p:txBody>
      </p:sp>
    </p:spTree>
    <p:extLst>
      <p:ext uri="{BB962C8B-B14F-4D97-AF65-F5344CB8AC3E}">
        <p14:creationId xmlns="" xmlns:p14="http://schemas.microsoft.com/office/powerpoint/2010/main" val="174764629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smtClean="0">
                <a:solidFill>
                  <a:srgbClr val="0B0AFD"/>
                </a:solidFill>
              </a:rPr>
              <a:t>Market </a:t>
            </a:r>
            <a:r>
              <a:rPr lang="en-GB" sz="3200" b="1" dirty="0">
                <a:solidFill>
                  <a:srgbClr val="0B0AFD"/>
                </a:solidFill>
              </a:rPr>
              <a:t>Identification</a:t>
            </a:r>
            <a:endParaRPr lang="en-IE" sz="3200" b="1" dirty="0">
              <a:solidFill>
                <a:srgbClr val="0B0AFD"/>
              </a:solidFill>
            </a:endParaRPr>
          </a:p>
        </p:txBody>
      </p:sp>
      <p:sp>
        <p:nvSpPr>
          <p:cNvPr id="3" name="Content Placeholder 2"/>
          <p:cNvSpPr>
            <a:spLocks noGrp="1"/>
          </p:cNvSpPr>
          <p:nvPr>
            <p:ph idx="1"/>
          </p:nvPr>
        </p:nvSpPr>
        <p:spPr>
          <a:xfrm>
            <a:off x="609600" y="1142999"/>
            <a:ext cx="11264348" cy="5102226"/>
          </a:xfrm>
        </p:spPr>
        <p:txBody>
          <a:bodyPr/>
          <a:lstStyle/>
          <a:p>
            <a:pPr marL="0" indent="0">
              <a:buNone/>
            </a:pPr>
            <a:endParaRPr lang="es-ES" sz="1800" b="1" dirty="0">
              <a:solidFill>
                <a:srgbClr val="0B0AFD"/>
              </a:solidFill>
            </a:endParaRPr>
          </a:p>
          <a:p>
            <a:pPr marL="0" indent="0">
              <a:buNone/>
            </a:pPr>
            <a:endParaRPr lang="es-ES" sz="1800" b="1" dirty="0">
              <a:solidFill>
                <a:srgbClr val="0B0AFD"/>
              </a:solidFill>
            </a:endParaRPr>
          </a:p>
          <a:p>
            <a:pPr marL="0" indent="0">
              <a:buNone/>
            </a:pPr>
            <a:endParaRPr lang="en-GB" sz="1200" b="1" dirty="0" smtClean="0"/>
          </a:p>
          <a:p>
            <a:pPr marL="0" indent="0">
              <a:buNone/>
            </a:pPr>
            <a:r>
              <a:rPr lang="en-GB" sz="1800" b="1" dirty="0" smtClean="0"/>
              <a:t>Market </a:t>
            </a:r>
            <a:r>
              <a:rPr lang="en-GB" sz="1800" b="1" dirty="0"/>
              <a:t>size</a:t>
            </a:r>
            <a:r>
              <a:rPr lang="en-GB" sz="1800" dirty="0"/>
              <a:t>: Try to estimate how much is spent annually on your product category. This will tell you the size of the potential market for your products. Estimating market numbers is probably not the most enjoyable part of the market analysis. However, it truly helps you to get a basic understanding of how big the potential market is, and whether it is big enough to start a profitable business there. There are two basic rules to follow: 1) always look for numbers from reliable sources (e.g. statistics from government or private sources, objective figures from online marketplaces etc.); and 2) stay conservative. </a:t>
            </a:r>
          </a:p>
          <a:p>
            <a:pPr marL="0" indent="0">
              <a:buNone/>
            </a:pPr>
            <a:endParaRPr lang="en-GB" sz="1800" b="1" dirty="0"/>
          </a:p>
          <a:p>
            <a:pPr marL="0" indent="0">
              <a:buNone/>
            </a:pPr>
            <a:r>
              <a:rPr lang="en-GB" sz="1800" b="1" dirty="0"/>
              <a:t>Total market</a:t>
            </a:r>
            <a:r>
              <a:rPr lang="en-GB" sz="1800" dirty="0"/>
              <a:t>: </a:t>
            </a:r>
            <a:r>
              <a:rPr lang="en-GB" sz="1800" b="1" dirty="0">
                <a:solidFill>
                  <a:srgbClr val="0B0AFD"/>
                </a:solidFill>
              </a:rPr>
              <a:t>How many customers want/need the product or product category you plan to offer? </a:t>
            </a:r>
            <a:r>
              <a:rPr lang="en-GB" sz="1800" dirty="0"/>
              <a:t>How large is the market in terms </a:t>
            </a:r>
            <a:r>
              <a:rPr lang="en-GB" sz="1800" dirty="0" smtClean="0"/>
              <a:t>of </a:t>
            </a:r>
            <a:r>
              <a:rPr lang="en-GB" sz="1800" dirty="0"/>
              <a:t>units </a:t>
            </a:r>
            <a:r>
              <a:rPr lang="en-GB" sz="1800" dirty="0" smtClean="0"/>
              <a:t>sold or </a:t>
            </a:r>
            <a:r>
              <a:rPr lang="en-GB" sz="1800" dirty="0"/>
              <a:t>sales? </a:t>
            </a:r>
          </a:p>
          <a:p>
            <a:pPr marL="0" indent="0">
              <a:buNone/>
            </a:pPr>
            <a:endParaRPr lang="es-ES" sz="1800" dirty="0"/>
          </a:p>
          <a:p>
            <a:pPr marL="0" indent="0">
              <a:buNone/>
            </a:pPr>
            <a:r>
              <a:rPr lang="en-GB" sz="1800" b="1" dirty="0"/>
              <a:t>Serviceable market</a:t>
            </a:r>
            <a:r>
              <a:rPr lang="en-GB" sz="1800" dirty="0"/>
              <a:t>: </a:t>
            </a:r>
            <a:r>
              <a:rPr lang="en-GB" sz="1800" b="1" dirty="0">
                <a:solidFill>
                  <a:srgbClr val="0B0AFD"/>
                </a:solidFill>
              </a:rPr>
              <a:t>How many customers can I reach with the sales channels I am considering to use (e.g. online marketplaces, partners etc.)? </a:t>
            </a:r>
            <a:r>
              <a:rPr lang="en-GB" sz="1800" dirty="0"/>
              <a:t>Try to estimate what is the growth rate of your total and serviceable markets. Is the number of customers growing? </a:t>
            </a: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Rectángulo 4"/>
          <p:cNvSpPr/>
          <p:nvPr/>
        </p:nvSpPr>
        <p:spPr>
          <a:xfrm>
            <a:off x="609599" y="1181100"/>
            <a:ext cx="10315903" cy="584775"/>
          </a:xfrm>
          <a:prstGeom prst="rect">
            <a:avLst/>
          </a:prstGeom>
        </p:spPr>
        <p:txBody>
          <a:bodyPr wrap="square">
            <a:spAutoFit/>
          </a:bodyPr>
          <a:lstStyle/>
          <a:p>
            <a:r>
              <a:rPr lang="en-US" sz="3200" b="1" dirty="0" smtClean="0">
                <a:solidFill>
                  <a:srgbClr val="C00000"/>
                </a:solidFill>
                <a:latin typeface="+mj-lt"/>
                <a:ea typeface="+mj-ea"/>
                <a:cs typeface="+mj-cs"/>
              </a:rPr>
              <a:t>Concepts for exploring </a:t>
            </a:r>
            <a:r>
              <a:rPr lang="en-US" sz="3200" b="1" dirty="0" smtClean="0">
                <a:solidFill>
                  <a:srgbClr val="C00000"/>
                </a:solidFill>
                <a:latin typeface="+mj-lt"/>
                <a:ea typeface="+mj-ea"/>
                <a:cs typeface="+mj-cs"/>
              </a:rPr>
              <a:t>your target </a:t>
            </a:r>
            <a:r>
              <a:rPr lang="en-US" sz="3200" b="1" dirty="0" smtClean="0">
                <a:solidFill>
                  <a:srgbClr val="C00000"/>
                </a:solidFill>
                <a:latin typeface="+mj-lt"/>
                <a:ea typeface="+mj-ea"/>
                <a:cs typeface="+mj-cs"/>
              </a:rPr>
              <a:t>market (</a:t>
            </a:r>
            <a:r>
              <a:rPr lang="en-US" sz="3200" b="1" dirty="0" err="1" smtClean="0">
                <a:solidFill>
                  <a:srgbClr val="C00000"/>
                </a:solidFill>
                <a:latin typeface="+mj-lt"/>
                <a:ea typeface="+mj-ea"/>
                <a:cs typeface="+mj-cs"/>
              </a:rPr>
              <a:t>contd</a:t>
            </a:r>
            <a:r>
              <a:rPr lang="en-US" sz="3200" b="1" dirty="0" smtClean="0">
                <a:solidFill>
                  <a:srgbClr val="C00000"/>
                </a:solidFill>
                <a:latin typeface="+mj-lt"/>
                <a:ea typeface="+mj-ea"/>
                <a:cs typeface="+mj-cs"/>
              </a:rPr>
              <a:t>)</a:t>
            </a:r>
            <a:endParaRPr lang="en-US" sz="3200" b="1" dirty="0">
              <a:solidFill>
                <a:srgbClr val="C00000"/>
              </a:solidFill>
              <a:latin typeface="+mj-lt"/>
              <a:ea typeface="+mj-ea"/>
              <a:cs typeface="+mj-cs"/>
            </a:endParaRPr>
          </a:p>
        </p:txBody>
      </p:sp>
    </p:spTree>
    <p:extLst>
      <p:ext uri="{BB962C8B-B14F-4D97-AF65-F5344CB8AC3E}">
        <p14:creationId xmlns="" xmlns:p14="http://schemas.microsoft.com/office/powerpoint/2010/main" val="134597647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9814</TotalTime>
  <Words>1248</Words>
  <Application>Microsoft Office PowerPoint</Application>
  <PresentationFormat>Custom</PresentationFormat>
  <Paragraphs>127</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1557</vt:lpstr>
      <vt:lpstr>Module No 7: Pathways2market &amp; customer identification </vt:lpstr>
      <vt:lpstr>Market Identification  </vt:lpstr>
      <vt:lpstr>   Market Identification </vt:lpstr>
      <vt:lpstr> Market Identification </vt:lpstr>
      <vt:lpstr>Market Identification</vt:lpstr>
      <vt:lpstr>Market Identification</vt:lpstr>
      <vt:lpstr>Market Identification</vt:lpstr>
      <vt:lpstr>Market Identification</vt:lpstr>
      <vt:lpstr>Market Identification</vt:lpstr>
      <vt:lpstr>Market Identification</vt:lpstr>
      <vt:lpstr>Market Identification</vt:lpstr>
      <vt:lpstr>Market Identification</vt:lpstr>
      <vt:lpstr>Market Identification</vt:lpstr>
      <vt:lpstr>Market Identification</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Pathways2market &amp; customer identification</dc:title>
  <dc:creator>usuario</dc:creator>
  <cp:lastModifiedBy>irl</cp:lastModifiedBy>
  <cp:revision>23</cp:revision>
  <cp:lastPrinted>2017-05-04T12:44:09Z</cp:lastPrinted>
  <dcterms:created xsi:type="dcterms:W3CDTF">2016-01-12T16:45:47Z</dcterms:created>
  <dcterms:modified xsi:type="dcterms:W3CDTF">2017-10-19T13:14:31Z</dcterms:modified>
</cp:coreProperties>
</file>