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1446" y="-96"/>
      </p:cViewPr>
      <p:guideLst>
        <p:guide orient="horz" pos="2160"/>
        <p:guide pos="384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99BE9-5457-4FE4-91E6-80A8ABCF4128}" type="datetimeFigureOut">
              <a:rPr lang="it-IT" smtClean="0"/>
              <a:pPr/>
              <a:t>10/10/2018</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DC8C5-E416-4EFA-BB84-BC255C7DDF7D}" type="slidenum">
              <a:rPr lang="it-IT" smtClean="0"/>
              <a:pPr/>
              <a:t>‹N›</a:t>
            </a:fld>
            <a:endParaRPr lang="it-IT"/>
          </a:p>
        </p:txBody>
      </p:sp>
    </p:spTree>
    <p:extLst>
      <p:ext uri="{BB962C8B-B14F-4D97-AF65-F5344CB8AC3E}">
        <p14:creationId xmlns="" xmlns:p14="http://schemas.microsoft.com/office/powerpoint/2010/main" val="3109774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Marcador de imagen de diapositiva"/>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5" name="2 Marcador de notas"/>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UY" altLang="es-ES" smtClean="0"/>
          </a:p>
        </p:txBody>
      </p:sp>
      <p:sp>
        <p:nvSpPr>
          <p:cNvPr id="33796" name="3 Marcador de número de diapositiva"/>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99FAD7C-F9A3-4434-8E35-5E382AD1766C}" type="slidenum">
              <a:rPr kumimoji="0" lang="es-UY" altLang="es-E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s-UY" altLang="es-E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 xmlns:p14="http://schemas.microsoft.com/office/powerpoint/2010/main" val="1310362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2 Marcador de notas"/>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UY" altLang="es-ES" smtClean="0"/>
          </a:p>
        </p:txBody>
      </p:sp>
      <p:sp>
        <p:nvSpPr>
          <p:cNvPr id="34820" name="3 Marcador de número de diapositiva"/>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B25F4CD-3370-495E-8899-2F1C44F6F10F}" type="slidenum">
              <a:rPr kumimoji="0" lang="es-UY" altLang="es-E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s-UY" altLang="es-E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 xmlns:p14="http://schemas.microsoft.com/office/powerpoint/2010/main" val="1309420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43000" y="1122363"/>
            <a:ext cx="6858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171757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334540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6" y="365125"/>
            <a:ext cx="1971675"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28651" y="365125"/>
            <a:ext cx="5800725"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3068049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2" descr="Erasmus Plus"/>
          <p:cNvPicPr>
            <a:picLocks noChangeAspect="1" noChangeArrowheads="1"/>
          </p:cNvPicPr>
          <p:nvPr userDrawn="1"/>
        </p:nvPicPr>
        <p:blipFill>
          <a:blip r:embed="rId3">
            <a:extLst>
              <a:ext uri="{28A0092B-C50C-407E-A947-70E740481C1C}">
                <a14:useLocalDpi xmlns="" xmlns:a14="http://schemas.microsoft.com/office/drawing/2010/main" val="0"/>
              </a:ext>
            </a:extLst>
          </a:blip>
          <a:srcRect/>
          <a:stretch>
            <a:fillRect/>
          </a:stretch>
        </p:blipFill>
        <p:spPr bwMode="auto">
          <a:xfrm>
            <a:off x="1320802" y="6453188"/>
            <a:ext cx="1450975"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ctrTitle"/>
          </p:nvPr>
        </p:nvSpPr>
        <p:spPr>
          <a:xfrm>
            <a:off x="685800" y="2130429"/>
            <a:ext cx="7772400" cy="1470025"/>
          </a:xfrm>
        </p:spPr>
        <p:txBody>
          <a:bodyPr/>
          <a:lstStyle/>
          <a:p>
            <a:r>
              <a:rPr lang="es-ES"/>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UY"/>
          </a:p>
        </p:txBody>
      </p:sp>
      <p:sp>
        <p:nvSpPr>
          <p:cNvPr id="6"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C1FEA5A1-B83C-4D66-9C31-B6FD10EA8810}"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884486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6" name="Rectangle 6"/>
          <p:cNvSpPr>
            <a:spLocks noGrp="1" noChangeArrowheads="1"/>
          </p:cNvSpPr>
          <p:nvPr>
            <p:ph type="sldNum" sz="quarter" idx="11"/>
          </p:nvPr>
        </p:nvSpPr>
        <p:spPr/>
        <p:txBody>
          <a:bodyPr/>
          <a:lstStyle>
            <a:lvl1pPr>
              <a:defRPr/>
            </a:lvl1pPr>
          </a:lstStyle>
          <a:p>
            <a:pPr fontAlgn="base">
              <a:spcBef>
                <a:spcPct val="0"/>
              </a:spcBef>
              <a:spcAft>
                <a:spcPct val="0"/>
              </a:spcAft>
            </a:pPr>
            <a:fld id="{42CA6B3B-4001-48E1-89BE-D54B88013EA9}"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3362360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a:xfrm>
            <a:off x="722313" y="4406904"/>
            <a:ext cx="7772400" cy="1362075"/>
          </a:xfrm>
        </p:spPr>
        <p:txBody>
          <a:bodyPr anchor="t"/>
          <a:lstStyle>
            <a:lvl1pPr algn="l">
              <a:defRPr sz="4000" b="1" cap="all"/>
            </a:lvl1pPr>
          </a:lstStyle>
          <a:p>
            <a:r>
              <a:rPr lang="es-ES"/>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5"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620019B0-7CDF-4E30-BE9B-E54F082BA774}"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1097582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6"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9DECE2FA-D9C4-4163-BF7B-2C213024A26E}"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3911715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7"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p:txBody>
          <a:bodyPr/>
          <a:lstStyle>
            <a:lvl1pPr>
              <a:defRPr/>
            </a:lvl1pPr>
          </a:lstStyle>
          <a:p>
            <a:r>
              <a:rPr lang="es-ES"/>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texto"/>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8"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9"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10"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A8357302-83AF-4707-A2DD-54CD9F61CA22}"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663901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4"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3EE6CE69-97DE-4617-B721-AFBACCAD03C5}"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325225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CuadroTexto 9"/>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DDAD5C40-30D4-4C3A-A3E6-226FA757D601}"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1022499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a:xfrm>
            <a:off x="457202" y="273050"/>
            <a:ext cx="3008313" cy="1162050"/>
          </a:xfrm>
        </p:spPr>
        <p:txBody>
          <a:bodyPr anchor="b"/>
          <a:lstStyle>
            <a:lvl1pPr algn="l">
              <a:defRPr sz="2000" b="1"/>
            </a:lvl1pPr>
          </a:lstStyle>
          <a:p>
            <a:r>
              <a:rPr lang="es-ES"/>
              <a:t>Haga clic para modificar el estilo de título del patrón</a:t>
            </a:r>
            <a:endParaRPr lang="es-UY"/>
          </a:p>
        </p:txBody>
      </p:sp>
      <p:sp>
        <p:nvSpPr>
          <p:cNvPr id="3" name="2 Marcador de contenido"/>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texto"/>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8747C3B5-BBC7-44B2-9F7A-F079887D44DF}"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182207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892640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Y"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6"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8"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9188F067-6601-44BD-89CE-FC2D0FD0CE0E}"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2259418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4"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3FFEEEF1-8BF3-47B8-B71B-FE888EFCF542}"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41660455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4"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 name="1 Título vertical"/>
          <p:cNvSpPr>
            <a:spLocks noGrp="1"/>
          </p:cNvSpPr>
          <p:nvPr>
            <p:ph type="title" orient="vert"/>
          </p:nvPr>
        </p:nvSpPr>
        <p:spPr>
          <a:xfrm>
            <a:off x="6629400" y="274642"/>
            <a:ext cx="2057400" cy="5851525"/>
          </a:xfrm>
        </p:spPr>
        <p:txBody>
          <a:bodyPr vert="eaVert"/>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457200" y="274642"/>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s-ES">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pPr fontAlgn="base">
              <a:spcBef>
                <a:spcPct val="0"/>
              </a:spcBef>
              <a:spcAft>
                <a:spcPct val="0"/>
              </a:spcAft>
            </a:pPr>
            <a:fld id="{8162574F-7855-4647-886D-4E1E15CA37A9}"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spTree>
    <p:extLst>
      <p:ext uri="{BB962C8B-B14F-4D97-AF65-F5344CB8AC3E}">
        <p14:creationId xmlns="" xmlns:p14="http://schemas.microsoft.com/office/powerpoint/2010/main" val="172292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41"/>
            <a:ext cx="78867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2298669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286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29150" y="1825625"/>
            <a:ext cx="38862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97350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29841" y="365128"/>
            <a:ext cx="78867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629842" y="2505075"/>
            <a:ext cx="3868340"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4629151" y="2505075"/>
            <a:ext cx="3887391"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3361883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133191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102935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58615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29841" y="457200"/>
            <a:ext cx="2949178"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2BF57D30-E382-42CB-9408-07D07F57DC34}" type="datetimeFigureOut">
              <a:rPr lang="it-IT" smtClean="0"/>
              <a:pPr/>
              <a:t>10/10/2018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1522001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57D30-E382-42CB-9408-07D07F57DC34}" type="datetimeFigureOut">
              <a:rPr lang="it-IT" smtClean="0"/>
              <a:pPr/>
              <a:t>10/10/2018</a:t>
            </a:fld>
            <a:endParaRPr lang="it-IT"/>
          </a:p>
        </p:txBody>
      </p:sp>
      <p:sp>
        <p:nvSpPr>
          <p:cNvPr id="5" name="Segnaposto piè di pagina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3E0C5-EE77-47ED-A4DF-63DBEF9480CA}" type="slidenum">
              <a:rPr lang="it-IT" smtClean="0"/>
              <a:pPr/>
              <a:t>‹N›</a:t>
            </a:fld>
            <a:endParaRPr lang="it-IT"/>
          </a:p>
        </p:txBody>
      </p:sp>
    </p:spTree>
    <p:extLst>
      <p:ext uri="{BB962C8B-B14F-4D97-AF65-F5344CB8AC3E}">
        <p14:creationId xmlns="" xmlns:p14="http://schemas.microsoft.com/office/powerpoint/2010/main" val="3383462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ES" smtClean="0"/>
              <a:t>Haga clic para cambiar el estilo de título	</a:t>
            </a:r>
          </a:p>
        </p:txBody>
      </p:sp>
      <p:sp>
        <p:nvSpPr>
          <p:cNvPr id="1027" name="Rectangle 3"/>
          <p:cNvSpPr>
            <a:spLocks noGrp="1" noChangeArrowheads="1"/>
          </p:cNvSpPr>
          <p:nvPr>
            <p:ph type="body" idx="1"/>
          </p:nvPr>
        </p:nvSpPr>
        <p:spPr bwMode="auto">
          <a:xfrm>
            <a:off x="457200" y="1600204"/>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smtClean="0"/>
              <a:t>Haga clic para modificar el estilo de texto del patrón</a:t>
            </a:r>
          </a:p>
          <a:p>
            <a:pPr lvl="1"/>
            <a:r>
              <a:rPr lang="es-ES" altLang="es-ES" smtClean="0"/>
              <a:t>Segundo nivel</a:t>
            </a:r>
          </a:p>
          <a:p>
            <a:pPr lvl="2"/>
            <a:r>
              <a:rPr lang="es-ES" altLang="es-ES" smtClean="0"/>
              <a:t>Tercer nivel</a:t>
            </a:r>
          </a:p>
          <a:p>
            <a:pPr lvl="3"/>
            <a:r>
              <a:rPr lang="es-ES" altLang="es-ES" smtClean="0"/>
              <a:t>Cuarto nivel</a:t>
            </a:r>
          </a:p>
          <a:p>
            <a:pPr lvl="4"/>
            <a:r>
              <a:rPr lang="es-ES" alt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fontAlgn="base">
              <a:spcBef>
                <a:spcPct val="0"/>
              </a:spcBef>
              <a:spcAft>
                <a:spcPct val="0"/>
              </a:spcAft>
              <a:defRPr/>
            </a:pPr>
            <a:endParaRPr lang="es-E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fontAlgn="base">
              <a:spcBef>
                <a:spcPct val="0"/>
              </a:spcBef>
              <a:spcAft>
                <a:spcPct val="0"/>
              </a:spcAft>
              <a:defRPr/>
            </a:pPr>
            <a:endParaRPr lang="es-E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pPr>
            <a:fld id="{3A3EA761-6896-45C5-9251-D15A1CFCA376}" type="slidenum">
              <a:rPr lang="es-ES" altLang="es-ES" smtClean="0">
                <a:solidFill>
                  <a:srgbClr val="000000"/>
                </a:solidFill>
              </a:rPr>
              <a:pPr fontAlgn="base">
                <a:spcBef>
                  <a:spcPct val="0"/>
                </a:spcBef>
                <a:spcAft>
                  <a:spcPct val="0"/>
                </a:spcAft>
              </a:pPr>
              <a:t>‹N›</a:t>
            </a:fld>
            <a:endParaRPr lang="es-ES" altLang="es-ES">
              <a:solidFill>
                <a:srgbClr val="000000"/>
              </a:solidFill>
            </a:endParaRPr>
          </a:p>
        </p:txBody>
      </p:sp>
      <p:pic>
        <p:nvPicPr>
          <p:cNvPr id="1031" name="Picture 2" descr="Erasmus Plus"/>
          <p:cNvPicPr>
            <a:picLocks noChangeAspect="1" noChangeArrowheads="1"/>
          </p:cNvPicPr>
          <p:nvPr userDrawn="1"/>
        </p:nvPicPr>
        <p:blipFill>
          <a:blip r:embed="rId14">
            <a:extLst>
              <a:ext uri="{28A0092B-C50C-407E-A947-70E740481C1C}">
                <a14:useLocalDpi xmlns="" xmlns:a14="http://schemas.microsoft.com/office/drawing/2010/main" val="0"/>
              </a:ext>
            </a:extLst>
          </a:blip>
          <a:srcRect/>
          <a:stretch>
            <a:fillRect/>
          </a:stretch>
        </p:blipFill>
        <p:spPr bwMode="auto">
          <a:xfrm>
            <a:off x="1320802" y="6453188"/>
            <a:ext cx="1450975" cy="412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CuadroTexto 1"/>
          <p:cNvSpPr txBox="1">
            <a:spLocks noChangeArrowheads="1"/>
          </p:cNvSpPr>
          <p:nvPr userDrawn="1"/>
        </p:nvSpPr>
        <p:spPr bwMode="auto">
          <a:xfrm>
            <a:off x="2843213" y="6496054"/>
            <a:ext cx="6297612" cy="461963"/>
          </a:xfrm>
          <a:prstGeom prst="rect">
            <a:avLst/>
          </a:prstGeom>
          <a:solidFill>
            <a:schemeClr val="bg1"/>
          </a:solidFill>
          <a:ln>
            <a:noFill/>
          </a:ln>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With the support of the Erasmus+ programme of the European Union. This publication and its contents reflects the views only of the authors, and the Commission cannot be held responsible for any use which may be made of the information contained therein.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s-ES" altLang="es-ES" sz="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 xmlns:p14="http://schemas.microsoft.com/office/powerpoint/2010/main" val="370812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c.europa.eu/commission/priorities/deeper-and-fairer-economic-and-monetary-union/european-pillar-social-rights_en"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hyperlink" Target="https://ec.europa.eu/growth/tools-databases" TargetMode="Externa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hyperlink" Target="https://www.clustercollaboration.eu/" TargetMode="Externa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hyperlink" Target="http://ec.europa.eu/small-business/index_en.htm" TargetMode="Externa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hyperlink" Target="http://een.ec.europa.eu/content/events-0" TargetMode="Externa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https://www.clustercollaboration.eu/international-cooperation" TargetMode="External"/><Relationship Id="rId2" Type="http://schemas.openxmlformats.org/officeDocument/2006/relationships/hyperlink" Target="http://ec.europa.eu/DocsRoom/documents/21750" TargetMode="Externa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hyperlink" Target="http://een.ec.europa.eu/" TargetMode="Externa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hyperlink" Target="http://europa.eu/youreurope/business/index_en.htm"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hyperlink" Target="http://ec.europa.eu/esf/main.jsp?catId=46&amp;langId=en&amp;projectId=2879" TargetMode="Externa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hyperlink" Target="http://ec.europa.eu/esf/main.jsp?catId=46&amp;langId=en&amp;projectId=2860" TargetMode="Externa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hyperlink" Target="http://www.mitramiss.gob.es/uafse/es/coordenadas/index.html" TargetMode="External"/><Relationship Id="rId2" Type="http://schemas.openxmlformats.org/officeDocument/2006/relationships/hyperlink" Target="http://europalavoro.lavoro.gov.it/EuropaLavoro/Info/Contatti" TargetMode="External"/><Relationship Id="rId1" Type="http://schemas.openxmlformats.org/officeDocument/2006/relationships/slideLayout" Target="../slideLayouts/slideLayout13.xml"/><Relationship Id="rId4" Type="http://schemas.openxmlformats.org/officeDocument/2006/relationships/hyperlink" Target="http://ec.europa.eu/esf/main.jsp?catId=45&amp;langId=en"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125936" y="2661000"/>
            <a:ext cx="7018735" cy="1470025"/>
          </a:xfrm>
        </p:spPr>
        <p:txBody>
          <a:bodyPr/>
          <a:lstStyle/>
          <a:p>
            <a:pPr eaLnBrk="1" hangingPunct="1"/>
            <a:r>
              <a:rPr lang="en-GB" altLang="es-ES" b="1" u="sng" dirty="0" smtClean="0">
                <a:solidFill>
                  <a:schemeClr val="tx1"/>
                </a:solidFill>
              </a:rPr>
              <a:t/>
            </a:r>
            <a:br>
              <a:rPr lang="en-GB" altLang="es-ES" b="1" u="sng" dirty="0" smtClean="0">
                <a:solidFill>
                  <a:schemeClr val="tx1"/>
                </a:solidFill>
              </a:rPr>
            </a:br>
            <a:r>
              <a:rPr lang="en-GB" altLang="es-ES" b="1" u="sng" dirty="0" smtClean="0">
                <a:solidFill>
                  <a:schemeClr val="tx1"/>
                </a:solidFill>
              </a:rPr>
              <a:t>Employability, </a:t>
            </a:r>
            <a:br>
              <a:rPr lang="en-GB" altLang="es-ES" b="1" u="sng" dirty="0" smtClean="0">
                <a:solidFill>
                  <a:schemeClr val="tx1"/>
                </a:solidFill>
              </a:rPr>
            </a:br>
            <a:r>
              <a:rPr lang="en-GB" altLang="es-ES" b="1" u="sng" dirty="0" smtClean="0">
                <a:solidFill>
                  <a:schemeClr val="tx1"/>
                </a:solidFill>
              </a:rPr>
              <a:t>self-employment and entrepreneurship</a:t>
            </a:r>
            <a:endParaRPr lang="es-ES" altLang="es-ES" dirty="0" smtClean="0">
              <a:solidFill>
                <a:schemeClr val="tx1"/>
              </a:solidFill>
            </a:endParaRPr>
          </a:p>
        </p:txBody>
      </p:sp>
      <p:pic>
        <p:nvPicPr>
          <p:cNvPr id="13315" name="Imagen 2"/>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1406769" y="44450"/>
            <a:ext cx="6457071" cy="2305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047102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6582" y="1902111"/>
            <a:ext cx="7894621" cy="4052040"/>
          </a:xfrm>
        </p:spPr>
        <p:txBody>
          <a:bodyPr/>
          <a:lstStyle/>
          <a:p>
            <a:pPr marL="0" indent="0" algn="just">
              <a:buFontTx/>
              <a:buNone/>
              <a:defRPr/>
            </a:pPr>
            <a:r>
              <a:rPr lang="en-US" sz="2000" dirty="0"/>
              <a:t>A Social Business is aimed at increasing social impact of its operations so it </a:t>
            </a:r>
            <a:r>
              <a:rPr lang="en-US" sz="2000" dirty="0" err="1"/>
              <a:t>reivests</a:t>
            </a:r>
            <a:r>
              <a:rPr lang="en-US" sz="2000" dirty="0"/>
              <a:t> profit in:</a:t>
            </a:r>
          </a:p>
          <a:p>
            <a:pPr algn="just">
              <a:defRPr/>
            </a:pPr>
            <a:r>
              <a:rPr lang="en-US" sz="2000" dirty="0"/>
              <a:t>expanding the company’s reach</a:t>
            </a:r>
          </a:p>
          <a:p>
            <a:pPr algn="just">
              <a:defRPr/>
            </a:pPr>
            <a:r>
              <a:rPr lang="en-US" sz="2000" dirty="0"/>
              <a:t>improving the products or services</a:t>
            </a:r>
          </a:p>
          <a:p>
            <a:pPr algn="just">
              <a:defRPr/>
            </a:pPr>
            <a:r>
              <a:rPr lang="en-US" sz="2000" dirty="0"/>
              <a:t>in other ways </a:t>
            </a:r>
            <a:r>
              <a:rPr lang="en-US" sz="2000" dirty="0" err="1"/>
              <a:t>subsidising</a:t>
            </a:r>
            <a:r>
              <a:rPr lang="en-US" sz="2000" dirty="0"/>
              <a:t> the social mission</a:t>
            </a:r>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215285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24689" y="1536830"/>
            <a:ext cx="7894622" cy="4525963"/>
          </a:xfrm>
        </p:spPr>
        <p:txBody>
          <a:bodyPr/>
          <a:lstStyle/>
          <a:p>
            <a:pPr>
              <a:defRPr/>
            </a:pPr>
            <a:endParaRPr lang="en-US" sz="2000" dirty="0"/>
          </a:p>
          <a:p>
            <a:pPr marL="0" indent="0" algn="just">
              <a:buFontTx/>
              <a:buNone/>
              <a:defRPr/>
            </a:pPr>
            <a:r>
              <a:rPr lang="en-US" sz="2000" dirty="0"/>
              <a:t>The main goal of a Social Business is not to </a:t>
            </a:r>
            <a:r>
              <a:rPr lang="en-US" sz="2000" dirty="0" err="1"/>
              <a:t>maximise</a:t>
            </a:r>
            <a:r>
              <a:rPr lang="en-US" sz="2000" dirty="0"/>
              <a:t> profits (although generating profits is desired) but to </a:t>
            </a:r>
            <a:r>
              <a:rPr lang="en-US" sz="2000" dirty="0" err="1"/>
              <a:t>maximise</a:t>
            </a:r>
            <a:r>
              <a:rPr lang="en-US" sz="2000" dirty="0"/>
              <a:t> the social impact</a:t>
            </a:r>
          </a:p>
          <a:p>
            <a:pPr algn="just">
              <a:buFontTx/>
              <a:buNone/>
              <a:defRPr/>
            </a:pPr>
            <a:endParaRPr lang="en-US" sz="2000" dirty="0"/>
          </a:p>
          <a:p>
            <a:pPr marL="0" indent="0" algn="just">
              <a:buFontTx/>
              <a:buNone/>
              <a:defRPr/>
            </a:pPr>
            <a:r>
              <a:rPr lang="en-US" sz="2000" dirty="0"/>
              <a:t>Furthermore, business owners are not receiving any dividend out of the business profits, if any</a:t>
            </a:r>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84836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1"/>
            <a:ext cx="9144000" cy="1140737"/>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24689" y="1579721"/>
            <a:ext cx="7894621" cy="3816144"/>
          </a:xfrm>
        </p:spPr>
        <p:txBody>
          <a:bodyPr/>
          <a:lstStyle/>
          <a:p>
            <a:pPr algn="ctr">
              <a:buFontTx/>
              <a:buNone/>
              <a:defRPr/>
            </a:pPr>
            <a:r>
              <a:rPr lang="en-US" sz="1800" b="1" dirty="0" smtClean="0"/>
              <a:t>ENTREPRENEURSHIP </a:t>
            </a:r>
            <a:r>
              <a:rPr lang="en-US" sz="1800" b="1" dirty="0" err="1" smtClean="0"/>
              <a:t>vs</a:t>
            </a:r>
            <a:r>
              <a:rPr lang="en-US" sz="1800" b="1" dirty="0" smtClean="0"/>
              <a:t> SOCIAL ENTREPRENEURSHIP</a:t>
            </a:r>
          </a:p>
          <a:p>
            <a:pPr algn="just">
              <a:buFontTx/>
              <a:buNone/>
              <a:defRPr/>
            </a:pPr>
            <a:endParaRPr lang="en-US" sz="1800" dirty="0" smtClean="0"/>
          </a:p>
          <a:p>
            <a:pPr marL="0" indent="0" algn="just">
              <a:buFontTx/>
              <a:buNone/>
              <a:defRPr/>
            </a:pPr>
            <a:r>
              <a:rPr lang="en-US" sz="1800" dirty="0" smtClean="0"/>
              <a:t>Social </a:t>
            </a:r>
            <a:r>
              <a:rPr lang="en-US" sz="1800" dirty="0"/>
              <a:t>Business differs from a non-profit business because it is not dependent on donations or on private or public grants</a:t>
            </a:r>
          </a:p>
          <a:p>
            <a:pPr algn="just">
              <a:buFontTx/>
              <a:buNone/>
              <a:defRPr/>
            </a:pPr>
            <a:endParaRPr lang="en-US" sz="1800" dirty="0"/>
          </a:p>
          <a:p>
            <a:pPr marL="0" indent="0" algn="just">
              <a:buFontTx/>
              <a:buNone/>
              <a:defRPr/>
            </a:pPr>
            <a:r>
              <a:rPr lang="en-US" sz="1800" dirty="0"/>
              <a:t>Indeed, as any other business, it is self-sustainable because it is able to generate profits</a:t>
            </a:r>
          </a:p>
          <a:p>
            <a:pPr algn="just">
              <a:buFontTx/>
              <a:buNone/>
              <a:defRPr/>
            </a:pPr>
            <a:endParaRPr lang="en-US" sz="1800" dirty="0"/>
          </a:p>
          <a:p>
            <a:pPr marL="0" indent="0" algn="just">
              <a:buFontTx/>
              <a:buNone/>
              <a:defRPr/>
            </a:pPr>
            <a:r>
              <a:rPr lang="en-US" sz="1800" dirty="0"/>
              <a:t>Profits are reinvested in social actions to increase and improve the business’ operations and not distributed to shareholders </a:t>
            </a:r>
          </a:p>
          <a:p>
            <a:pPr marL="90488" indent="-90488"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4208321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2054" y="1742431"/>
            <a:ext cx="7939889" cy="4250963"/>
          </a:xfrm>
        </p:spPr>
        <p:txBody>
          <a:bodyPr/>
          <a:lstStyle/>
          <a:p>
            <a:pPr marL="0" indent="0" algn="ctr">
              <a:buFontTx/>
              <a:buNone/>
              <a:defRPr/>
            </a:pPr>
            <a:r>
              <a:rPr lang="en-US" sz="2000" b="1" dirty="0" smtClean="0"/>
              <a:t>WHAT IS NEEDED TO BE AN ENTREPRENEUR</a:t>
            </a:r>
          </a:p>
          <a:p>
            <a:pPr marL="0" indent="0" algn="just">
              <a:buFontTx/>
              <a:buNone/>
              <a:defRPr/>
            </a:pPr>
            <a:endParaRPr lang="en-US" sz="2000" dirty="0" smtClean="0"/>
          </a:p>
          <a:p>
            <a:pPr marL="0" indent="0" algn="just">
              <a:buFontTx/>
              <a:buNone/>
              <a:defRPr/>
            </a:pPr>
            <a:r>
              <a:rPr lang="en-US" sz="2000" dirty="0" smtClean="0"/>
              <a:t>Irrespective </a:t>
            </a:r>
            <a:r>
              <a:rPr lang="en-US" sz="2000" dirty="0"/>
              <a:t>of the field of activity, sector, type </a:t>
            </a:r>
            <a:r>
              <a:rPr lang="en-US" sz="2000" dirty="0" smtClean="0"/>
              <a:t>of business </a:t>
            </a:r>
            <a:r>
              <a:rPr lang="en-US" sz="2000" dirty="0"/>
              <a:t>and location the entrepreneur needs a series of capacities and attitudes that make </a:t>
            </a:r>
            <a:r>
              <a:rPr lang="en-US" sz="2000" dirty="0" smtClean="0"/>
              <a:t>him/her </a:t>
            </a:r>
            <a:r>
              <a:rPr lang="en-US" sz="2000" dirty="0"/>
              <a:t>the right person not only to start the business but to run it and to manage it in the long run</a:t>
            </a:r>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390718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6582" y="1663151"/>
            <a:ext cx="7921781" cy="3986212"/>
          </a:xfrm>
        </p:spPr>
        <p:txBody>
          <a:bodyPr/>
          <a:lstStyle/>
          <a:p>
            <a:pPr algn="just">
              <a:buFontTx/>
              <a:buNone/>
              <a:defRPr/>
            </a:pPr>
            <a:r>
              <a:rPr lang="en-US" sz="2000" dirty="0"/>
              <a:t>Capacity of an entrepreneur:</a:t>
            </a:r>
          </a:p>
          <a:p>
            <a:pPr algn="just">
              <a:buFontTx/>
              <a:buNone/>
              <a:defRPr/>
            </a:pPr>
            <a:endParaRPr lang="en-US" sz="2000" dirty="0"/>
          </a:p>
          <a:p>
            <a:pPr algn="just">
              <a:defRPr/>
            </a:pPr>
            <a:r>
              <a:rPr lang="en-US" sz="2000" dirty="0"/>
              <a:t>Sense of initiative</a:t>
            </a:r>
          </a:p>
          <a:p>
            <a:pPr algn="just">
              <a:defRPr/>
            </a:pPr>
            <a:r>
              <a:rPr lang="en-US" sz="2000" dirty="0"/>
              <a:t>Willingness to do</a:t>
            </a:r>
          </a:p>
          <a:p>
            <a:pPr algn="just">
              <a:defRPr/>
            </a:pPr>
            <a:r>
              <a:rPr lang="en-US" sz="2000" dirty="0" err="1"/>
              <a:t>Organisational</a:t>
            </a:r>
            <a:r>
              <a:rPr lang="en-US" sz="2000" dirty="0"/>
              <a:t> abilities</a:t>
            </a:r>
          </a:p>
          <a:p>
            <a:pPr algn="just">
              <a:defRPr/>
            </a:pPr>
            <a:r>
              <a:rPr lang="en-US" sz="2000" dirty="0"/>
              <a:t>Decision-making</a:t>
            </a:r>
          </a:p>
          <a:p>
            <a:pPr algn="just">
              <a:defRPr/>
            </a:pPr>
            <a:r>
              <a:rPr lang="en-US" sz="2000" dirty="0"/>
              <a:t>Leadership</a:t>
            </a:r>
          </a:p>
          <a:p>
            <a:pPr algn="just">
              <a:defRPr/>
            </a:pPr>
            <a:r>
              <a:rPr lang="en-US" sz="2000" dirty="0"/>
              <a:t>Risk-taking</a:t>
            </a:r>
          </a:p>
          <a:p>
            <a:pPr algn="just">
              <a:defRPr/>
            </a:pPr>
            <a:r>
              <a:rPr lang="en-US" sz="2000" dirty="0"/>
              <a:t>Motivation</a:t>
            </a:r>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260502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24689" y="1663150"/>
            <a:ext cx="7903675" cy="4525962"/>
          </a:xfrm>
        </p:spPr>
        <p:txBody>
          <a:bodyPr/>
          <a:lstStyle/>
          <a:p>
            <a:pPr algn="just">
              <a:buFontTx/>
              <a:buNone/>
              <a:defRPr/>
            </a:pPr>
            <a:r>
              <a:rPr lang="en-US" sz="2000" dirty="0"/>
              <a:t>Capacity of an entrepreneur:</a:t>
            </a:r>
          </a:p>
          <a:p>
            <a:pPr algn="just">
              <a:buFontTx/>
              <a:buNone/>
              <a:defRPr/>
            </a:pPr>
            <a:endParaRPr lang="en-US" sz="2000" dirty="0"/>
          </a:p>
          <a:p>
            <a:pPr algn="just">
              <a:defRPr/>
            </a:pPr>
            <a:r>
              <a:rPr lang="en-US" sz="2000" dirty="0"/>
              <a:t>Independence/autonomy</a:t>
            </a:r>
          </a:p>
          <a:p>
            <a:pPr algn="just">
              <a:defRPr/>
            </a:pPr>
            <a:r>
              <a:rPr lang="en-US" sz="2000" dirty="0"/>
              <a:t>Concentration</a:t>
            </a:r>
          </a:p>
          <a:p>
            <a:pPr algn="just">
              <a:defRPr/>
            </a:pPr>
            <a:r>
              <a:rPr lang="en-US" sz="2000" dirty="0"/>
              <a:t>Foresight</a:t>
            </a:r>
          </a:p>
          <a:p>
            <a:pPr algn="just">
              <a:defRPr/>
            </a:pPr>
            <a:r>
              <a:rPr lang="en-US" sz="2000" dirty="0"/>
              <a:t>Enthusiasm/passion</a:t>
            </a:r>
          </a:p>
          <a:p>
            <a:pPr algn="just">
              <a:defRPr/>
            </a:pPr>
            <a:r>
              <a:rPr lang="en-US" sz="2000" dirty="0"/>
              <a:t>Ambition</a:t>
            </a:r>
          </a:p>
          <a:p>
            <a:pPr algn="just">
              <a:defRPr/>
            </a:pPr>
            <a:r>
              <a:rPr lang="en-US" sz="2000" dirty="0"/>
              <a:t>Pragmatism</a:t>
            </a:r>
          </a:p>
          <a:p>
            <a:pPr algn="just">
              <a:defRPr/>
            </a:pPr>
            <a:r>
              <a:rPr lang="en-US" sz="2000" dirty="0"/>
              <a:t>Optimism/positivity</a:t>
            </a:r>
          </a:p>
          <a:p>
            <a:pPr algn="just">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936491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6582" y="1672205"/>
            <a:ext cx="7930835" cy="4538472"/>
          </a:xfrm>
        </p:spPr>
        <p:txBody>
          <a:bodyPr/>
          <a:lstStyle/>
          <a:p>
            <a:pPr algn="just">
              <a:buFontTx/>
              <a:buNone/>
              <a:defRPr/>
            </a:pPr>
            <a:r>
              <a:rPr lang="en-US" sz="2000" dirty="0"/>
              <a:t>Capacity of an entrepreneur:</a:t>
            </a:r>
          </a:p>
          <a:p>
            <a:pPr algn="just">
              <a:buFontTx/>
              <a:buNone/>
              <a:defRPr/>
            </a:pPr>
            <a:endParaRPr lang="en-US" sz="2000" dirty="0"/>
          </a:p>
          <a:p>
            <a:pPr algn="just">
              <a:defRPr/>
            </a:pPr>
            <a:r>
              <a:rPr lang="en-US" sz="2000" dirty="0"/>
              <a:t>Creativity</a:t>
            </a:r>
          </a:p>
          <a:p>
            <a:pPr algn="just">
              <a:defRPr/>
            </a:pPr>
            <a:r>
              <a:rPr lang="en-US" sz="2000" dirty="0"/>
              <a:t>Self-confidence</a:t>
            </a:r>
          </a:p>
          <a:p>
            <a:pPr algn="just">
              <a:defRPr/>
            </a:pPr>
            <a:r>
              <a:rPr lang="en-US" sz="2000" dirty="0"/>
              <a:t>Faith in others</a:t>
            </a:r>
          </a:p>
          <a:p>
            <a:pPr algn="just">
              <a:defRPr/>
            </a:pPr>
            <a:r>
              <a:rPr lang="en-US" sz="2000" dirty="0"/>
              <a:t>Collaborationism</a:t>
            </a:r>
          </a:p>
          <a:p>
            <a:pPr algn="just">
              <a:defRPr/>
            </a:pPr>
            <a:r>
              <a:rPr lang="en-US" sz="2000" dirty="0"/>
              <a:t>Prudence </a:t>
            </a:r>
          </a:p>
          <a:p>
            <a:pPr algn="just">
              <a:defRPr/>
            </a:pPr>
            <a:r>
              <a:rPr lang="en-US" sz="2000" dirty="0"/>
              <a:t>Vitality and health</a:t>
            </a:r>
          </a:p>
          <a:p>
            <a:pPr algn="just">
              <a:defRPr/>
            </a:pPr>
            <a:r>
              <a:rPr lang="en-US" sz="2000" dirty="0"/>
              <a:t>Self-control</a:t>
            </a:r>
          </a:p>
          <a:p>
            <a:pPr algn="just">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020043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15636" y="1532573"/>
            <a:ext cx="7926307" cy="3818024"/>
          </a:xfrm>
        </p:spPr>
        <p:txBody>
          <a:bodyPr/>
          <a:lstStyle/>
          <a:p>
            <a:pPr algn="ctr">
              <a:buFontTx/>
              <a:buNone/>
              <a:defRPr/>
            </a:pPr>
            <a:r>
              <a:rPr lang="en-US" sz="1800" b="1" dirty="0" smtClean="0"/>
              <a:t>ENTREPRENEURSHIP FEATURES</a:t>
            </a:r>
            <a:endParaRPr lang="en-US" sz="1800" dirty="0" smtClean="0"/>
          </a:p>
          <a:p>
            <a:pPr algn="just">
              <a:buFontTx/>
              <a:buNone/>
              <a:defRPr/>
            </a:pPr>
            <a:r>
              <a:rPr lang="en-US" sz="1800" dirty="0" smtClean="0"/>
              <a:t>Other </a:t>
            </a:r>
            <a:r>
              <a:rPr lang="en-US" sz="1800" dirty="0"/>
              <a:t>important things to remember about entrepreneurship:</a:t>
            </a:r>
          </a:p>
          <a:p>
            <a:pPr marL="0" indent="0" algn="just">
              <a:buFontTx/>
              <a:buNone/>
              <a:defRPr/>
            </a:pPr>
            <a:endParaRPr lang="en-US" sz="1800" dirty="0"/>
          </a:p>
          <a:p>
            <a:pPr marL="0" indent="0" algn="just">
              <a:buFontTx/>
              <a:buNone/>
              <a:defRPr/>
            </a:pPr>
            <a:r>
              <a:rPr lang="en-US" sz="1800" dirty="0"/>
              <a:t>It can involve a new product, service or even a process not necessarily profit-oriented (social business)</a:t>
            </a:r>
          </a:p>
          <a:p>
            <a:pPr algn="just">
              <a:buFontTx/>
              <a:buNone/>
              <a:defRPr/>
            </a:pPr>
            <a:endParaRPr lang="en-US" sz="1800" dirty="0"/>
          </a:p>
          <a:p>
            <a:pPr algn="just">
              <a:buFontTx/>
              <a:buNone/>
              <a:defRPr/>
            </a:pPr>
            <a:r>
              <a:rPr lang="en-US" sz="1800" dirty="0"/>
              <a:t>It can be oriented to:</a:t>
            </a:r>
          </a:p>
          <a:p>
            <a:pPr marL="0" indent="0" algn="just">
              <a:defRPr/>
            </a:pPr>
            <a:r>
              <a:rPr lang="en-US" sz="1800" dirty="0" smtClean="0"/>
              <a:t> Consumers</a:t>
            </a:r>
            <a:r>
              <a:rPr lang="en-US" sz="1800" dirty="0"/>
              <a:t>: business to consumer (B2C) </a:t>
            </a:r>
            <a:endParaRPr lang="en-US" sz="1800" dirty="0" smtClean="0"/>
          </a:p>
          <a:p>
            <a:pPr marL="0" indent="0" algn="just">
              <a:defRPr/>
            </a:pPr>
            <a:r>
              <a:rPr lang="en-US" sz="1800" dirty="0"/>
              <a:t> </a:t>
            </a:r>
            <a:r>
              <a:rPr lang="en-US" sz="1800" dirty="0" smtClean="0"/>
              <a:t>Other </a:t>
            </a:r>
            <a:r>
              <a:rPr lang="en-US" sz="1800" dirty="0"/>
              <a:t>businesses: business to business (</a:t>
            </a:r>
            <a:r>
              <a:rPr lang="en-US" sz="1800" dirty="0" smtClean="0"/>
              <a:t>B2B)</a:t>
            </a:r>
          </a:p>
          <a:p>
            <a:pPr marL="0" indent="0" algn="just">
              <a:defRPr/>
            </a:pPr>
            <a:r>
              <a:rPr lang="en-US" sz="1800" dirty="0"/>
              <a:t> </a:t>
            </a:r>
            <a:r>
              <a:rPr lang="en-US" sz="1800" dirty="0" smtClean="0"/>
              <a:t>Governments</a:t>
            </a:r>
            <a:r>
              <a:rPr lang="en-US" sz="1800" dirty="0"/>
              <a:t>: business to government (B2G)</a:t>
            </a:r>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803294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15636" y="1654097"/>
            <a:ext cx="7903675" cy="4525962"/>
          </a:xfrm>
        </p:spPr>
        <p:txBody>
          <a:bodyPr/>
          <a:lstStyle/>
          <a:p>
            <a:pPr algn="just">
              <a:buFontTx/>
              <a:buNone/>
              <a:defRPr/>
            </a:pPr>
            <a:r>
              <a:rPr lang="en-US" sz="2000" dirty="0"/>
              <a:t>It can start from an already existing idea:</a:t>
            </a:r>
          </a:p>
          <a:p>
            <a:pPr algn="just">
              <a:defRPr/>
            </a:pPr>
            <a:r>
              <a:rPr lang="en-US" sz="2000" dirty="0"/>
              <a:t>What is important is to improve and modify it to suit different audience, environment and circumstances</a:t>
            </a:r>
          </a:p>
          <a:p>
            <a:pPr algn="just">
              <a:defRPr/>
            </a:pPr>
            <a:r>
              <a:rPr lang="en-US" sz="2000" dirty="0"/>
              <a:t>Most ‘new ideas’ can come from something seen or experienced in the past</a:t>
            </a:r>
          </a:p>
          <a:p>
            <a:pPr algn="just">
              <a:buFontTx/>
              <a:buNone/>
              <a:defRPr/>
            </a:pPr>
            <a:endParaRPr lang="en-US" sz="2000" dirty="0"/>
          </a:p>
          <a:p>
            <a:pPr marL="0" indent="0" algn="just">
              <a:buFontTx/>
              <a:buNone/>
              <a:defRPr/>
            </a:pPr>
            <a:r>
              <a:rPr lang="en-US" sz="2000" dirty="0"/>
              <a:t>It is beneficial to have an expertise in certain field, industry, market as one is better equipped to notice opportunities in these areas and come up with solutions</a:t>
            </a:r>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1141554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24689" y="1779454"/>
            <a:ext cx="7894620" cy="4525962"/>
          </a:xfrm>
        </p:spPr>
        <p:txBody>
          <a:bodyPr/>
          <a:lstStyle/>
          <a:p>
            <a:pPr marL="0" indent="0" algn="just">
              <a:buFontTx/>
              <a:buNone/>
              <a:defRPr/>
            </a:pPr>
            <a:r>
              <a:rPr lang="en-US" sz="2000" dirty="0"/>
              <a:t>The initial idea or value proposition may and will change throughout the process:</a:t>
            </a:r>
          </a:p>
          <a:p>
            <a:pPr algn="just">
              <a:buFontTx/>
              <a:buNone/>
              <a:defRPr/>
            </a:pPr>
            <a:endParaRPr lang="en-US" sz="2000" dirty="0"/>
          </a:p>
          <a:p>
            <a:pPr algn="just">
              <a:defRPr/>
            </a:pPr>
            <a:r>
              <a:rPr lang="en-US" sz="2000" dirty="0"/>
              <a:t>To be successful is fundamental to evolve the idea and the business around it</a:t>
            </a:r>
          </a:p>
          <a:p>
            <a:pPr algn="just">
              <a:defRPr/>
            </a:pPr>
            <a:r>
              <a:rPr lang="en-US" sz="2000" dirty="0"/>
              <a:t>The business should evolve and adapt to external conditions</a:t>
            </a:r>
          </a:p>
          <a:p>
            <a:pPr algn="just">
              <a:buFontTx/>
              <a:buNone/>
              <a:defRPr/>
            </a:pPr>
            <a:endParaRPr lang="en-US" sz="2000" dirty="0"/>
          </a:p>
          <a:p>
            <a:pPr algn="just">
              <a:buFontTx/>
              <a:buNone/>
              <a:defRPr/>
            </a:pPr>
            <a:endParaRPr lang="en-US" sz="2000" dirty="0"/>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3781977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439467" y="2608289"/>
            <a:ext cx="6318647" cy="2523768"/>
          </a:xfrm>
          <a:prstGeom prst="rect">
            <a:avLst/>
          </a:prstGeom>
          <a:noFill/>
        </p:spPr>
        <p:txBody>
          <a:bodyPr wrap="square">
            <a:spAutoFit/>
          </a:bodyPr>
          <a:lstStyle/>
          <a:p>
            <a:pPr eaLnBrk="0" fontAlgn="base" hangingPunct="0">
              <a:spcBef>
                <a:spcPct val="0"/>
              </a:spcBef>
              <a:spcAft>
                <a:spcPct val="0"/>
              </a:spcAft>
              <a:defRPr/>
            </a:pPr>
            <a:r>
              <a:rPr lang="it-IT" sz="2000" b="1" dirty="0" err="1">
                <a:solidFill>
                  <a:srgbClr val="000000"/>
                </a:solidFill>
                <a:latin typeface="Arial" panose="020B0604020202020204" pitchFamily="34" charset="0"/>
              </a:rPr>
              <a:t>Summary</a:t>
            </a:r>
            <a:r>
              <a:rPr lang="it-IT" sz="2000" dirty="0">
                <a:solidFill>
                  <a:srgbClr val="000000"/>
                </a:solidFill>
                <a:latin typeface="Arial" panose="020B0604020202020204" pitchFamily="34" charset="0"/>
              </a:rPr>
              <a:t>: </a:t>
            </a:r>
          </a:p>
          <a:p>
            <a:pPr eaLnBrk="0" fontAlgn="base" hangingPunct="0">
              <a:spcBef>
                <a:spcPct val="0"/>
              </a:spcBef>
              <a:spcAft>
                <a:spcPct val="0"/>
              </a:spcAft>
              <a:defRPr/>
            </a:pPr>
            <a:endParaRPr lang="it-IT" dirty="0">
              <a:solidFill>
                <a:srgbClr val="000000"/>
              </a:solidFill>
              <a:latin typeface="Arial" panose="020B0604020202020204" pitchFamily="34" charset="0"/>
            </a:endParaRPr>
          </a:p>
          <a:p>
            <a:pPr marL="457200" indent="-457200" eaLnBrk="0" fontAlgn="base" hangingPunct="0">
              <a:lnSpc>
                <a:spcPct val="150000"/>
              </a:lnSpc>
              <a:spcBef>
                <a:spcPct val="0"/>
              </a:spcBef>
              <a:spcAft>
                <a:spcPct val="0"/>
              </a:spcAft>
              <a:buFont typeface="+mj-lt"/>
              <a:buAutoNum type="arabicPeriod"/>
              <a:defRPr/>
            </a:pPr>
            <a:r>
              <a:rPr lang="it-IT" sz="2000" dirty="0" err="1">
                <a:solidFill>
                  <a:srgbClr val="000000"/>
                </a:solidFill>
                <a:latin typeface="Arial" panose="020B0604020202020204" pitchFamily="34" charset="0"/>
              </a:rPr>
              <a:t>What</a:t>
            </a:r>
            <a:r>
              <a:rPr lang="it-IT" sz="2000" dirty="0">
                <a:solidFill>
                  <a:srgbClr val="000000"/>
                </a:solidFill>
                <a:latin typeface="Arial" panose="020B0604020202020204" pitchFamily="34" charset="0"/>
              </a:rPr>
              <a:t> </a:t>
            </a:r>
            <a:r>
              <a:rPr lang="it-IT" sz="2000" dirty="0" err="1">
                <a:solidFill>
                  <a:srgbClr val="000000"/>
                </a:solidFill>
                <a:latin typeface="Arial" panose="020B0604020202020204" pitchFamily="34" charset="0"/>
              </a:rPr>
              <a:t>is</a:t>
            </a:r>
            <a:r>
              <a:rPr lang="it-IT" sz="2000" dirty="0">
                <a:solidFill>
                  <a:srgbClr val="000000"/>
                </a:solidFill>
                <a:latin typeface="Arial" panose="020B0604020202020204" pitchFamily="34" charset="0"/>
              </a:rPr>
              <a:t> </a:t>
            </a:r>
            <a:r>
              <a:rPr lang="it-IT" sz="2000" dirty="0" err="1">
                <a:solidFill>
                  <a:srgbClr val="000000"/>
                </a:solidFill>
                <a:latin typeface="Arial" panose="020B0604020202020204" pitchFamily="34" charset="0"/>
              </a:rPr>
              <a:t>entrepreneurship</a:t>
            </a:r>
            <a:endParaRPr lang="it-IT" sz="2000" dirty="0">
              <a:solidFill>
                <a:srgbClr val="000000"/>
              </a:solidFill>
              <a:latin typeface="Arial" panose="020B0604020202020204" pitchFamily="34" charset="0"/>
            </a:endParaRPr>
          </a:p>
          <a:p>
            <a:pPr marL="457200" indent="-457200" eaLnBrk="0" fontAlgn="base" hangingPunct="0">
              <a:lnSpc>
                <a:spcPct val="150000"/>
              </a:lnSpc>
              <a:spcBef>
                <a:spcPct val="0"/>
              </a:spcBef>
              <a:spcAft>
                <a:spcPct val="0"/>
              </a:spcAft>
              <a:buFont typeface="+mj-lt"/>
              <a:buAutoNum type="arabicPeriod"/>
              <a:defRPr/>
            </a:pPr>
            <a:r>
              <a:rPr lang="en-US" sz="2000" dirty="0">
                <a:solidFill>
                  <a:srgbClr val="000000"/>
                </a:solidFill>
                <a:latin typeface="Arial" panose="020B0604020202020204" pitchFamily="34" charset="0"/>
              </a:rPr>
              <a:t>The missing entrepreneurs</a:t>
            </a:r>
          </a:p>
          <a:p>
            <a:pPr marL="457200" indent="-457200" eaLnBrk="0" fontAlgn="base" hangingPunct="0">
              <a:lnSpc>
                <a:spcPct val="150000"/>
              </a:lnSpc>
              <a:spcBef>
                <a:spcPct val="0"/>
              </a:spcBef>
              <a:spcAft>
                <a:spcPct val="0"/>
              </a:spcAft>
              <a:buFont typeface="+mj-lt"/>
              <a:buAutoNum type="arabicPeriod"/>
              <a:defRPr/>
            </a:pPr>
            <a:r>
              <a:rPr lang="en-US" sz="2000" dirty="0">
                <a:solidFill>
                  <a:srgbClr val="000000"/>
                </a:solidFill>
                <a:latin typeface="Arial" panose="020B0604020202020204" pitchFamily="34" charset="0"/>
              </a:rPr>
              <a:t>EU opportunities for entrepreneurship and self-employability</a:t>
            </a:r>
          </a:p>
        </p:txBody>
      </p:sp>
      <p:pic>
        <p:nvPicPr>
          <p:cNvPr id="4" name="Imagen 2"/>
          <p:cNvPicPr>
            <a:picLocks noChangeAspect="1"/>
          </p:cNvPicPr>
          <p:nvPr/>
        </p:nvPicPr>
        <p:blipFill>
          <a:blip r:embed="rId3">
            <a:extLst>
              <a:ext uri="{28A0092B-C50C-407E-A947-70E740481C1C}">
                <a14:useLocalDpi xmlns="" xmlns:a14="http://schemas.microsoft.com/office/drawing/2010/main" val="0"/>
              </a:ext>
            </a:extLst>
          </a:blip>
          <a:srcRect/>
          <a:stretch>
            <a:fillRect/>
          </a:stretch>
        </p:blipFill>
        <p:spPr bwMode="auto">
          <a:xfrm>
            <a:off x="1406769" y="44450"/>
            <a:ext cx="6457071" cy="2305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090578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57314" y="2071688"/>
            <a:ext cx="6426994" cy="1143000"/>
          </a:xfrm>
        </p:spPr>
        <p:txBody>
          <a:bodyPr/>
          <a:lstStyle/>
          <a:p>
            <a:pPr eaLnBrk="1" hangingPunct="1"/>
            <a:r>
              <a:rPr lang="en-GB" altLang="es-ES" sz="3200" b="1">
                <a:solidFill>
                  <a:schemeClr val="tx1"/>
                </a:solidFill>
              </a:rPr>
              <a:t>Unit 2:</a:t>
            </a:r>
            <a:br>
              <a:rPr lang="en-GB" altLang="es-ES" sz="3200" b="1">
                <a:solidFill>
                  <a:schemeClr val="tx1"/>
                </a:solidFill>
              </a:rPr>
            </a:br>
            <a:r>
              <a:rPr lang="en-GB" altLang="es-ES" sz="3200" b="1">
                <a:solidFill>
                  <a:schemeClr val="tx1"/>
                </a:solidFill>
              </a:rPr>
              <a:t>The missing entrepreneurs</a:t>
            </a:r>
          </a:p>
        </p:txBody>
      </p:sp>
    </p:spTree>
    <p:extLst>
      <p:ext uri="{BB962C8B-B14F-4D97-AF65-F5344CB8AC3E}">
        <p14:creationId xmlns="" xmlns:p14="http://schemas.microsoft.com/office/powerpoint/2010/main" val="1432042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16387" name="Rectangle 3"/>
          <p:cNvSpPr>
            <a:spLocks noGrp="1" noChangeArrowheads="1"/>
          </p:cNvSpPr>
          <p:nvPr>
            <p:ph type="body" idx="1"/>
          </p:nvPr>
        </p:nvSpPr>
        <p:spPr>
          <a:xfrm>
            <a:off x="606582" y="1528997"/>
            <a:ext cx="7921782" cy="3984563"/>
          </a:xfrm>
        </p:spPr>
        <p:txBody>
          <a:bodyPr/>
          <a:lstStyle/>
          <a:p>
            <a:pPr marL="0" indent="0" algn="ctr" eaLnBrk="1" hangingPunct="1">
              <a:buNone/>
            </a:pPr>
            <a:r>
              <a:rPr lang="en-US" altLang="es-ES" sz="1800" b="1" dirty="0" smtClean="0"/>
              <a:t>THE MISSING ENTREPRENEURS</a:t>
            </a:r>
          </a:p>
          <a:p>
            <a:pPr marL="0" indent="0" eaLnBrk="1" hangingPunct="1">
              <a:buNone/>
            </a:pPr>
            <a:r>
              <a:rPr lang="en-US" altLang="es-ES" sz="1800" dirty="0" smtClean="0"/>
              <a:t>The </a:t>
            </a:r>
            <a:r>
              <a:rPr lang="en-US" altLang="es-ES" sz="1800" dirty="0"/>
              <a:t>missing entrepreneurs are all those people at risk of exclusion from the </a:t>
            </a:r>
            <a:r>
              <a:rPr lang="en-US" altLang="es-ES" sz="1800" dirty="0" err="1"/>
              <a:t>labour</a:t>
            </a:r>
            <a:r>
              <a:rPr lang="en-US" altLang="es-ES" sz="1800" dirty="0"/>
              <a:t> market due to their belonging to specific disadvantaged and under-represented groups, such as</a:t>
            </a:r>
            <a:r>
              <a:rPr lang="en-US" altLang="es-ES" sz="1800" dirty="0" smtClean="0"/>
              <a:t>:</a:t>
            </a:r>
            <a:endParaRPr lang="en-US" altLang="es-ES" sz="1800" dirty="0"/>
          </a:p>
          <a:p>
            <a:pPr marL="0" indent="0" algn="just" eaLnBrk="1" hangingPunct="1"/>
            <a:r>
              <a:rPr lang="en-US" altLang="es-ES" sz="1800" dirty="0"/>
              <a:t> Women</a:t>
            </a:r>
          </a:p>
          <a:p>
            <a:pPr marL="0" indent="0" algn="just" eaLnBrk="1" hangingPunct="1"/>
            <a:r>
              <a:rPr lang="en-US" altLang="es-ES" sz="1800" dirty="0"/>
              <a:t> Youth</a:t>
            </a:r>
          </a:p>
          <a:p>
            <a:pPr marL="0" indent="0" algn="just" eaLnBrk="1" hangingPunct="1"/>
            <a:r>
              <a:rPr lang="en-US" altLang="es-ES" sz="1800" dirty="0"/>
              <a:t> Seniors</a:t>
            </a:r>
          </a:p>
          <a:p>
            <a:pPr marL="0" indent="0" algn="just" eaLnBrk="1" hangingPunct="1"/>
            <a:r>
              <a:rPr lang="en-US" altLang="es-ES" sz="1800" dirty="0"/>
              <a:t> Unemployed</a:t>
            </a:r>
          </a:p>
          <a:p>
            <a:pPr marL="0" indent="0" algn="just" eaLnBrk="1" hangingPunct="1"/>
            <a:r>
              <a:rPr lang="en-US" altLang="es-ES" sz="1800" dirty="0"/>
              <a:t> Immigrants</a:t>
            </a:r>
          </a:p>
          <a:p>
            <a:pPr marL="0" indent="0" algn="just" eaLnBrk="1" hangingPunct="1"/>
            <a:r>
              <a:rPr lang="en-US" altLang="es-ES" sz="1800" dirty="0"/>
              <a:t> People with disabilities</a:t>
            </a:r>
          </a:p>
          <a:p>
            <a:pPr marL="0" indent="0" algn="just" eaLnBrk="1" hangingPunct="1"/>
            <a:r>
              <a:rPr lang="en-US" altLang="es-ES" sz="1800" dirty="0"/>
              <a:t> Low-skilled people</a:t>
            </a:r>
          </a:p>
        </p:txBody>
      </p:sp>
    </p:spTree>
    <p:extLst>
      <p:ext uri="{BB962C8B-B14F-4D97-AF65-F5344CB8AC3E}">
        <p14:creationId xmlns="" xmlns:p14="http://schemas.microsoft.com/office/powerpoint/2010/main" val="2977016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17411" name="Rectangle 3"/>
          <p:cNvSpPr>
            <a:spLocks noGrp="1" noChangeArrowheads="1"/>
          </p:cNvSpPr>
          <p:nvPr>
            <p:ph type="body" idx="1"/>
          </p:nvPr>
        </p:nvSpPr>
        <p:spPr>
          <a:xfrm>
            <a:off x="615636" y="1654524"/>
            <a:ext cx="7930835" cy="4525963"/>
          </a:xfrm>
        </p:spPr>
        <p:txBody>
          <a:bodyPr/>
          <a:lstStyle/>
          <a:p>
            <a:pPr marL="0" indent="0" algn="just" eaLnBrk="1" hangingPunct="1">
              <a:buNone/>
            </a:pPr>
            <a:r>
              <a:rPr lang="en-US" altLang="es-ES" sz="2000" dirty="0"/>
              <a:t>It’s important to equip them with more skills and experience to increase their level of </a:t>
            </a:r>
            <a:r>
              <a:rPr lang="en-US" altLang="es-ES" sz="2000" dirty="0" err="1"/>
              <a:t>labour</a:t>
            </a:r>
            <a:r>
              <a:rPr lang="en-US" altLang="es-ES" sz="2000" dirty="0"/>
              <a:t> market activity</a:t>
            </a:r>
          </a:p>
          <a:p>
            <a:pPr marL="0" indent="0" algn="just" eaLnBrk="1" hangingPunct="1">
              <a:buNone/>
            </a:pPr>
            <a:endParaRPr lang="en-US" altLang="es-ES" sz="2000" dirty="0"/>
          </a:p>
          <a:p>
            <a:pPr marL="0" indent="0" algn="just" eaLnBrk="1" hangingPunct="1">
              <a:buNone/>
            </a:pPr>
            <a:r>
              <a:rPr lang="en-US" altLang="es-ES" sz="2000" dirty="0"/>
              <a:t>Public bodies make specific support available to them through:</a:t>
            </a:r>
          </a:p>
          <a:p>
            <a:pPr marL="0" indent="0" algn="just" eaLnBrk="1" hangingPunct="1"/>
            <a:r>
              <a:rPr lang="en-US" altLang="es-ES" sz="2000" dirty="0"/>
              <a:t> Entrepreneurship training</a:t>
            </a:r>
          </a:p>
          <a:p>
            <a:pPr marL="0" indent="0" algn="just" eaLnBrk="1" hangingPunct="1"/>
            <a:r>
              <a:rPr lang="en-US" altLang="es-ES" sz="2000" dirty="0"/>
              <a:t> Entrepreneurship coaching and mentoring</a:t>
            </a:r>
          </a:p>
          <a:p>
            <a:pPr marL="0" indent="0" algn="just" eaLnBrk="1" hangingPunct="1"/>
            <a:r>
              <a:rPr lang="en-US" altLang="es-ES" sz="2000" dirty="0"/>
              <a:t> Financial support</a:t>
            </a:r>
          </a:p>
          <a:p>
            <a:pPr marL="0" indent="0" algn="just" eaLnBrk="1" hangingPunct="1"/>
            <a:r>
              <a:rPr lang="en-US" altLang="es-ES" sz="2000" dirty="0"/>
              <a:t> Improved access to start-up financing</a:t>
            </a:r>
          </a:p>
        </p:txBody>
      </p:sp>
    </p:spTree>
    <p:extLst>
      <p:ext uri="{BB962C8B-B14F-4D97-AF65-F5344CB8AC3E}">
        <p14:creationId xmlns="" xmlns:p14="http://schemas.microsoft.com/office/powerpoint/2010/main" val="1502021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18435" name="Rectangle 3"/>
          <p:cNvSpPr>
            <a:spLocks noGrp="1" noChangeArrowheads="1"/>
          </p:cNvSpPr>
          <p:nvPr>
            <p:ph type="body" idx="1"/>
          </p:nvPr>
        </p:nvSpPr>
        <p:spPr>
          <a:xfrm>
            <a:off x="615637" y="1578507"/>
            <a:ext cx="7903674" cy="3835465"/>
          </a:xfrm>
        </p:spPr>
        <p:txBody>
          <a:bodyPr/>
          <a:lstStyle/>
          <a:p>
            <a:pPr marL="0" indent="0" algn="ctr" eaLnBrk="1" hangingPunct="1">
              <a:buNone/>
            </a:pPr>
            <a:r>
              <a:rPr lang="en-US" altLang="es-ES" sz="2000" b="1" dirty="0" smtClean="0"/>
              <a:t>EU SUPPORT TO MISSING ENTREPRENEURS</a:t>
            </a:r>
          </a:p>
          <a:p>
            <a:pPr marL="0" indent="0" algn="ctr" eaLnBrk="1" hangingPunct="1">
              <a:buNone/>
            </a:pPr>
            <a:endParaRPr lang="en-US" altLang="es-ES" sz="2000" dirty="0" smtClean="0"/>
          </a:p>
          <a:p>
            <a:pPr marL="0" indent="0" algn="just" eaLnBrk="1" hangingPunct="1">
              <a:spcBef>
                <a:spcPts val="0"/>
              </a:spcBef>
              <a:buNone/>
            </a:pPr>
            <a:r>
              <a:rPr lang="en-US" altLang="es-ES" sz="2000" dirty="0" smtClean="0"/>
              <a:t>The </a:t>
            </a:r>
            <a:r>
              <a:rPr lang="en-US" altLang="es-ES" sz="2000" dirty="0"/>
              <a:t>European Union launched in 2017 the European Pillar </a:t>
            </a:r>
            <a:r>
              <a:rPr lang="en-US" altLang="es-ES" sz="2000" dirty="0" smtClean="0"/>
              <a:t>of </a:t>
            </a:r>
            <a:r>
              <a:rPr lang="en-US" altLang="es-ES" sz="2000" dirty="0"/>
              <a:t>Social </a:t>
            </a:r>
            <a:r>
              <a:rPr lang="en-US" altLang="es-ES" sz="2000" dirty="0" smtClean="0"/>
              <a:t>rights</a:t>
            </a:r>
          </a:p>
          <a:p>
            <a:pPr marL="0" indent="0" algn="just" eaLnBrk="1" hangingPunct="1">
              <a:spcBef>
                <a:spcPts val="0"/>
              </a:spcBef>
              <a:buNone/>
            </a:pPr>
            <a:r>
              <a:rPr lang="en-US" altLang="es-ES" sz="2000" dirty="0" smtClean="0"/>
              <a:t>It </a:t>
            </a:r>
            <a:r>
              <a:rPr lang="en-US" altLang="es-ES" sz="2000" dirty="0"/>
              <a:t>is aimed at delivering new and more effective rights to EU citizens</a:t>
            </a:r>
          </a:p>
          <a:p>
            <a:pPr marL="0" indent="0" algn="just" eaLnBrk="1" hangingPunct="1">
              <a:spcBef>
                <a:spcPts val="0"/>
              </a:spcBef>
              <a:buNone/>
              <a:tabLst>
                <a:tab pos="90488" algn="l"/>
              </a:tabLst>
            </a:pPr>
            <a:r>
              <a:rPr lang="en-US" altLang="es-ES" sz="2000" dirty="0" smtClean="0"/>
              <a:t>It </a:t>
            </a:r>
            <a:r>
              <a:rPr lang="en-US" altLang="es-ES" sz="2000" dirty="0"/>
              <a:t>is structured in 20 key principles divided in three categories:</a:t>
            </a:r>
          </a:p>
          <a:p>
            <a:pPr marL="0" indent="0" algn="just" eaLnBrk="1" hangingPunct="1">
              <a:spcBef>
                <a:spcPts val="0"/>
              </a:spcBef>
              <a:buNone/>
            </a:pPr>
            <a:r>
              <a:rPr lang="en-US" altLang="es-ES" sz="2000" dirty="0"/>
              <a:t>I.  </a:t>
            </a:r>
            <a:r>
              <a:rPr lang="en-US" altLang="es-ES" sz="2000" dirty="0" smtClean="0"/>
              <a:t> Equal </a:t>
            </a:r>
            <a:r>
              <a:rPr lang="en-US" altLang="es-ES" sz="2000" dirty="0"/>
              <a:t>opportunities and access to the </a:t>
            </a:r>
            <a:r>
              <a:rPr lang="en-US" altLang="es-ES" sz="2000" dirty="0" err="1"/>
              <a:t>labour</a:t>
            </a:r>
            <a:r>
              <a:rPr lang="en-US" altLang="es-ES" sz="2000" dirty="0"/>
              <a:t> market</a:t>
            </a:r>
          </a:p>
          <a:p>
            <a:pPr marL="0" indent="0" algn="just" eaLnBrk="1" hangingPunct="1">
              <a:spcBef>
                <a:spcPts val="0"/>
              </a:spcBef>
              <a:buNone/>
            </a:pPr>
            <a:r>
              <a:rPr lang="en-US" altLang="es-ES" sz="2000" dirty="0"/>
              <a:t>II. </a:t>
            </a:r>
            <a:r>
              <a:rPr lang="en-US" altLang="es-ES" sz="2000" dirty="0" smtClean="0"/>
              <a:t> Fair </a:t>
            </a:r>
            <a:r>
              <a:rPr lang="en-US" altLang="es-ES" sz="2000" dirty="0"/>
              <a:t>working conditions</a:t>
            </a:r>
          </a:p>
          <a:p>
            <a:pPr marL="0" indent="0" algn="just" eaLnBrk="1" hangingPunct="1">
              <a:spcBef>
                <a:spcPts val="0"/>
              </a:spcBef>
              <a:buNone/>
            </a:pPr>
            <a:r>
              <a:rPr lang="en-US" altLang="es-ES" sz="2000" dirty="0"/>
              <a:t>III. Social protection and inclusion</a:t>
            </a:r>
          </a:p>
        </p:txBody>
      </p:sp>
    </p:spTree>
    <p:extLst>
      <p:ext uri="{BB962C8B-B14F-4D97-AF65-F5344CB8AC3E}">
        <p14:creationId xmlns="" xmlns:p14="http://schemas.microsoft.com/office/powerpoint/2010/main" val="4098690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19459" name="Rectangle 3"/>
          <p:cNvSpPr>
            <a:spLocks noGrp="1" noChangeArrowheads="1"/>
          </p:cNvSpPr>
          <p:nvPr>
            <p:ph type="body" idx="1"/>
          </p:nvPr>
        </p:nvSpPr>
        <p:spPr>
          <a:xfrm>
            <a:off x="588475" y="1708879"/>
            <a:ext cx="7921782" cy="4471609"/>
          </a:xfrm>
        </p:spPr>
        <p:txBody>
          <a:bodyPr/>
          <a:lstStyle/>
          <a:p>
            <a:pPr marL="0" indent="0" algn="just" eaLnBrk="1" hangingPunct="1">
              <a:buNone/>
            </a:pPr>
            <a:r>
              <a:rPr lang="en-US" altLang="it-IT" sz="2000" dirty="0"/>
              <a:t>The aim of the European Pillar of Social Rights is to respond to current and future challenges which are directly aimed at fulfilling people’s essential needs, and towards ensuring better enactment and implementation of social rights</a:t>
            </a:r>
          </a:p>
          <a:p>
            <a:pPr marL="0" indent="0" algn="just" eaLnBrk="1" hangingPunct="1">
              <a:buNone/>
            </a:pPr>
            <a:endParaRPr lang="en-US" altLang="it-IT" sz="2000" dirty="0"/>
          </a:p>
          <a:p>
            <a:pPr marL="0" indent="0" algn="just" eaLnBrk="1" hangingPunct="1">
              <a:buNone/>
            </a:pPr>
            <a:r>
              <a:rPr lang="en-US" altLang="it-IT" sz="2000" dirty="0"/>
              <a:t>It expresses principles and rights essential for fair and well-functioning </a:t>
            </a:r>
            <a:r>
              <a:rPr lang="en-US" altLang="it-IT" sz="2000" dirty="0" err="1"/>
              <a:t>labour</a:t>
            </a:r>
            <a:r>
              <a:rPr lang="en-US" altLang="it-IT" sz="2000" dirty="0"/>
              <a:t> markets and welfare systems in 21st century Europe</a:t>
            </a:r>
          </a:p>
          <a:p>
            <a:pPr marL="0" indent="0" algn="just" eaLnBrk="1" hangingPunct="1">
              <a:buNone/>
            </a:pPr>
            <a:endParaRPr lang="en-US" altLang="it-IT" sz="2000" dirty="0"/>
          </a:p>
        </p:txBody>
      </p:sp>
    </p:spTree>
    <p:extLst>
      <p:ext uri="{BB962C8B-B14F-4D97-AF65-F5344CB8AC3E}">
        <p14:creationId xmlns="" xmlns:p14="http://schemas.microsoft.com/office/powerpoint/2010/main" val="2500913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0483" name="Rectangle 3"/>
          <p:cNvSpPr>
            <a:spLocks noGrp="1" noChangeArrowheads="1"/>
          </p:cNvSpPr>
          <p:nvPr>
            <p:ph type="body" idx="1"/>
          </p:nvPr>
        </p:nvSpPr>
        <p:spPr>
          <a:xfrm>
            <a:off x="615636" y="1736006"/>
            <a:ext cx="7912728" cy="4525963"/>
          </a:xfrm>
        </p:spPr>
        <p:txBody>
          <a:bodyPr/>
          <a:lstStyle/>
          <a:p>
            <a:pPr marL="0" indent="0" algn="just" eaLnBrk="1" hangingPunct="1">
              <a:buNone/>
            </a:pPr>
            <a:r>
              <a:rPr lang="en-US" altLang="es-ES" sz="2000" dirty="0"/>
              <a:t>The European Pillar </a:t>
            </a:r>
            <a:r>
              <a:rPr lang="en-US" altLang="es-ES" sz="2000" dirty="0" smtClean="0"/>
              <a:t>of </a:t>
            </a:r>
            <a:r>
              <a:rPr lang="en-US" altLang="es-ES" sz="2000" dirty="0"/>
              <a:t>Social Rights has the objective to deliver a set of rights to help reaching full employment, social progress and equity within the Union</a:t>
            </a:r>
          </a:p>
          <a:p>
            <a:pPr marL="0" indent="0" algn="just" eaLnBrk="1" hangingPunct="1">
              <a:buNone/>
            </a:pPr>
            <a:endParaRPr lang="en-US" altLang="es-ES" sz="2000" dirty="0"/>
          </a:p>
          <a:p>
            <a:pPr marL="0" indent="0" algn="just" eaLnBrk="1" hangingPunct="1">
              <a:buNone/>
            </a:pPr>
            <a:r>
              <a:rPr lang="en-US" altLang="es-ES" sz="2000" dirty="0"/>
              <a:t>These will result in better working conditions for disadvantaged and under-represented groups, including adult low skilled women</a:t>
            </a:r>
          </a:p>
        </p:txBody>
      </p:sp>
    </p:spTree>
    <p:extLst>
      <p:ext uri="{BB962C8B-B14F-4D97-AF65-F5344CB8AC3E}">
        <p14:creationId xmlns="" xmlns:p14="http://schemas.microsoft.com/office/powerpoint/2010/main" val="2391140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1507" name="Rectangle 3"/>
          <p:cNvSpPr>
            <a:spLocks noGrp="1" noChangeArrowheads="1"/>
          </p:cNvSpPr>
          <p:nvPr>
            <p:ph type="body" idx="1"/>
          </p:nvPr>
        </p:nvSpPr>
        <p:spPr>
          <a:xfrm>
            <a:off x="597529" y="1738859"/>
            <a:ext cx="7948942" cy="4468790"/>
          </a:xfrm>
        </p:spPr>
        <p:txBody>
          <a:bodyPr/>
          <a:lstStyle/>
          <a:p>
            <a:pPr marL="0" indent="0" algn="just" eaLnBrk="1" hangingPunct="1">
              <a:buNone/>
            </a:pPr>
            <a:r>
              <a:rPr lang="en-US" altLang="es-ES" sz="2000" dirty="0"/>
              <a:t>The European Pillar for Social Rights </a:t>
            </a:r>
            <a:r>
              <a:rPr lang="en-US" altLang="it-IT" sz="2000" dirty="0"/>
              <a:t>implementation is a joint responsibility of the EU, Member States and all relevant stakeholders (social actors, third sector etc.)</a:t>
            </a:r>
          </a:p>
          <a:p>
            <a:pPr marL="0" indent="0" algn="just" eaLnBrk="1" hangingPunct="1">
              <a:buNone/>
            </a:pPr>
            <a:endParaRPr lang="en-US" altLang="it-IT" sz="2000" dirty="0"/>
          </a:p>
          <a:p>
            <a:pPr marL="0" indent="0" algn="just" eaLnBrk="1" hangingPunct="1">
              <a:buNone/>
            </a:pPr>
            <a:r>
              <a:rPr lang="en-US" altLang="it-IT" sz="2000" dirty="0"/>
              <a:t>Member States are called to implement it within their competences and taking into account the different socio-economic situation and the diversity of national systems</a:t>
            </a:r>
          </a:p>
          <a:p>
            <a:pPr marL="0" indent="0" algn="just" eaLnBrk="1" hangingPunct="1">
              <a:buNone/>
            </a:pPr>
            <a:endParaRPr lang="en-US" altLang="es-ES" sz="2000" dirty="0"/>
          </a:p>
        </p:txBody>
      </p:sp>
    </p:spTree>
    <p:extLst>
      <p:ext uri="{BB962C8B-B14F-4D97-AF65-F5344CB8AC3E}">
        <p14:creationId xmlns="" xmlns:p14="http://schemas.microsoft.com/office/powerpoint/2010/main" val="1177232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2531" name="Rectangle 3"/>
          <p:cNvSpPr>
            <a:spLocks noGrp="1" noChangeArrowheads="1"/>
          </p:cNvSpPr>
          <p:nvPr>
            <p:ph type="body" idx="1"/>
          </p:nvPr>
        </p:nvSpPr>
        <p:spPr>
          <a:xfrm>
            <a:off x="0" y="1469036"/>
            <a:ext cx="9143999" cy="1499247"/>
          </a:xfrm>
        </p:spPr>
        <p:txBody>
          <a:bodyPr/>
          <a:lstStyle/>
          <a:p>
            <a:pPr marL="0" indent="0" algn="ctr" eaLnBrk="1" hangingPunct="1">
              <a:buNone/>
            </a:pPr>
            <a:r>
              <a:rPr lang="en-US" altLang="es-ES" sz="2000" dirty="0"/>
              <a:t>For further information </a:t>
            </a:r>
            <a:r>
              <a:rPr lang="en-US" altLang="es-ES" sz="2000" dirty="0" smtClean="0"/>
              <a:t>about the </a:t>
            </a:r>
            <a:r>
              <a:rPr lang="en-US" altLang="es-ES" sz="2000" dirty="0"/>
              <a:t>European Pillar for Social Rights:</a:t>
            </a:r>
          </a:p>
          <a:p>
            <a:pPr marL="0" indent="0" algn="ctr" eaLnBrk="1" hangingPunct="1">
              <a:buNone/>
            </a:pPr>
            <a:r>
              <a:rPr lang="en-US" altLang="es-ES" sz="1600" dirty="0">
                <a:hlinkClick r:id="rId2"/>
              </a:rPr>
              <a:t>https://ec.europa.eu/commission/priorities/deeper-and-fairer-economic-and-monetary-union/european-pillar-social-rights_en</a:t>
            </a:r>
            <a:r>
              <a:rPr lang="en-US" altLang="es-ES" sz="1600" dirty="0"/>
              <a:t> </a:t>
            </a:r>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p:txBody>
      </p:sp>
      <p:pic>
        <p:nvPicPr>
          <p:cNvPr id="22532"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362954" y="2543616"/>
            <a:ext cx="4662535" cy="31960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01744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3555" name="Rectangle 3"/>
          <p:cNvSpPr>
            <a:spLocks noGrp="1" noChangeArrowheads="1"/>
          </p:cNvSpPr>
          <p:nvPr>
            <p:ph type="body" idx="1"/>
          </p:nvPr>
        </p:nvSpPr>
        <p:spPr>
          <a:xfrm>
            <a:off x="611108" y="1407883"/>
            <a:ext cx="7921782" cy="4042303"/>
          </a:xfrm>
        </p:spPr>
        <p:txBody>
          <a:bodyPr/>
          <a:lstStyle/>
          <a:p>
            <a:pPr marL="0" indent="0" algn="ctr" eaLnBrk="1" hangingPunct="1">
              <a:buNone/>
            </a:pPr>
            <a:r>
              <a:rPr lang="en-US" altLang="es-ES" sz="2000" b="1" dirty="0" smtClean="0"/>
              <a:t>NATIONAL SUPPORT TO ENTREPRENURSHIP</a:t>
            </a:r>
          </a:p>
          <a:p>
            <a:pPr marL="0" indent="0" algn="ctr" eaLnBrk="1" hangingPunct="1">
              <a:buNone/>
            </a:pPr>
            <a:endParaRPr lang="en-US" altLang="es-ES" sz="2000" b="1" dirty="0" smtClean="0"/>
          </a:p>
          <a:p>
            <a:pPr marL="0" indent="0" algn="just" eaLnBrk="1" hangingPunct="1">
              <a:spcBef>
                <a:spcPts val="0"/>
              </a:spcBef>
              <a:buNone/>
            </a:pPr>
            <a:r>
              <a:rPr lang="en-US" altLang="es-ES" sz="2000" dirty="0" smtClean="0"/>
              <a:t>At </a:t>
            </a:r>
            <a:r>
              <a:rPr lang="en-US" altLang="es-ES" sz="2000" dirty="0"/>
              <a:t>national level, a number of public policies exist to assist former employees after displacement, to support entrepreneurship and to tackle unemployment</a:t>
            </a:r>
            <a:r>
              <a:rPr lang="en-US" altLang="es-ES" sz="2000" dirty="0" smtClean="0"/>
              <a:t>:</a:t>
            </a:r>
          </a:p>
          <a:p>
            <a:pPr marL="0" indent="0" algn="just" eaLnBrk="1" hangingPunct="1">
              <a:spcBef>
                <a:spcPts val="0"/>
              </a:spcBef>
              <a:buNone/>
            </a:pPr>
            <a:endParaRPr lang="en-US" altLang="it-IT" sz="2000" dirty="0"/>
          </a:p>
          <a:p>
            <a:pPr marL="0" indent="0" algn="just" eaLnBrk="1" hangingPunct="1">
              <a:spcBef>
                <a:spcPts val="0"/>
              </a:spcBef>
            </a:pPr>
            <a:r>
              <a:rPr lang="en-US" altLang="it-IT" sz="2000" dirty="0"/>
              <a:t> Active </a:t>
            </a:r>
            <a:r>
              <a:rPr lang="en-US" altLang="it-IT" sz="2000" dirty="0" err="1"/>
              <a:t>labour</a:t>
            </a:r>
            <a:r>
              <a:rPr lang="en-US" altLang="it-IT" sz="2000" dirty="0"/>
              <a:t> market </a:t>
            </a:r>
            <a:r>
              <a:rPr lang="en-US" altLang="it-IT" sz="2000" dirty="0" err="1"/>
              <a:t>programmes</a:t>
            </a:r>
            <a:r>
              <a:rPr lang="en-US" altLang="it-IT" sz="2000" dirty="0"/>
              <a:t>: job search assistance, training etc</a:t>
            </a:r>
            <a:r>
              <a:rPr lang="en-US" altLang="it-IT" sz="2000" dirty="0" smtClean="0"/>
              <a:t>.</a:t>
            </a:r>
            <a:endParaRPr lang="en-US" altLang="it-IT" sz="2000" dirty="0"/>
          </a:p>
          <a:p>
            <a:pPr marL="0" indent="0" algn="just" eaLnBrk="1" hangingPunct="1">
              <a:spcBef>
                <a:spcPts val="0"/>
              </a:spcBef>
            </a:pPr>
            <a:r>
              <a:rPr lang="en-US" altLang="it-IT" sz="2000" dirty="0"/>
              <a:t> Passive </a:t>
            </a:r>
            <a:r>
              <a:rPr lang="en-US" altLang="it-IT" sz="2000" dirty="0" err="1"/>
              <a:t>labour</a:t>
            </a:r>
            <a:r>
              <a:rPr lang="en-US" altLang="it-IT" sz="2000" dirty="0"/>
              <a:t> market </a:t>
            </a:r>
            <a:r>
              <a:rPr lang="en-US" altLang="it-IT" sz="2000" dirty="0" err="1"/>
              <a:t>programmes</a:t>
            </a:r>
            <a:r>
              <a:rPr lang="en-US" altLang="it-IT" sz="2000" dirty="0"/>
              <a:t>: extension of unemployment </a:t>
            </a:r>
            <a:r>
              <a:rPr lang="en-US" altLang="it-IT" sz="2000" dirty="0" smtClean="0"/>
              <a:t>benefit</a:t>
            </a:r>
            <a:endParaRPr lang="en-US" altLang="it-IT" sz="2000" dirty="0"/>
          </a:p>
          <a:p>
            <a:pPr marL="0" indent="0" algn="just" eaLnBrk="1" hangingPunct="1">
              <a:spcBef>
                <a:spcPts val="0"/>
              </a:spcBef>
            </a:pPr>
            <a:r>
              <a:rPr lang="en-US" altLang="it-IT" sz="2000" dirty="0"/>
              <a:t> Structural reforms that stimulate </a:t>
            </a:r>
            <a:r>
              <a:rPr lang="en-US" altLang="it-IT" sz="2000" dirty="0" err="1"/>
              <a:t>labour</a:t>
            </a:r>
            <a:r>
              <a:rPr lang="en-US" altLang="it-IT" sz="2000" dirty="0"/>
              <a:t> </a:t>
            </a:r>
            <a:r>
              <a:rPr lang="en-US" altLang="it-IT" sz="2000" dirty="0" smtClean="0"/>
              <a:t>demand</a:t>
            </a:r>
            <a:endParaRPr lang="en-US" altLang="it-IT" sz="2000" dirty="0"/>
          </a:p>
          <a:p>
            <a:pPr marL="0" indent="0" algn="just" eaLnBrk="1" hangingPunct="1">
              <a:spcBef>
                <a:spcPts val="0"/>
              </a:spcBef>
            </a:pPr>
            <a:r>
              <a:rPr lang="en-US" altLang="it-IT" sz="2000" dirty="0"/>
              <a:t> Measures to enhance regional </a:t>
            </a:r>
            <a:r>
              <a:rPr lang="en-US" altLang="it-IT" sz="2000" dirty="0" err="1"/>
              <a:t>mobilities</a:t>
            </a:r>
            <a:endParaRPr lang="en-US" altLang="it-IT"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25412755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4579" name="Rectangle 3"/>
          <p:cNvSpPr>
            <a:spLocks noGrp="1" noChangeArrowheads="1"/>
          </p:cNvSpPr>
          <p:nvPr>
            <p:ph type="body" idx="1"/>
          </p:nvPr>
        </p:nvSpPr>
        <p:spPr>
          <a:xfrm>
            <a:off x="597528" y="1681685"/>
            <a:ext cx="7939889" cy="4525963"/>
          </a:xfrm>
        </p:spPr>
        <p:txBody>
          <a:bodyPr/>
          <a:lstStyle/>
          <a:p>
            <a:pPr marL="0" indent="0" algn="just" eaLnBrk="1" hangingPunct="1">
              <a:buNone/>
            </a:pPr>
            <a:r>
              <a:rPr lang="en-US" altLang="es-ES" sz="2000" dirty="0"/>
              <a:t>After displacement, former employees can take several decisions:</a:t>
            </a:r>
          </a:p>
          <a:p>
            <a:pPr marL="0" indent="0" algn="just" eaLnBrk="1" hangingPunct="1">
              <a:buNone/>
            </a:pPr>
            <a:endParaRPr lang="en-US" altLang="es-ES" sz="2000" dirty="0"/>
          </a:p>
          <a:p>
            <a:pPr marL="0" indent="0" algn="just" eaLnBrk="1" hangingPunct="1"/>
            <a:r>
              <a:rPr lang="en-US" altLang="es-ES" sz="2000" dirty="0"/>
              <a:t> Leave the </a:t>
            </a:r>
            <a:r>
              <a:rPr lang="en-US" altLang="es-ES" sz="2000" dirty="0" err="1"/>
              <a:t>labour</a:t>
            </a:r>
            <a:r>
              <a:rPr lang="en-US" altLang="es-ES" sz="2000" dirty="0"/>
              <a:t> market </a:t>
            </a:r>
          </a:p>
          <a:p>
            <a:pPr marL="0" indent="0" algn="just" eaLnBrk="1" hangingPunct="1"/>
            <a:r>
              <a:rPr lang="en-US" altLang="es-ES" sz="2000" dirty="0"/>
              <a:t> Enter a new position in a new firm</a:t>
            </a:r>
          </a:p>
          <a:p>
            <a:pPr marL="0" indent="0" algn="just" eaLnBrk="1" hangingPunct="1"/>
            <a:r>
              <a:rPr lang="en-US" altLang="es-ES" sz="2000" dirty="0"/>
              <a:t> Create a business</a:t>
            </a:r>
          </a:p>
        </p:txBody>
      </p:sp>
    </p:spTree>
    <p:extLst>
      <p:ext uri="{BB962C8B-B14F-4D97-AF65-F5344CB8AC3E}">
        <p14:creationId xmlns="" xmlns:p14="http://schemas.microsoft.com/office/powerpoint/2010/main" val="1143181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357314" y="2214563"/>
            <a:ext cx="6426994" cy="1143000"/>
          </a:xfrm>
        </p:spPr>
        <p:txBody>
          <a:bodyPr/>
          <a:lstStyle/>
          <a:p>
            <a:pPr eaLnBrk="1" hangingPunct="1"/>
            <a:r>
              <a:rPr lang="en-GB" altLang="es-ES" sz="3200" b="1">
                <a:solidFill>
                  <a:schemeClr val="tx1"/>
                </a:solidFill>
              </a:rPr>
              <a:t>Unit 1:</a:t>
            </a:r>
            <a:br>
              <a:rPr lang="en-GB" altLang="es-ES" sz="3200" b="1">
                <a:solidFill>
                  <a:schemeClr val="tx1"/>
                </a:solidFill>
              </a:rPr>
            </a:br>
            <a:r>
              <a:rPr lang="en-GB" altLang="es-ES" sz="3200" b="1">
                <a:solidFill>
                  <a:schemeClr val="tx1"/>
                </a:solidFill>
              </a:rPr>
              <a:t>What is entrepreneurship</a:t>
            </a:r>
          </a:p>
        </p:txBody>
      </p:sp>
    </p:spTree>
    <p:extLst>
      <p:ext uri="{BB962C8B-B14F-4D97-AF65-F5344CB8AC3E}">
        <p14:creationId xmlns="" xmlns:p14="http://schemas.microsoft.com/office/powerpoint/2010/main" val="20532784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5603" name="Rectangle 3"/>
          <p:cNvSpPr>
            <a:spLocks noGrp="1" noChangeArrowheads="1"/>
          </p:cNvSpPr>
          <p:nvPr>
            <p:ph type="body" idx="1"/>
          </p:nvPr>
        </p:nvSpPr>
        <p:spPr>
          <a:xfrm>
            <a:off x="615635" y="1571629"/>
            <a:ext cx="7894621" cy="4525963"/>
          </a:xfrm>
        </p:spPr>
        <p:txBody>
          <a:bodyPr/>
          <a:lstStyle/>
          <a:p>
            <a:pPr marL="0" indent="0" algn="just" eaLnBrk="1" hangingPunct="1">
              <a:buNone/>
            </a:pPr>
            <a:r>
              <a:rPr lang="en-US" altLang="es-ES" sz="2000" dirty="0"/>
              <a:t>A former employee that wishes to start a business can decide to:</a:t>
            </a:r>
          </a:p>
          <a:p>
            <a:pPr marL="0" indent="0" algn="just" eaLnBrk="1" hangingPunct="1">
              <a:buNone/>
            </a:pPr>
            <a:endParaRPr lang="en-US" altLang="es-ES" sz="2000" dirty="0"/>
          </a:p>
          <a:p>
            <a:pPr marL="0" indent="0" algn="just" eaLnBrk="1" hangingPunct="1"/>
            <a:r>
              <a:rPr lang="en-US" altLang="es-ES" sz="2000" dirty="0"/>
              <a:t> Buy the firm or a department/unit</a:t>
            </a:r>
          </a:p>
          <a:p>
            <a:pPr marL="0" indent="0" algn="just" eaLnBrk="1" hangingPunct="1"/>
            <a:r>
              <a:rPr lang="en-US" altLang="es-ES" sz="2000" dirty="0"/>
              <a:t> Exploit patented technologies and products from the firm (through license agreements)</a:t>
            </a:r>
          </a:p>
          <a:p>
            <a:pPr marL="0" indent="0" algn="just" eaLnBrk="1" hangingPunct="1"/>
            <a:r>
              <a:rPr lang="en-US" altLang="es-ES" sz="2000" dirty="0"/>
              <a:t> Exploit its knowhow and experience acquired in the firm to start a related business</a:t>
            </a:r>
          </a:p>
          <a:p>
            <a:pPr marL="0" indent="0" algn="just" eaLnBrk="1" hangingPunct="1"/>
            <a:r>
              <a:rPr lang="en-US" altLang="es-ES" sz="2000" dirty="0"/>
              <a:t> Start unrelated business</a:t>
            </a:r>
          </a:p>
        </p:txBody>
      </p:sp>
    </p:spTree>
    <p:extLst>
      <p:ext uri="{BB962C8B-B14F-4D97-AF65-F5344CB8AC3E}">
        <p14:creationId xmlns="" xmlns:p14="http://schemas.microsoft.com/office/powerpoint/2010/main" val="5781785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6627" name="Rectangle 3"/>
          <p:cNvSpPr>
            <a:spLocks noGrp="1" noChangeArrowheads="1"/>
          </p:cNvSpPr>
          <p:nvPr>
            <p:ph type="body" idx="1"/>
          </p:nvPr>
        </p:nvSpPr>
        <p:spPr>
          <a:xfrm>
            <a:off x="597529" y="1571629"/>
            <a:ext cx="7912728" cy="4525963"/>
          </a:xfrm>
        </p:spPr>
        <p:txBody>
          <a:bodyPr/>
          <a:lstStyle/>
          <a:p>
            <a:pPr marL="0" indent="0" algn="just" eaLnBrk="1" hangingPunct="1">
              <a:buNone/>
            </a:pPr>
            <a:r>
              <a:rPr lang="en-US" altLang="es-ES" sz="2000" dirty="0"/>
              <a:t>Before starting a new business one should always keep in mind that public policies can influence business creation in either positive or negative way</a:t>
            </a:r>
          </a:p>
          <a:p>
            <a:pPr marL="0" indent="0" algn="just" eaLnBrk="1" hangingPunct="1">
              <a:buNone/>
            </a:pPr>
            <a:endParaRPr lang="en-US" altLang="es-ES" sz="2000" dirty="0"/>
          </a:p>
          <a:p>
            <a:pPr marL="0" indent="0" algn="just" eaLnBrk="1" hangingPunct="1">
              <a:buNone/>
            </a:pPr>
            <a:r>
              <a:rPr lang="en-US" altLang="es-ES" sz="2000" dirty="0"/>
              <a:t>In particular, the law can set a number of administrative and legal requirements that can make harder (or easier) the business creation process</a:t>
            </a:r>
          </a:p>
          <a:p>
            <a:pPr marL="0" indent="0" algn="just" eaLnBrk="1" hangingPunct="1">
              <a:buNone/>
            </a:pPr>
            <a:endParaRPr lang="en-US" altLang="es-ES" sz="2000" dirty="0"/>
          </a:p>
          <a:p>
            <a:pPr marL="0" indent="0" algn="just" eaLnBrk="1" hangingPunct="1">
              <a:buNone/>
            </a:pPr>
            <a:r>
              <a:rPr lang="en-US" altLang="es-ES" sz="2000" dirty="0"/>
              <a:t>Usually, public bodies support the establishment of a new business by disadvantaged groups (women, adults, disabilities etc.)</a:t>
            </a:r>
          </a:p>
          <a:p>
            <a:pPr marL="0" indent="0" algn="just" eaLnBrk="1" hangingPunct="1">
              <a:buNone/>
            </a:pPr>
            <a:endParaRPr lang="en-US" altLang="es-ES"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34784074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7651" name="Rectangle 3"/>
          <p:cNvSpPr>
            <a:spLocks noGrp="1" noChangeArrowheads="1"/>
          </p:cNvSpPr>
          <p:nvPr>
            <p:ph type="body" idx="1"/>
          </p:nvPr>
        </p:nvSpPr>
        <p:spPr>
          <a:xfrm>
            <a:off x="588475" y="1571629"/>
            <a:ext cx="7930836" cy="4525963"/>
          </a:xfrm>
        </p:spPr>
        <p:txBody>
          <a:bodyPr/>
          <a:lstStyle/>
          <a:p>
            <a:pPr marL="0" indent="0" algn="just" eaLnBrk="1" hangingPunct="1">
              <a:buNone/>
            </a:pPr>
            <a:r>
              <a:rPr lang="en-US" altLang="es-ES" sz="2000" dirty="0"/>
              <a:t>Public policy barriers to business creation and entrepreneurship</a:t>
            </a:r>
          </a:p>
          <a:p>
            <a:pPr marL="0" indent="0" algn="just" eaLnBrk="1" hangingPunct="1">
              <a:buNone/>
            </a:pPr>
            <a:endParaRPr lang="en-US" altLang="es-ES" sz="2000" dirty="0"/>
          </a:p>
          <a:p>
            <a:pPr marL="0" indent="0" algn="just" eaLnBrk="1" hangingPunct="1"/>
            <a:r>
              <a:rPr lang="en-US" altLang="es-ES" sz="2000" dirty="0"/>
              <a:t> Direct entry barriers: can restrict/prohibit entry in specific economic sectors (necessity to acquire licenses or permits)</a:t>
            </a:r>
          </a:p>
          <a:p>
            <a:pPr marL="0" indent="0" algn="just" eaLnBrk="1" hangingPunct="1"/>
            <a:endParaRPr lang="en-US" altLang="es-ES" sz="2000" dirty="0"/>
          </a:p>
          <a:p>
            <a:pPr marL="0" indent="0" algn="just" eaLnBrk="1" hangingPunct="1"/>
            <a:r>
              <a:rPr lang="en-US" altLang="es-ES" sz="2000" dirty="0"/>
              <a:t> Indirect entry barriers: administrative costs or burdens on new businesses</a:t>
            </a:r>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1815078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8675" name="Rectangle 3"/>
          <p:cNvSpPr>
            <a:spLocks noGrp="1" noChangeArrowheads="1"/>
          </p:cNvSpPr>
          <p:nvPr>
            <p:ph type="body" idx="1"/>
          </p:nvPr>
        </p:nvSpPr>
        <p:spPr>
          <a:xfrm>
            <a:off x="615636" y="1571629"/>
            <a:ext cx="7912728" cy="4525963"/>
          </a:xfrm>
        </p:spPr>
        <p:txBody>
          <a:bodyPr/>
          <a:lstStyle/>
          <a:p>
            <a:pPr marL="0" indent="0" algn="just" eaLnBrk="1" hangingPunct="1">
              <a:buNone/>
            </a:pPr>
            <a:r>
              <a:rPr lang="en-US" altLang="es-ES" sz="2000" dirty="0"/>
              <a:t>Public policy assistance to business creation and entrepreneurship</a:t>
            </a:r>
          </a:p>
          <a:p>
            <a:pPr marL="0" indent="0" algn="just" eaLnBrk="1" hangingPunct="1">
              <a:buNone/>
            </a:pPr>
            <a:endParaRPr lang="en-US" altLang="es-ES" sz="2000" dirty="0"/>
          </a:p>
          <a:p>
            <a:pPr marL="0" indent="0" algn="just" eaLnBrk="1" hangingPunct="1"/>
            <a:r>
              <a:rPr lang="en-US" altLang="es-ES" sz="2000" dirty="0"/>
              <a:t> Direct incentives: increased opportunities for competition</a:t>
            </a:r>
          </a:p>
          <a:p>
            <a:pPr marL="0" indent="0" algn="just" eaLnBrk="1" hangingPunct="1"/>
            <a:endParaRPr lang="en-US" altLang="es-ES" sz="2000" dirty="0"/>
          </a:p>
          <a:p>
            <a:pPr marL="0" indent="0" algn="just" eaLnBrk="1" hangingPunct="1"/>
            <a:r>
              <a:rPr lang="en-US" altLang="es-ES" sz="2000" dirty="0"/>
              <a:t> Indirect incentives: simplified administrative and legislative burdens</a:t>
            </a:r>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2075931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29699" name="Rectangle 3"/>
          <p:cNvSpPr>
            <a:spLocks noGrp="1" noChangeArrowheads="1"/>
          </p:cNvSpPr>
          <p:nvPr>
            <p:ph type="body" idx="1"/>
          </p:nvPr>
        </p:nvSpPr>
        <p:spPr>
          <a:xfrm>
            <a:off x="624690" y="1425015"/>
            <a:ext cx="7894622" cy="4586069"/>
          </a:xfrm>
        </p:spPr>
        <p:txBody>
          <a:bodyPr/>
          <a:lstStyle/>
          <a:p>
            <a:pPr marL="0" indent="0" algn="ctr" eaLnBrk="1" hangingPunct="1">
              <a:buNone/>
            </a:pPr>
            <a:r>
              <a:rPr lang="en-US" altLang="es-ES" sz="2000" b="1" dirty="0" smtClean="0"/>
              <a:t>REAL-LIFE EXAMPLE: GREECE</a:t>
            </a:r>
            <a:endParaRPr lang="en-US" altLang="es-ES" sz="2000" b="1" dirty="0"/>
          </a:p>
          <a:p>
            <a:pPr marL="0" indent="0" algn="just" eaLnBrk="1" hangingPunct="1"/>
            <a:r>
              <a:rPr lang="en-US" altLang="es-ES" sz="2000" dirty="0"/>
              <a:t> Several initiatives aimed at </a:t>
            </a:r>
            <a:r>
              <a:rPr lang="en-US" altLang="es-ES" sz="2000" dirty="0" smtClean="0"/>
              <a:t>strengthening </a:t>
            </a:r>
            <a:r>
              <a:rPr lang="en-US" altLang="es-ES" sz="2000" dirty="0"/>
              <a:t>entrepreneurship (also targeted to disadvantaged groups) are available</a:t>
            </a:r>
          </a:p>
          <a:p>
            <a:pPr marL="0" indent="0" algn="just" eaLnBrk="1" hangingPunct="1"/>
            <a:endParaRPr lang="en-US" altLang="es-ES" sz="2000" dirty="0"/>
          </a:p>
          <a:p>
            <a:pPr marL="0" indent="0" algn="just" eaLnBrk="1" hangingPunct="1"/>
            <a:r>
              <a:rPr lang="en-US" altLang="es-ES" sz="2000" dirty="0"/>
              <a:t> Start-Up Entrepreneurship Programme (2016): support the creation of micro and small businesses </a:t>
            </a:r>
            <a:endParaRPr lang="en-US" altLang="es-ES" sz="2000" dirty="0" smtClean="0"/>
          </a:p>
          <a:p>
            <a:pPr marL="0" indent="0" algn="just" eaLnBrk="1" hangingPunct="1"/>
            <a:endParaRPr lang="en-US" altLang="es-ES" sz="2000" dirty="0"/>
          </a:p>
          <a:p>
            <a:pPr marL="0" indent="0" algn="just" eaLnBrk="1" hangingPunct="1"/>
            <a:r>
              <a:rPr lang="en-US" altLang="es-ES" sz="2000" dirty="0"/>
              <a:t> Access to finance for disadvantaged groups (2016): European Investment Fund and the </a:t>
            </a:r>
            <a:r>
              <a:rPr lang="en-US" altLang="es-ES" sz="2000" dirty="0" smtClean="0"/>
              <a:t>Co-operative </a:t>
            </a:r>
            <a:r>
              <a:rPr lang="en-US" altLang="es-ES" sz="2000" dirty="0"/>
              <a:t>bank of </a:t>
            </a:r>
            <a:r>
              <a:rPr lang="en-US" altLang="es-ES" sz="2000" dirty="0" err="1"/>
              <a:t>Karditsa</a:t>
            </a:r>
            <a:r>
              <a:rPr lang="en-US" altLang="es-ES" sz="2000" dirty="0"/>
              <a:t> signed the first guarantee agreement to support micro-enterprises in Greece</a:t>
            </a:r>
          </a:p>
        </p:txBody>
      </p:sp>
    </p:spTree>
    <p:extLst>
      <p:ext uri="{BB962C8B-B14F-4D97-AF65-F5344CB8AC3E}">
        <p14:creationId xmlns="" xmlns:p14="http://schemas.microsoft.com/office/powerpoint/2010/main" val="6776414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30723" name="Rectangle 3"/>
          <p:cNvSpPr>
            <a:spLocks noGrp="1" noChangeArrowheads="1"/>
          </p:cNvSpPr>
          <p:nvPr>
            <p:ph type="body" idx="1"/>
          </p:nvPr>
        </p:nvSpPr>
        <p:spPr>
          <a:xfrm>
            <a:off x="629216" y="1412340"/>
            <a:ext cx="7885568" cy="4804361"/>
          </a:xfrm>
        </p:spPr>
        <p:txBody>
          <a:bodyPr/>
          <a:lstStyle/>
          <a:p>
            <a:pPr marL="0" indent="0" algn="ctr" eaLnBrk="1" hangingPunct="1">
              <a:buNone/>
            </a:pPr>
            <a:r>
              <a:rPr lang="en-US" altLang="es-ES" sz="2000" b="1" dirty="0" smtClean="0"/>
              <a:t>REAL-LIFE EXAMPLE: ITALY</a:t>
            </a:r>
            <a:endParaRPr lang="en-US" altLang="es-ES" sz="2000" dirty="0"/>
          </a:p>
          <a:p>
            <a:pPr marL="0" indent="0" algn="just" eaLnBrk="1" hangingPunct="1">
              <a:buNone/>
            </a:pPr>
            <a:r>
              <a:rPr lang="en-US" altLang="es-ES" sz="2000" dirty="0"/>
              <a:t>A new Job Act (2015) was passed to give self-employed workers more security. In particular:</a:t>
            </a:r>
          </a:p>
          <a:p>
            <a:pPr marL="0" indent="0" algn="just" eaLnBrk="1" hangingPunct="1">
              <a:buNone/>
            </a:pPr>
            <a:endParaRPr lang="en-US" altLang="es-ES" sz="2000" dirty="0"/>
          </a:p>
          <a:p>
            <a:pPr marL="0" indent="0" algn="just" eaLnBrk="1" hangingPunct="1"/>
            <a:r>
              <a:rPr lang="en-US" altLang="es-ES" sz="2000" dirty="0"/>
              <a:t> It hindered the possibility of misusing self-employment contractual forms (i.e. contracts of continuous and coordinated collaboration and contracts based on projects)</a:t>
            </a:r>
          </a:p>
          <a:p>
            <a:pPr marL="0" indent="0" algn="just" eaLnBrk="1" hangingPunct="1"/>
            <a:r>
              <a:rPr lang="en-US" altLang="es-ES" sz="2000" dirty="0"/>
              <a:t> It made social security contribution compulsory for semi-subordinate workers</a:t>
            </a:r>
          </a:p>
          <a:p>
            <a:pPr marL="0" indent="0" algn="just" eaLnBrk="1" hangingPunct="1"/>
            <a:r>
              <a:rPr lang="en-US" altLang="es-ES" sz="2000" dirty="0"/>
              <a:t> It established a new income support measure for self-employers whose contracts were expiring</a:t>
            </a:r>
          </a:p>
        </p:txBody>
      </p:sp>
    </p:spTree>
    <p:extLst>
      <p:ext uri="{BB962C8B-B14F-4D97-AF65-F5344CB8AC3E}">
        <p14:creationId xmlns="" xmlns:p14="http://schemas.microsoft.com/office/powerpoint/2010/main" val="36958693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31747" name="Rectangle 3"/>
          <p:cNvSpPr>
            <a:spLocks noGrp="1" noChangeArrowheads="1"/>
          </p:cNvSpPr>
          <p:nvPr>
            <p:ph type="body" idx="1"/>
          </p:nvPr>
        </p:nvSpPr>
        <p:spPr>
          <a:xfrm>
            <a:off x="615636" y="1356626"/>
            <a:ext cx="7912728" cy="4944481"/>
          </a:xfrm>
        </p:spPr>
        <p:txBody>
          <a:bodyPr/>
          <a:lstStyle/>
          <a:p>
            <a:pPr marL="0" indent="0" algn="ctr" eaLnBrk="1" hangingPunct="1">
              <a:buNone/>
            </a:pPr>
            <a:r>
              <a:rPr lang="en-US" altLang="es-ES" sz="2000" b="1" dirty="0" smtClean="0"/>
              <a:t>REAL-LIFE EXAMPLE: ROMANIA</a:t>
            </a:r>
            <a:endParaRPr lang="en-US" altLang="es-ES" sz="2000" dirty="0"/>
          </a:p>
          <a:p>
            <a:pPr marL="0" indent="0" algn="just" eaLnBrk="1" hangingPunct="1">
              <a:buNone/>
            </a:pPr>
            <a:r>
              <a:rPr lang="en-US" altLang="es-ES" sz="2000" dirty="0"/>
              <a:t>The law established a service of consultancy and assistance for grassroots entrepreneurial or business initiatives, made available to employees that are about to be fired </a:t>
            </a:r>
          </a:p>
          <a:p>
            <a:pPr marL="0" indent="0" algn="just" eaLnBrk="1" hangingPunct="1">
              <a:buNone/>
            </a:pPr>
            <a:endParaRPr lang="en-US" altLang="es-ES" sz="2000" dirty="0"/>
          </a:p>
          <a:p>
            <a:pPr marL="0" indent="0" algn="just" eaLnBrk="1" hangingPunct="1"/>
            <a:r>
              <a:rPr lang="en-US" altLang="es-ES" sz="2000" dirty="0"/>
              <a:t> Employers are required by law to notify the local employment agency at least 30 days before informing employees that they are going to be fired</a:t>
            </a:r>
          </a:p>
          <a:p>
            <a:pPr marL="0" indent="0" algn="just" eaLnBrk="1" hangingPunct="1"/>
            <a:r>
              <a:rPr lang="en-US" altLang="es-ES" sz="2000" dirty="0"/>
              <a:t> In this time frame the employment agency prepares a suite of supports for the employees</a:t>
            </a:r>
          </a:p>
          <a:p>
            <a:pPr marL="0" indent="0" algn="just" eaLnBrk="1" hangingPunct="1"/>
            <a:r>
              <a:rPr lang="en-US" altLang="es-ES" sz="2000" dirty="0"/>
              <a:t> In particular the employees will receive free consulting and advices on how to prepare a business plan and to start a business</a:t>
            </a:r>
          </a:p>
        </p:txBody>
      </p:sp>
    </p:spTree>
    <p:extLst>
      <p:ext uri="{BB962C8B-B14F-4D97-AF65-F5344CB8AC3E}">
        <p14:creationId xmlns="" xmlns:p14="http://schemas.microsoft.com/office/powerpoint/2010/main" val="31648511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32771" name="Rectangle 3"/>
          <p:cNvSpPr>
            <a:spLocks noGrp="1" noChangeArrowheads="1"/>
          </p:cNvSpPr>
          <p:nvPr>
            <p:ph type="body" idx="1"/>
          </p:nvPr>
        </p:nvSpPr>
        <p:spPr>
          <a:xfrm>
            <a:off x="606583" y="1600204"/>
            <a:ext cx="7903674" cy="4525963"/>
          </a:xfrm>
        </p:spPr>
        <p:txBody>
          <a:bodyPr/>
          <a:lstStyle/>
          <a:p>
            <a:pPr marL="0" indent="0" algn="ctr" eaLnBrk="1" hangingPunct="1">
              <a:buNone/>
            </a:pPr>
            <a:endParaRPr lang="en-US" altLang="es-ES" sz="2000" dirty="0"/>
          </a:p>
          <a:p>
            <a:pPr marL="0" indent="0" algn="just" eaLnBrk="1" hangingPunct="1"/>
            <a:r>
              <a:rPr lang="en-US" altLang="es-ES" sz="2000" dirty="0"/>
              <a:t> Inclusive entrepreneurship support services are available to three key target groups: women, youth, non-agricultural entrepreneurs in rural areas</a:t>
            </a:r>
          </a:p>
          <a:p>
            <a:pPr marL="0" indent="0" algn="just" eaLnBrk="1" hangingPunct="1"/>
            <a:endParaRPr lang="en-US" altLang="es-ES" sz="2000" dirty="0"/>
          </a:p>
          <a:p>
            <a:pPr marL="0" indent="0" algn="just" eaLnBrk="1" hangingPunct="1"/>
            <a:r>
              <a:rPr lang="en-US" altLang="es-ES" sz="2000" dirty="0"/>
              <a:t> They provide several support forms, including entrepreneurship training and grants</a:t>
            </a:r>
          </a:p>
        </p:txBody>
      </p:sp>
    </p:spTree>
    <p:extLst>
      <p:ext uri="{BB962C8B-B14F-4D97-AF65-F5344CB8AC3E}">
        <p14:creationId xmlns="" xmlns:p14="http://schemas.microsoft.com/office/powerpoint/2010/main" val="25198290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33795" name="Rectangle 3"/>
          <p:cNvSpPr>
            <a:spLocks noGrp="1" noChangeArrowheads="1"/>
          </p:cNvSpPr>
          <p:nvPr>
            <p:ph type="body" idx="1"/>
          </p:nvPr>
        </p:nvSpPr>
        <p:spPr>
          <a:xfrm>
            <a:off x="606582" y="1600204"/>
            <a:ext cx="7894622" cy="4525963"/>
          </a:xfrm>
        </p:spPr>
        <p:txBody>
          <a:bodyPr/>
          <a:lstStyle/>
          <a:p>
            <a:pPr marL="0" indent="0" algn="ctr" eaLnBrk="1" hangingPunct="1">
              <a:buNone/>
            </a:pPr>
            <a:r>
              <a:rPr lang="en-US" altLang="es-ES" sz="2000" b="1" dirty="0" smtClean="0"/>
              <a:t>REAL-LIFE EXAMPLE: SLOVAK </a:t>
            </a:r>
            <a:r>
              <a:rPr lang="en-US" altLang="es-ES" sz="2000" b="1" dirty="0"/>
              <a:t>REPUBLIC</a:t>
            </a:r>
          </a:p>
          <a:p>
            <a:pPr marL="0" indent="0" algn="just" eaLnBrk="1" hangingPunct="1"/>
            <a:r>
              <a:rPr lang="en-US" altLang="es-ES" sz="2000" dirty="0"/>
              <a:t> A cohesive national policy framework for inclusive entrepreneurship has not been yet developed</a:t>
            </a:r>
          </a:p>
          <a:p>
            <a:pPr marL="0" indent="0" algn="just" eaLnBrk="1" hangingPunct="1"/>
            <a:endParaRPr lang="en-US" altLang="es-ES" sz="2000" dirty="0"/>
          </a:p>
          <a:p>
            <a:pPr marL="0" indent="0" algn="just" eaLnBrk="1" hangingPunct="1"/>
            <a:r>
              <a:rPr lang="en-US" altLang="es-ES" sz="2000" dirty="0"/>
              <a:t> However, several objectives and actions related to business creation and self-employment have been introduced</a:t>
            </a:r>
          </a:p>
        </p:txBody>
      </p:sp>
    </p:spTree>
    <p:extLst>
      <p:ext uri="{BB962C8B-B14F-4D97-AF65-F5344CB8AC3E}">
        <p14:creationId xmlns="" xmlns:p14="http://schemas.microsoft.com/office/powerpoint/2010/main" val="41195517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2:</a:t>
            </a:r>
            <a:br>
              <a:rPr lang="en-GB" altLang="es-ES" sz="3200" b="1" dirty="0">
                <a:solidFill>
                  <a:schemeClr val="tx1"/>
                </a:solidFill>
              </a:rPr>
            </a:br>
            <a:r>
              <a:rPr lang="en-GB" altLang="es-ES" sz="3200" b="1" dirty="0">
                <a:solidFill>
                  <a:schemeClr val="tx1"/>
                </a:solidFill>
              </a:rPr>
              <a:t>The missing entrepreneurs</a:t>
            </a:r>
          </a:p>
        </p:txBody>
      </p:sp>
      <p:sp>
        <p:nvSpPr>
          <p:cNvPr id="34819" name="Rectangle 3"/>
          <p:cNvSpPr>
            <a:spLocks noGrp="1" noChangeArrowheads="1"/>
          </p:cNvSpPr>
          <p:nvPr>
            <p:ph type="body" idx="1"/>
          </p:nvPr>
        </p:nvSpPr>
        <p:spPr>
          <a:xfrm>
            <a:off x="606583" y="1600204"/>
            <a:ext cx="7912728" cy="4525963"/>
          </a:xfrm>
        </p:spPr>
        <p:txBody>
          <a:bodyPr/>
          <a:lstStyle/>
          <a:p>
            <a:pPr marL="0" indent="0" algn="ctr" eaLnBrk="1" hangingPunct="1">
              <a:buNone/>
            </a:pPr>
            <a:r>
              <a:rPr lang="en-US" altLang="es-ES" sz="2000" b="1" dirty="0" smtClean="0"/>
              <a:t>REAL-LIFE EXAMPLE: SPAIN</a:t>
            </a:r>
            <a:endParaRPr lang="en-US" altLang="es-ES" sz="2000" dirty="0"/>
          </a:p>
          <a:p>
            <a:pPr marL="0" indent="0" algn="just" eaLnBrk="1" hangingPunct="1"/>
            <a:r>
              <a:rPr lang="en-US" altLang="es-ES" sz="2000" dirty="0"/>
              <a:t> Entrepreneurs’ Law (2013): creating entrepreneurial motivation, tax and social security incentives, more flexible financial support, support for growth and development, international mobility</a:t>
            </a:r>
          </a:p>
          <a:p>
            <a:pPr marL="0" indent="0" algn="just" eaLnBrk="1" hangingPunct="1"/>
            <a:endParaRPr lang="en-US" altLang="es-ES" sz="2000" dirty="0"/>
          </a:p>
          <a:p>
            <a:pPr marL="0" indent="0" algn="just" eaLnBrk="1" hangingPunct="1"/>
            <a:r>
              <a:rPr lang="en-US" altLang="es-ES" sz="2000" dirty="0"/>
              <a:t> Equal Opportunities Strategic Plan (2014-2016): specific measures to support women’s entrepreneurship</a:t>
            </a:r>
          </a:p>
        </p:txBody>
      </p:sp>
    </p:spTree>
    <p:extLst>
      <p:ext uri="{BB962C8B-B14F-4D97-AF65-F5344CB8AC3E}">
        <p14:creationId xmlns="" xmlns:p14="http://schemas.microsoft.com/office/powerpoint/2010/main" val="186746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38269" y="1509669"/>
            <a:ext cx="7867461" cy="4525963"/>
          </a:xfrm>
        </p:spPr>
        <p:txBody>
          <a:bodyPr/>
          <a:lstStyle/>
          <a:p>
            <a:pPr marL="0" indent="0" algn="ctr" eaLnBrk="1" hangingPunct="1">
              <a:buNone/>
            </a:pPr>
            <a:r>
              <a:rPr lang="en-US" altLang="it-IT" sz="2000" b="1" dirty="0" smtClean="0"/>
              <a:t>WHAT IS ENTREPRENEURSHIP</a:t>
            </a:r>
          </a:p>
          <a:p>
            <a:pPr marL="0" indent="0" algn="just" eaLnBrk="1" hangingPunct="1">
              <a:buNone/>
            </a:pPr>
            <a:r>
              <a:rPr lang="en-US" altLang="it-IT" sz="2000" i="1" dirty="0" smtClean="0"/>
              <a:t>Entrepreneurship </a:t>
            </a:r>
            <a:r>
              <a:rPr lang="en-US" altLang="it-IT" sz="2000" i="1" dirty="0"/>
              <a:t>is when you act upon opportunities and ideas and transform them into value for others. The value that is created can be financial, cultural, or social</a:t>
            </a:r>
          </a:p>
          <a:p>
            <a:pPr marL="0" indent="0" algn="ctr" eaLnBrk="1" hangingPunct="1">
              <a:buNone/>
            </a:pPr>
            <a:r>
              <a:rPr lang="en-US" altLang="it-IT" sz="1600" i="1" dirty="0"/>
              <a:t>(</a:t>
            </a:r>
            <a:r>
              <a:rPr lang="it-IT" altLang="it-IT" sz="1600" i="1" dirty="0" err="1"/>
              <a:t>Moberg</a:t>
            </a:r>
            <a:r>
              <a:rPr lang="it-IT" altLang="it-IT" sz="1600" i="1" dirty="0"/>
              <a:t> and </a:t>
            </a:r>
            <a:r>
              <a:rPr lang="it-IT" altLang="it-IT" sz="1600" i="1" dirty="0" err="1"/>
              <a:t>Stenberg</a:t>
            </a:r>
            <a:r>
              <a:rPr lang="it-IT" altLang="it-IT" sz="1600" i="1" dirty="0"/>
              <a:t>, 2012)</a:t>
            </a:r>
            <a:endParaRPr lang="en-US" altLang="it-IT" sz="1600" i="1" dirty="0"/>
          </a:p>
          <a:p>
            <a:pPr marL="0" indent="0" algn="just" eaLnBrk="1" hangingPunct="1">
              <a:buNone/>
            </a:pPr>
            <a:endParaRPr lang="en-US" altLang="es-ES" sz="2000" dirty="0"/>
          </a:p>
          <a:p>
            <a:pPr marL="0" indent="0" algn="just" eaLnBrk="1" hangingPunct="1">
              <a:buNone/>
            </a:pPr>
            <a:r>
              <a:rPr lang="en-US" altLang="it-IT" sz="2000" dirty="0"/>
              <a:t>Often people think that being a successful entrepreneur means transforming the world by solving big </a:t>
            </a:r>
            <a:r>
              <a:rPr lang="en-US" altLang="it-IT" sz="2000" dirty="0" smtClean="0"/>
              <a:t>problems i.e</a:t>
            </a:r>
            <a:r>
              <a:rPr lang="en-US" altLang="it-IT" sz="2000" dirty="0"/>
              <a:t>. initiating social change, creating an innovative product or presenting a new life-changing </a:t>
            </a:r>
            <a:r>
              <a:rPr lang="en-US" altLang="it-IT" sz="2000" dirty="0" smtClean="0"/>
              <a:t>solution</a:t>
            </a:r>
            <a:endParaRPr lang="en-US" altLang="es-ES" sz="2000" dirty="0"/>
          </a:p>
        </p:txBody>
      </p:sp>
      <p:sp>
        <p:nvSpPr>
          <p:cNvPr id="5"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Tree>
    <p:extLst>
      <p:ext uri="{BB962C8B-B14F-4D97-AF65-F5344CB8AC3E}">
        <p14:creationId xmlns="" xmlns:p14="http://schemas.microsoft.com/office/powerpoint/2010/main" val="239415079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071688"/>
            <a:ext cx="9144000" cy="1698454"/>
          </a:xfrm>
        </p:spPr>
        <p:txBody>
          <a:bodyPr/>
          <a:lstStyle/>
          <a:p>
            <a:pPr marL="457200" indent="-457200">
              <a:lnSpc>
                <a:spcPct val="150000"/>
              </a:lnSpc>
            </a:pPr>
            <a:r>
              <a:rPr lang="en-US" altLang="it-IT" sz="3200" b="1" dirty="0" smtClean="0"/>
              <a:t>   Unit </a:t>
            </a:r>
            <a:r>
              <a:rPr lang="en-US" altLang="it-IT" sz="3200" b="1" dirty="0"/>
              <a:t>3: </a:t>
            </a:r>
            <a:br>
              <a:rPr lang="en-US" altLang="it-IT" sz="3200" b="1" dirty="0"/>
            </a:br>
            <a:r>
              <a:rPr lang="en-US" altLang="it-IT" sz="3200" b="1" dirty="0"/>
              <a:t>EU opportunities for entrepreneurship and self-employability</a:t>
            </a:r>
          </a:p>
        </p:txBody>
      </p:sp>
    </p:spTree>
    <p:extLst>
      <p:ext uri="{BB962C8B-B14F-4D97-AF65-F5344CB8AC3E}">
        <p14:creationId xmlns="" xmlns:p14="http://schemas.microsoft.com/office/powerpoint/2010/main" val="33328634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smtClean="0"/>
              <a:t>EU opportunities for entrepreneurship</a:t>
            </a:r>
            <a:br>
              <a:rPr lang="en-US" altLang="it-IT" sz="2400" b="1" dirty="0" smtClean="0"/>
            </a:br>
            <a:r>
              <a:rPr lang="en-US" altLang="it-IT" sz="2400" b="1" dirty="0" smtClean="0"/>
              <a:t>and self-employability</a:t>
            </a:r>
            <a:endParaRPr lang="en-GB" altLang="es-ES" sz="2400" b="1" dirty="0">
              <a:solidFill>
                <a:schemeClr val="tx1"/>
              </a:solidFill>
            </a:endParaRPr>
          </a:p>
        </p:txBody>
      </p:sp>
      <p:sp>
        <p:nvSpPr>
          <p:cNvPr id="19459" name="Rectangle 3"/>
          <p:cNvSpPr>
            <a:spLocks noGrp="1" noChangeArrowheads="1"/>
          </p:cNvSpPr>
          <p:nvPr>
            <p:ph type="body" idx="1"/>
          </p:nvPr>
        </p:nvSpPr>
        <p:spPr>
          <a:xfrm>
            <a:off x="633743" y="1364565"/>
            <a:ext cx="7885568" cy="4543865"/>
          </a:xfrm>
        </p:spPr>
        <p:txBody>
          <a:bodyPr/>
          <a:lstStyle/>
          <a:p>
            <a:pPr marL="0" indent="0" algn="ctr">
              <a:buNone/>
            </a:pPr>
            <a:r>
              <a:rPr lang="en-US" altLang="it-IT" sz="2100" b="1" dirty="0" smtClean="0"/>
              <a:t>EU SUPPORT SYSTEM TO ENTREPRENEURSHIP</a:t>
            </a:r>
          </a:p>
          <a:p>
            <a:pPr marL="0" indent="0" algn="just">
              <a:buNone/>
            </a:pPr>
            <a:endParaRPr lang="en-US" altLang="it-IT" sz="2100" b="1" dirty="0" smtClean="0"/>
          </a:p>
          <a:p>
            <a:pPr marL="0" indent="0" algn="just">
              <a:buNone/>
            </a:pPr>
            <a:r>
              <a:rPr lang="en-US" altLang="it-IT" sz="2100" b="1" dirty="0" smtClean="0"/>
              <a:t>To </a:t>
            </a:r>
            <a:r>
              <a:rPr lang="en-US" altLang="it-IT" sz="2100" b="1" dirty="0"/>
              <a:t>promote and support entrepreneurship EU provides key support networks, tools and resources</a:t>
            </a:r>
          </a:p>
          <a:p>
            <a:pPr marL="0" indent="0" algn="just">
              <a:buNone/>
            </a:pPr>
            <a:endParaRPr lang="en-US" altLang="it-IT" sz="2000" b="1" dirty="0"/>
          </a:p>
          <a:p>
            <a:pPr marL="0" indent="0" algn="just">
              <a:buFontTx/>
              <a:buAutoNum type="arabicPeriod"/>
            </a:pPr>
            <a:r>
              <a:rPr lang="en-IE" altLang="it-IT" sz="2000" dirty="0"/>
              <a:t>The  </a:t>
            </a:r>
            <a:r>
              <a:rPr lang="en-IE" altLang="it-IT" sz="2000" b="1" i="1" dirty="0"/>
              <a:t>Portal </a:t>
            </a:r>
            <a:r>
              <a:rPr lang="en-IE" altLang="it-IT" sz="2000" dirty="0"/>
              <a:t>- </a:t>
            </a:r>
            <a:r>
              <a:rPr lang="en-US" altLang="it-IT" sz="2000" dirty="0"/>
              <a:t>aims to give SMEs clear and easy access to the broad range of existing public services. Presently, </a:t>
            </a:r>
            <a:r>
              <a:rPr lang="en-US" altLang="it-IT" sz="2000" i="1" dirty="0"/>
              <a:t>35 target markets around the world are covered. It includes </a:t>
            </a:r>
            <a:r>
              <a:rPr lang="en-IE" altLang="it-IT" sz="2000" i="1" dirty="0"/>
              <a:t>a </a:t>
            </a:r>
            <a:r>
              <a:rPr lang="en-IE" altLang="it-IT" sz="2000" dirty="0"/>
              <a:t>useful </a:t>
            </a:r>
            <a:r>
              <a:rPr lang="en-IE" altLang="it-IT" sz="2000" b="1" i="1" dirty="0"/>
              <a:t>Market Access Database </a:t>
            </a:r>
            <a:r>
              <a:rPr lang="en-IE" altLang="it-IT" sz="2000" dirty="0"/>
              <a:t>– that </a:t>
            </a:r>
            <a:r>
              <a:rPr lang="en-US" altLang="it-IT" sz="2000" dirty="0"/>
              <a:t>is free, open to the public and contains some 300 service providers that cover approximately 1200 support </a:t>
            </a:r>
            <a:r>
              <a:rPr lang="en-US" altLang="it-IT" sz="2000" dirty="0" smtClean="0"/>
              <a:t>services</a:t>
            </a:r>
            <a:endParaRPr lang="en-GB" altLang="it-IT" sz="1600" dirty="0"/>
          </a:p>
          <a:p>
            <a:pPr marL="0" indent="0" algn="ctr">
              <a:buNone/>
            </a:pPr>
            <a:r>
              <a:rPr lang="en-GB" altLang="it-IT" sz="2000" dirty="0">
                <a:hlinkClick r:id="rId2"/>
              </a:rPr>
              <a:t>https://ec.europa.eu/growth/tools-databases</a:t>
            </a:r>
            <a:r>
              <a:rPr lang="en-GB" altLang="it-IT" sz="2000" dirty="0"/>
              <a:t> </a:t>
            </a:r>
          </a:p>
          <a:p>
            <a:pPr marL="0" indent="0" algn="just">
              <a:buFontTx/>
              <a:buAutoNum type="arabicPeriod"/>
            </a:pPr>
            <a:endParaRPr lang="en-US" altLang="it-IT" sz="2000" dirty="0"/>
          </a:p>
          <a:p>
            <a:pPr marL="0" indent="0" algn="just">
              <a:buFontTx/>
              <a:buAutoNum type="arabicPeriod"/>
            </a:pPr>
            <a:endParaRPr lang="en-US" altLang="it-IT" sz="2000" dirty="0"/>
          </a:p>
          <a:p>
            <a:pPr marL="0" indent="0" algn="just">
              <a:buNone/>
            </a:pPr>
            <a:r>
              <a:rPr lang="es-ES" altLang="it-IT" sz="1600" dirty="0"/>
              <a:t> </a:t>
            </a:r>
          </a:p>
          <a:p>
            <a:pPr marL="0" indent="0" eaLnBrk="1" hangingPunct="1">
              <a:buNone/>
            </a:pPr>
            <a:endParaRPr lang="en-US" altLang="es-ES" sz="2000" dirty="0"/>
          </a:p>
        </p:txBody>
      </p:sp>
    </p:spTree>
    <p:extLst>
      <p:ext uri="{BB962C8B-B14F-4D97-AF65-F5344CB8AC3E}">
        <p14:creationId xmlns="" xmlns:p14="http://schemas.microsoft.com/office/powerpoint/2010/main" val="17612435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egnaposto contenuto 2"/>
          <p:cNvSpPr>
            <a:spLocks noGrp="1"/>
          </p:cNvSpPr>
          <p:nvPr>
            <p:ph idx="1"/>
          </p:nvPr>
        </p:nvSpPr>
        <p:spPr>
          <a:xfrm>
            <a:off x="615636" y="1600204"/>
            <a:ext cx="7921782" cy="4525963"/>
          </a:xfrm>
        </p:spPr>
        <p:txBody>
          <a:bodyPr/>
          <a:lstStyle/>
          <a:p>
            <a:pPr marL="0" indent="0" algn="just">
              <a:buNone/>
            </a:pPr>
            <a:r>
              <a:rPr lang="en-US" altLang="it-IT" sz="2100" b="1" dirty="0"/>
              <a:t>To promote and support entrepreneurship EU provides key support networks, tools and resources</a:t>
            </a:r>
          </a:p>
          <a:p>
            <a:pPr marL="0" indent="0" algn="just">
              <a:buNone/>
            </a:pPr>
            <a:endParaRPr lang="en-US" altLang="it-IT" sz="2000" dirty="0"/>
          </a:p>
          <a:p>
            <a:pPr marL="0" indent="0" algn="just">
              <a:buFontTx/>
              <a:buAutoNum type="arabicPeriod" startAt="2"/>
            </a:pPr>
            <a:r>
              <a:rPr lang="en-US" altLang="it-IT" sz="2000" dirty="0"/>
              <a:t>The </a:t>
            </a:r>
            <a:r>
              <a:rPr lang="en-US" altLang="it-IT" sz="2000" b="1" i="1" dirty="0"/>
              <a:t>European Cluster Collaboration Platform, </a:t>
            </a:r>
            <a:r>
              <a:rPr lang="en-US" altLang="it-IT" sz="2000" dirty="0"/>
              <a:t>focusing on supporting </a:t>
            </a:r>
            <a:r>
              <a:rPr lang="en-US" altLang="it-IT" sz="2000" dirty="0" err="1"/>
              <a:t>internationalisation</a:t>
            </a:r>
            <a:r>
              <a:rPr lang="en-US" altLang="it-IT" sz="2000" dirty="0"/>
              <a:t> of European Businesses and SMEs </a:t>
            </a:r>
          </a:p>
          <a:p>
            <a:pPr marL="0" indent="0" algn="ctr">
              <a:buNone/>
            </a:pPr>
            <a:endParaRPr lang="es-ES" altLang="it-IT" sz="1600" dirty="0">
              <a:hlinkClick r:id="rId2"/>
            </a:endParaRPr>
          </a:p>
          <a:p>
            <a:pPr marL="0" indent="0" algn="ctr">
              <a:buNone/>
            </a:pPr>
            <a:r>
              <a:rPr lang="es-ES" altLang="it-IT" sz="1600" dirty="0">
                <a:hlinkClick r:id="rId2"/>
              </a:rPr>
              <a:t>https://www.clustercollaboration.eu/</a:t>
            </a:r>
            <a:endParaRPr lang="es-ES" altLang="it-IT" sz="1600" dirty="0"/>
          </a:p>
          <a:p>
            <a:pPr marL="0" indent="0" algn="ctr">
              <a:buNone/>
            </a:pPr>
            <a:endParaRPr lang="es-ES" altLang="it-IT" sz="1600" dirty="0"/>
          </a:p>
          <a:p>
            <a:pPr marL="0" indent="0" algn="just">
              <a:buFontTx/>
              <a:buAutoNum type="arabicPeriod" startAt="3"/>
            </a:pPr>
            <a:r>
              <a:rPr lang="en-US" altLang="it-IT" sz="2000" dirty="0"/>
              <a:t>The </a:t>
            </a:r>
            <a:r>
              <a:rPr lang="en-US" altLang="it-IT" sz="2000" b="1" i="1" dirty="0"/>
              <a:t>Enterprise European Network</a:t>
            </a:r>
            <a:r>
              <a:rPr lang="en-US" altLang="it-IT" sz="2000" dirty="0"/>
              <a:t>, providing  access to market information and partnership</a:t>
            </a:r>
          </a:p>
          <a:p>
            <a:pPr marL="0" indent="0" algn="ctr">
              <a:buNone/>
            </a:pPr>
            <a:endParaRPr lang="es-ES" altLang="it-IT" sz="1600" dirty="0">
              <a:hlinkClick r:id="rId2"/>
            </a:endParaRPr>
          </a:p>
          <a:p>
            <a:pPr marL="0" indent="0" algn="ctr">
              <a:buNone/>
            </a:pPr>
            <a:r>
              <a:rPr lang="es-ES" altLang="it-IT" sz="1600" dirty="0">
                <a:hlinkClick r:id="rId2"/>
              </a:rPr>
              <a:t>http://een.ec.europa.eu/</a:t>
            </a:r>
          </a:p>
          <a:p>
            <a:pPr marL="0" indent="0">
              <a:buFontTx/>
              <a:buAutoNum type="arabicPeriod" startAt="3"/>
            </a:pPr>
            <a:endParaRPr lang="en-US" altLang="it-IT" sz="2000" dirty="0"/>
          </a:p>
          <a:p>
            <a:pPr marL="0" indent="0">
              <a:buFontTx/>
              <a:buAutoNum type="arabicPeriod" startAt="3"/>
            </a:pPr>
            <a:endParaRPr lang="it-IT" altLang="it-IT" dirty="0" smtClean="0"/>
          </a:p>
        </p:txBody>
      </p:sp>
      <p:sp>
        <p:nvSpPr>
          <p:cNvPr id="20483"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12071122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contenuto 2"/>
          <p:cNvSpPr>
            <a:spLocks noGrp="1"/>
          </p:cNvSpPr>
          <p:nvPr>
            <p:ph idx="1"/>
          </p:nvPr>
        </p:nvSpPr>
        <p:spPr>
          <a:xfrm>
            <a:off x="606582" y="1600204"/>
            <a:ext cx="7912729" cy="4525963"/>
          </a:xfrm>
        </p:spPr>
        <p:txBody>
          <a:bodyPr/>
          <a:lstStyle/>
          <a:p>
            <a:pPr marL="0" indent="0" algn="just">
              <a:buNone/>
            </a:pPr>
            <a:r>
              <a:rPr lang="en-US" altLang="it-IT" sz="2100" b="1" dirty="0"/>
              <a:t>To promote and support entrepreneurship EU provides key support networks, tools and resources</a:t>
            </a:r>
          </a:p>
          <a:p>
            <a:pPr marL="0" indent="0" algn="just">
              <a:buNone/>
            </a:pPr>
            <a:endParaRPr lang="en-US" altLang="it-IT" sz="2000" dirty="0"/>
          </a:p>
          <a:p>
            <a:pPr marL="0" indent="0" algn="just">
              <a:buFontTx/>
              <a:buAutoNum type="arabicPeriod" startAt="4"/>
            </a:pPr>
            <a:r>
              <a:rPr lang="en-US" altLang="it-IT" sz="2000" dirty="0"/>
              <a:t>The </a:t>
            </a:r>
            <a:r>
              <a:rPr lang="en-US" altLang="it-IT" sz="2000" b="1" i="1" dirty="0"/>
              <a:t>Europe Business portal: </a:t>
            </a:r>
            <a:r>
              <a:rPr lang="en-US" altLang="it-IT" sz="2000" dirty="0"/>
              <a:t>a guide to doing business in Europe</a:t>
            </a:r>
          </a:p>
          <a:p>
            <a:pPr marL="0" indent="0" algn="ctr">
              <a:buNone/>
            </a:pPr>
            <a:r>
              <a:rPr lang="es-ES" altLang="it-IT" sz="1600" dirty="0">
                <a:hlinkClick r:id="rId2"/>
              </a:rPr>
              <a:t>http://ec.europa.eu/small-business/index_en.htm</a:t>
            </a:r>
            <a:r>
              <a:rPr lang="es-ES" altLang="it-IT" sz="1600" dirty="0"/>
              <a:t> </a:t>
            </a:r>
          </a:p>
          <a:p>
            <a:pPr marL="0" indent="0" algn="just">
              <a:buFontTx/>
              <a:buAutoNum type="arabicPeriod" startAt="4"/>
            </a:pPr>
            <a:endParaRPr lang="en-US" altLang="it-IT" sz="2000" dirty="0"/>
          </a:p>
          <a:p>
            <a:pPr marL="0" indent="0" algn="just">
              <a:buNone/>
            </a:pPr>
            <a:r>
              <a:rPr lang="en-GB" altLang="it-IT" sz="2000" b="1" dirty="0"/>
              <a:t>All of them are available in the 24 official languages of the European Union</a:t>
            </a:r>
            <a:endParaRPr lang="it-IT" altLang="it-IT" sz="2000" b="1" dirty="0"/>
          </a:p>
          <a:p>
            <a:pPr marL="0" indent="0">
              <a:buFontTx/>
              <a:buAutoNum type="arabicPeriod" startAt="4"/>
            </a:pPr>
            <a:endParaRPr lang="en-US" altLang="it-IT" sz="2000" dirty="0"/>
          </a:p>
          <a:p>
            <a:pPr marL="0" indent="0" algn="ctr">
              <a:buNone/>
            </a:pPr>
            <a:endParaRPr lang="en-US" altLang="it-IT" sz="2000" b="1" dirty="0"/>
          </a:p>
          <a:p>
            <a:pPr marL="0" indent="0">
              <a:buNone/>
            </a:pPr>
            <a:endParaRPr lang="it-IT" altLang="it-IT" dirty="0" smtClean="0"/>
          </a:p>
        </p:txBody>
      </p:sp>
      <p:sp>
        <p:nvSpPr>
          <p:cNvPr id="21507"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30043301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6581" y="1600204"/>
            <a:ext cx="7921783" cy="4525963"/>
          </a:xfrm>
        </p:spPr>
        <p:txBody>
          <a:bodyPr/>
          <a:lstStyle/>
          <a:p>
            <a:pPr marL="0" indent="0" algn="ctr" eaLnBrk="1" hangingPunct="1">
              <a:buNone/>
              <a:defRPr/>
            </a:pPr>
            <a:r>
              <a:rPr lang="en-IE" sz="2100" b="1" kern="1200" dirty="0" smtClean="0">
                <a:latin typeface="+mj-lt"/>
              </a:rPr>
              <a:t>1. THE “INTERNATIONALISATION PORTAL”</a:t>
            </a:r>
          </a:p>
          <a:p>
            <a:pPr marL="0" indent="0" algn="just" eaLnBrk="1" hangingPunct="1">
              <a:buNone/>
              <a:defRPr/>
            </a:pPr>
            <a:endParaRPr lang="en-IE" sz="2000" kern="1200" dirty="0"/>
          </a:p>
          <a:p>
            <a:pPr marL="0" indent="0" algn="just" eaLnBrk="1" hangingPunct="1">
              <a:buNone/>
              <a:defRPr/>
            </a:pPr>
            <a:r>
              <a:rPr lang="en-IE" sz="2000" kern="1200" dirty="0"/>
              <a:t>Tools include:</a:t>
            </a:r>
            <a:endParaRPr lang="en-IE" sz="2000" b="1" kern="1200" dirty="0"/>
          </a:p>
          <a:p>
            <a:pPr algn="just" eaLnBrk="1" hangingPunct="1">
              <a:defRPr/>
            </a:pPr>
            <a:r>
              <a:rPr lang="en-IE" sz="2000" kern="1200" dirty="0"/>
              <a:t>Guidebooks on internationalisation support for micro-enterprises</a:t>
            </a:r>
          </a:p>
          <a:p>
            <a:pPr algn="just" eaLnBrk="1" hangingPunct="1">
              <a:defRPr/>
            </a:pPr>
            <a:r>
              <a:rPr lang="en-IE" sz="2000" kern="1200" dirty="0"/>
              <a:t>An extensive </a:t>
            </a:r>
            <a:r>
              <a:rPr lang="en-IE" sz="2000" i="1" kern="1200" dirty="0"/>
              <a:t>Export Helpdesk</a:t>
            </a:r>
          </a:p>
          <a:p>
            <a:pPr algn="just" eaLnBrk="1" hangingPunct="1">
              <a:defRPr/>
            </a:pPr>
            <a:r>
              <a:rPr lang="en-IE" sz="2000" kern="1200" dirty="0"/>
              <a:t>Formulation of the </a:t>
            </a:r>
            <a:r>
              <a:rPr lang="en-IE" sz="2000" i="1" kern="1200" dirty="0"/>
              <a:t>Enterprise Europe Network </a:t>
            </a:r>
            <a:r>
              <a:rPr lang="en-IE" sz="2000" kern="1200" dirty="0"/>
              <a:t>as a support tool for the internationalisation of micro-enterprises, providing </a:t>
            </a:r>
            <a:r>
              <a:rPr lang="en-IE" sz="2000" i="1" kern="1200" dirty="0"/>
              <a:t>advice for international growth</a:t>
            </a:r>
          </a:p>
          <a:p>
            <a:pPr marL="176213" indent="0" algn="ctr" eaLnBrk="1" hangingPunct="1">
              <a:buNone/>
              <a:defRPr/>
            </a:pPr>
            <a:r>
              <a:rPr lang="en-IE" sz="1600" kern="1200" dirty="0">
                <a:latin typeface="+mj-lt"/>
                <a:hlinkClick r:id="rId2"/>
              </a:rPr>
              <a:t>http://een.ec.europa.eu/</a:t>
            </a:r>
            <a:r>
              <a:rPr lang="en-IE" sz="1600" kern="1200" dirty="0">
                <a:latin typeface="+mj-lt"/>
              </a:rPr>
              <a:t> </a:t>
            </a:r>
          </a:p>
          <a:p>
            <a:pPr eaLnBrk="1" hangingPunct="1">
              <a:defRPr/>
            </a:pPr>
            <a:endParaRPr lang="en-IE" sz="2000" i="1" kern="1200" dirty="0"/>
          </a:p>
          <a:p>
            <a:pPr>
              <a:defRPr/>
            </a:pPr>
            <a:endParaRPr lang="it-IT" dirty="0"/>
          </a:p>
        </p:txBody>
      </p:sp>
      <p:sp>
        <p:nvSpPr>
          <p:cNvPr id="22531"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41073671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6581" y="1600204"/>
            <a:ext cx="7894623" cy="4525963"/>
          </a:xfrm>
        </p:spPr>
        <p:txBody>
          <a:bodyPr/>
          <a:lstStyle/>
          <a:p>
            <a:pPr marL="0" indent="0" eaLnBrk="1" hangingPunct="1">
              <a:buNone/>
              <a:defRPr/>
            </a:pPr>
            <a:r>
              <a:rPr lang="en-GB" sz="2100" b="1" kern="1200" dirty="0">
                <a:latin typeface="+mj-lt"/>
              </a:rPr>
              <a:t>The “Database”</a:t>
            </a:r>
            <a:endParaRPr lang="en-US" sz="2100" b="1" kern="1200" dirty="0">
              <a:latin typeface="+mj-lt"/>
            </a:endParaRPr>
          </a:p>
          <a:p>
            <a:pPr marL="0" indent="0" eaLnBrk="1" hangingPunct="1">
              <a:buNone/>
              <a:defRPr/>
            </a:pPr>
            <a:endParaRPr lang="en-IE" sz="2000" kern="1200" dirty="0">
              <a:latin typeface="Century Gothic"/>
            </a:endParaRPr>
          </a:p>
          <a:p>
            <a:pPr marL="0" indent="0" algn="just" eaLnBrk="1" hangingPunct="1">
              <a:buNone/>
              <a:defRPr/>
            </a:pPr>
            <a:r>
              <a:rPr lang="en-IE" sz="2000" kern="1200" dirty="0">
                <a:latin typeface="+mj-lt"/>
              </a:rPr>
              <a:t>Tools include:</a:t>
            </a:r>
            <a:endParaRPr lang="en-US" sz="2000" b="1" kern="1200" dirty="0">
              <a:latin typeface="+mj-lt"/>
            </a:endParaRPr>
          </a:p>
          <a:p>
            <a:pPr algn="just" eaLnBrk="1" hangingPunct="1">
              <a:defRPr/>
            </a:pPr>
            <a:r>
              <a:rPr lang="en-US" sz="2000" kern="1200" dirty="0">
                <a:latin typeface="+mj-lt"/>
              </a:rPr>
              <a:t>Partnering opportunities, divided into countries and sectors  </a:t>
            </a:r>
          </a:p>
          <a:p>
            <a:pPr algn="just" eaLnBrk="1" hangingPunct="1">
              <a:defRPr/>
            </a:pPr>
            <a:r>
              <a:rPr lang="en-US" sz="2000" kern="1200" dirty="0">
                <a:latin typeface="+mj-lt"/>
              </a:rPr>
              <a:t>Event calendar for international growth opportunities</a:t>
            </a:r>
          </a:p>
          <a:p>
            <a:pPr algn="just" eaLnBrk="1" hangingPunct="1">
              <a:defRPr/>
            </a:pPr>
            <a:r>
              <a:rPr lang="en-US" sz="2000" kern="1200" dirty="0">
                <a:latin typeface="+mj-lt"/>
              </a:rPr>
              <a:t>Business matchmaking events, intel on trade missions, conferences and workshops</a:t>
            </a:r>
          </a:p>
          <a:p>
            <a:pPr marL="176213" indent="0" algn="ctr" eaLnBrk="1" hangingPunct="1">
              <a:buNone/>
              <a:defRPr/>
            </a:pPr>
            <a:r>
              <a:rPr lang="en-US" sz="1600" kern="1200" dirty="0" smtClean="0">
                <a:latin typeface="+mj-lt"/>
                <a:hlinkClick r:id="rId2"/>
              </a:rPr>
              <a:t>http://een.ec.europa.eu/content/events-0</a:t>
            </a:r>
            <a:r>
              <a:rPr lang="en-US" sz="1600" kern="1200" dirty="0" smtClean="0">
                <a:latin typeface="+mj-lt"/>
              </a:rPr>
              <a:t>  </a:t>
            </a:r>
            <a:endParaRPr lang="en-IE" sz="1600" kern="1200" dirty="0" smtClean="0">
              <a:latin typeface="+mj-lt"/>
            </a:endParaRPr>
          </a:p>
          <a:p>
            <a:pPr>
              <a:defRPr/>
            </a:pPr>
            <a:endParaRPr lang="it-IT" dirty="0"/>
          </a:p>
        </p:txBody>
      </p:sp>
      <p:sp>
        <p:nvSpPr>
          <p:cNvPr id="23555"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20583611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6583" y="1600204"/>
            <a:ext cx="7921782" cy="4525963"/>
          </a:xfrm>
        </p:spPr>
        <p:txBody>
          <a:bodyPr/>
          <a:lstStyle/>
          <a:p>
            <a:pPr marL="0" indent="0" algn="ctr">
              <a:buNone/>
              <a:defRPr/>
            </a:pPr>
            <a:r>
              <a:rPr lang="en-IE" sz="2100" b="1" dirty="0" smtClean="0"/>
              <a:t>2. THE “EUROPEAN CLUSTER COLLABORATION PLATFORM”</a:t>
            </a:r>
            <a:r>
              <a:rPr lang="en-IE" sz="2800" b="1" dirty="0" smtClean="0"/>
              <a:t> </a:t>
            </a:r>
            <a:endParaRPr lang="en-IE" sz="2000" b="1" dirty="0"/>
          </a:p>
          <a:p>
            <a:pPr marL="0" indent="0">
              <a:buNone/>
              <a:defRPr/>
            </a:pPr>
            <a:r>
              <a:rPr lang="en-IE" sz="2000" dirty="0"/>
              <a:t>Created by DG Growth:</a:t>
            </a:r>
            <a:endParaRPr lang="en-IE" sz="2000" b="1" dirty="0"/>
          </a:p>
          <a:p>
            <a:pPr algn="just">
              <a:defRPr/>
            </a:pPr>
            <a:r>
              <a:rPr lang="en-IE" sz="2000" dirty="0">
                <a:latin typeface="+mj-lt"/>
              </a:rPr>
              <a:t>It is an </a:t>
            </a:r>
            <a:r>
              <a:rPr lang="en-IE" sz="2000" u="sng" dirty="0">
                <a:latin typeface="+mj-lt"/>
              </a:rPr>
              <a:t>overview of EU Instruments contributing to the Internalisation of European Business</a:t>
            </a:r>
            <a:r>
              <a:rPr lang="en-IE" sz="2000" dirty="0">
                <a:latin typeface="+mj-lt"/>
              </a:rPr>
              <a:t> to help improve the knowledge of potential business internationalisation stakeholders on funding possibilities and existing instruments (both direct and indirect) and supporting </a:t>
            </a:r>
            <a:r>
              <a:rPr lang="en-IE" sz="2000" u="sng" dirty="0">
                <a:latin typeface="+mj-lt"/>
              </a:rPr>
              <a:t>SME internalisation beyond the EU</a:t>
            </a:r>
          </a:p>
          <a:p>
            <a:pPr marL="0" indent="0" algn="just">
              <a:buNone/>
              <a:defRPr/>
            </a:pPr>
            <a:endParaRPr lang="en-IE" sz="1600" u="sng" dirty="0">
              <a:hlinkClick r:id="rId2"/>
            </a:endParaRPr>
          </a:p>
          <a:p>
            <a:pPr marL="176213" indent="0" algn="ctr">
              <a:buNone/>
              <a:defRPr/>
            </a:pPr>
            <a:r>
              <a:rPr lang="en-IE" sz="1600" dirty="0">
                <a:hlinkClick r:id="rId2"/>
              </a:rPr>
              <a:t>http://ec.europa.eu/DocsRoom/documents/21750</a:t>
            </a:r>
            <a:r>
              <a:rPr lang="en-IE" sz="1600" dirty="0"/>
              <a:t> </a:t>
            </a:r>
          </a:p>
          <a:p>
            <a:pPr marL="176213" indent="0" algn="ctr">
              <a:buNone/>
              <a:defRPr/>
            </a:pPr>
            <a:r>
              <a:rPr lang="en-IE" sz="1600" dirty="0">
                <a:hlinkClick r:id="rId3"/>
              </a:rPr>
              <a:t>https://www.clustercollaboration.eu/international-cooperation</a:t>
            </a:r>
            <a:r>
              <a:rPr lang="en-IE" sz="1600" dirty="0"/>
              <a:t> </a:t>
            </a:r>
          </a:p>
          <a:p>
            <a:pPr algn="just">
              <a:defRPr/>
            </a:pPr>
            <a:endParaRPr lang="en-IE" sz="2000" i="1" dirty="0">
              <a:latin typeface="+mj-lt"/>
            </a:endParaRPr>
          </a:p>
          <a:p>
            <a:pPr marL="0" indent="0">
              <a:buNone/>
              <a:defRPr/>
            </a:pPr>
            <a:endParaRPr lang="it-IT" dirty="0"/>
          </a:p>
        </p:txBody>
      </p:sp>
      <p:sp>
        <p:nvSpPr>
          <p:cNvPr id="24579" name="Rectangle 2"/>
          <p:cNvSpPr>
            <a:spLocks noGrp="1" noChangeArrowheads="1"/>
          </p:cNvSpPr>
          <p:nvPr>
            <p:ph type="title"/>
          </p:nvPr>
        </p:nvSpPr>
        <p:spPr>
          <a:xfrm>
            <a:off x="0" y="0"/>
            <a:ext cx="9144001"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271730272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33743" y="1600204"/>
            <a:ext cx="7876514" cy="4525963"/>
          </a:xfrm>
        </p:spPr>
        <p:txBody>
          <a:bodyPr/>
          <a:lstStyle/>
          <a:p>
            <a:pPr marL="0" indent="0" algn="ctr" eaLnBrk="1" hangingPunct="1">
              <a:buNone/>
              <a:defRPr/>
            </a:pPr>
            <a:r>
              <a:rPr lang="en-US" sz="2100" b="1" kern="1200" dirty="0" smtClean="0">
                <a:latin typeface="+mj-lt"/>
              </a:rPr>
              <a:t>3. THE “ENTERPRISE EUROPE NETWORK SUPPORTS” </a:t>
            </a:r>
          </a:p>
          <a:p>
            <a:pPr marL="0" indent="0" algn="just" eaLnBrk="1" hangingPunct="1">
              <a:buNone/>
              <a:defRPr/>
            </a:pPr>
            <a:endParaRPr lang="en-US" sz="2100" b="1" kern="1200" dirty="0">
              <a:latin typeface="+mj-lt"/>
            </a:endParaRPr>
          </a:p>
          <a:p>
            <a:pPr marL="0" indent="0" algn="just" eaLnBrk="1" hangingPunct="1">
              <a:buNone/>
              <a:defRPr/>
            </a:pPr>
            <a:r>
              <a:rPr lang="en-US" sz="2000" i="1" kern="1200" dirty="0">
                <a:latin typeface="+mj-lt"/>
              </a:rPr>
              <a:t>Export of products or services to new markets</a:t>
            </a:r>
          </a:p>
          <a:p>
            <a:pPr lvl="1" algn="just" eaLnBrk="1" hangingPunct="1">
              <a:defRPr/>
            </a:pPr>
            <a:r>
              <a:rPr lang="en-US" sz="2000" i="1" kern="1200" dirty="0">
                <a:latin typeface="+mj-lt"/>
                <a:ea typeface="+mn-ea"/>
                <a:cs typeface="+mn-cs"/>
              </a:rPr>
              <a:t>Acquiring CE marking for products</a:t>
            </a:r>
          </a:p>
          <a:p>
            <a:pPr lvl="1" algn="just" eaLnBrk="1" hangingPunct="1">
              <a:defRPr/>
            </a:pPr>
            <a:r>
              <a:rPr lang="en-US" sz="2000" i="1" kern="1200" dirty="0">
                <a:latin typeface="+mj-lt"/>
                <a:ea typeface="+mn-ea"/>
                <a:cs typeface="+mn-cs"/>
              </a:rPr>
              <a:t>Finance guidance and mentoring for growth plans</a:t>
            </a:r>
          </a:p>
          <a:p>
            <a:pPr lvl="1" algn="just" eaLnBrk="1" hangingPunct="1">
              <a:defRPr/>
            </a:pPr>
            <a:r>
              <a:rPr lang="en-US" sz="2000" i="1" kern="1200" dirty="0">
                <a:latin typeface="+mj-lt"/>
                <a:ea typeface="+mn-ea"/>
                <a:cs typeface="+mn-cs"/>
              </a:rPr>
              <a:t>Protection of intellectual property assets in another country</a:t>
            </a:r>
          </a:p>
          <a:p>
            <a:pPr eaLnBrk="1" hangingPunct="1">
              <a:defRPr/>
            </a:pPr>
            <a:endParaRPr lang="en-GB" sz="2000" kern="1200" dirty="0">
              <a:latin typeface="+mj-lt"/>
            </a:endParaRPr>
          </a:p>
          <a:p>
            <a:pPr algn="just" eaLnBrk="1" hangingPunct="1">
              <a:defRPr/>
            </a:pPr>
            <a:r>
              <a:rPr lang="en-GB" sz="2000" kern="1200" dirty="0">
                <a:latin typeface="+mj-lt"/>
              </a:rPr>
              <a:t>The Network has some 600 partners (SME support service providers) in more than 50 countries</a:t>
            </a:r>
            <a:endParaRPr lang="en-US" sz="2000" i="1" kern="1200" dirty="0">
              <a:latin typeface="+mj-lt"/>
            </a:endParaRPr>
          </a:p>
          <a:p>
            <a:pPr marL="0" indent="0" algn="ctr">
              <a:buNone/>
              <a:defRPr/>
            </a:pPr>
            <a:endParaRPr lang="en-US" sz="1600" dirty="0">
              <a:hlinkClick r:id="rId2"/>
            </a:endParaRPr>
          </a:p>
          <a:p>
            <a:pPr marL="0" indent="0" algn="ctr">
              <a:buNone/>
              <a:defRPr/>
            </a:pPr>
            <a:r>
              <a:rPr lang="en-US" sz="1600" dirty="0">
                <a:hlinkClick r:id="rId2"/>
              </a:rPr>
              <a:t>http://een.ec.europa.eu/</a:t>
            </a:r>
            <a:r>
              <a:rPr lang="en-US" sz="1600" dirty="0"/>
              <a:t> </a:t>
            </a:r>
            <a:endParaRPr lang="es-ES" sz="1600" dirty="0"/>
          </a:p>
          <a:p>
            <a:pPr>
              <a:defRPr/>
            </a:pPr>
            <a:endParaRPr lang="it-IT" dirty="0"/>
          </a:p>
        </p:txBody>
      </p:sp>
      <p:sp>
        <p:nvSpPr>
          <p:cNvPr id="25603"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28253601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5635" y="1600204"/>
            <a:ext cx="7894621" cy="4525963"/>
          </a:xfrm>
        </p:spPr>
        <p:txBody>
          <a:bodyPr/>
          <a:lstStyle/>
          <a:p>
            <a:pPr marL="0" indent="0" algn="ctr" eaLnBrk="1" hangingPunct="1">
              <a:buNone/>
              <a:defRPr/>
            </a:pPr>
            <a:r>
              <a:rPr lang="en-IE" sz="2100" b="1" dirty="0"/>
              <a:t>4</a:t>
            </a:r>
            <a:r>
              <a:rPr lang="en-IE" sz="2100" b="1" dirty="0" smtClean="0"/>
              <a:t>. YOUR EUROPE BUSINESS PORTAL (</a:t>
            </a:r>
            <a:r>
              <a:rPr lang="en-IE" sz="2100" b="1" dirty="0"/>
              <a:t>1 of 2)</a:t>
            </a:r>
          </a:p>
          <a:p>
            <a:pPr marL="0" indent="0" algn="just" eaLnBrk="1" hangingPunct="1">
              <a:buNone/>
              <a:defRPr/>
            </a:pPr>
            <a:endParaRPr lang="en-IE" sz="2100" b="1" dirty="0"/>
          </a:p>
          <a:p>
            <a:pPr algn="just" eaLnBrk="1" hangingPunct="1">
              <a:defRPr/>
            </a:pPr>
            <a:r>
              <a:rPr lang="en-IE" sz="2000" kern="1200" dirty="0">
                <a:latin typeface="+mj-lt"/>
              </a:rPr>
              <a:t>A </a:t>
            </a:r>
            <a:r>
              <a:rPr lang="en-IE" sz="2000" i="1" u="sng" kern="1200" dirty="0">
                <a:latin typeface="+mj-lt"/>
              </a:rPr>
              <a:t>convenient guide </a:t>
            </a:r>
            <a:r>
              <a:rPr lang="en-IE" sz="2000" kern="1200" dirty="0">
                <a:latin typeface="+mj-lt"/>
              </a:rPr>
              <a:t>for micro-enterprises wishing to go abroad and fully exploit opportunities of the EU Single Market</a:t>
            </a:r>
          </a:p>
          <a:p>
            <a:pPr algn="just" eaLnBrk="1" hangingPunct="1">
              <a:defRPr/>
            </a:pPr>
            <a:r>
              <a:rPr lang="en-IE" sz="2000" kern="1200" dirty="0">
                <a:latin typeface="+mj-lt"/>
              </a:rPr>
              <a:t>Intends to </a:t>
            </a:r>
            <a:r>
              <a:rPr lang="en-IE" sz="2000" i="1" u="sng" kern="1200" dirty="0">
                <a:latin typeface="+mj-lt"/>
              </a:rPr>
              <a:t>provide practical information </a:t>
            </a:r>
            <a:r>
              <a:rPr lang="en-IE" sz="2000" kern="1200" dirty="0">
                <a:latin typeface="+mj-lt"/>
              </a:rPr>
              <a:t>on rights, obligations and opportunities for entrepreneurs who wish to do business throughout the EU</a:t>
            </a:r>
          </a:p>
          <a:p>
            <a:pPr algn="just" eaLnBrk="1" hangingPunct="1">
              <a:defRPr/>
            </a:pPr>
            <a:r>
              <a:rPr lang="en-IE" sz="2000" kern="1200" dirty="0">
                <a:latin typeface="+mj-lt"/>
              </a:rPr>
              <a:t>Covers a </a:t>
            </a:r>
            <a:r>
              <a:rPr lang="en-IE" sz="2000" i="1" u="sng" kern="1200" dirty="0">
                <a:latin typeface="+mj-lt"/>
              </a:rPr>
              <a:t>wide range of topics </a:t>
            </a:r>
            <a:r>
              <a:rPr lang="en-IE" sz="2000" kern="1200" dirty="0">
                <a:latin typeface="+mj-lt"/>
              </a:rPr>
              <a:t>i.e. e-procurement, IPRs, standardisation, EU funding</a:t>
            </a:r>
          </a:p>
          <a:p>
            <a:pPr algn="just" eaLnBrk="1" hangingPunct="1">
              <a:defRPr/>
            </a:pPr>
            <a:r>
              <a:rPr lang="en-IE" sz="2000" kern="1200" dirty="0">
                <a:latin typeface="+mj-lt"/>
              </a:rPr>
              <a:t>Established </a:t>
            </a:r>
            <a:r>
              <a:rPr lang="en-IE" sz="2000" i="1" u="sng" kern="1200" dirty="0">
                <a:latin typeface="+mj-lt"/>
              </a:rPr>
              <a:t>under </a:t>
            </a:r>
            <a:r>
              <a:rPr lang="en-IE" sz="2000" kern="1200" dirty="0">
                <a:latin typeface="+mj-lt"/>
              </a:rPr>
              <a:t>the EU programme </a:t>
            </a:r>
            <a:r>
              <a:rPr lang="en-IE" sz="2000" i="1" u="sng" kern="1200" dirty="0">
                <a:latin typeface="+mj-lt"/>
              </a:rPr>
              <a:t>COSME</a:t>
            </a:r>
            <a:endParaRPr lang="it-IT" sz="2000" dirty="0">
              <a:latin typeface="+mj-lt"/>
            </a:endParaRPr>
          </a:p>
        </p:txBody>
      </p:sp>
      <p:sp>
        <p:nvSpPr>
          <p:cNvPr id="26627"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7563975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contenuto 2"/>
          <p:cNvSpPr>
            <a:spLocks noGrp="1"/>
          </p:cNvSpPr>
          <p:nvPr>
            <p:ph idx="1"/>
          </p:nvPr>
        </p:nvSpPr>
        <p:spPr>
          <a:xfrm>
            <a:off x="624689" y="1573966"/>
            <a:ext cx="7867462" cy="4552201"/>
          </a:xfrm>
        </p:spPr>
        <p:txBody>
          <a:bodyPr/>
          <a:lstStyle/>
          <a:p>
            <a:pPr marL="0" indent="0" algn="ctr" eaLnBrk="1" hangingPunct="1">
              <a:buNone/>
            </a:pPr>
            <a:r>
              <a:rPr lang="en-US" altLang="it-IT" sz="2100" b="1" dirty="0"/>
              <a:t>4. </a:t>
            </a:r>
            <a:r>
              <a:rPr lang="en-US" altLang="it-IT" sz="2100" b="1" dirty="0" smtClean="0"/>
              <a:t>YOUR EUROPE BUSINESS PORTAL (</a:t>
            </a:r>
            <a:r>
              <a:rPr lang="en-US" altLang="it-IT" sz="2100" b="1" dirty="0"/>
              <a:t>2 of 2</a:t>
            </a:r>
            <a:r>
              <a:rPr lang="en-US" altLang="it-IT" sz="2100" b="1" dirty="0" smtClean="0"/>
              <a:t>)</a:t>
            </a:r>
          </a:p>
          <a:p>
            <a:pPr marL="0" indent="0" algn="just" eaLnBrk="1" hangingPunct="1">
              <a:buNone/>
            </a:pPr>
            <a:endParaRPr lang="en-US" altLang="it-IT" sz="2100" b="1" i="1" dirty="0"/>
          </a:p>
          <a:p>
            <a:pPr marL="0" indent="0" algn="just" eaLnBrk="1" hangingPunct="1">
              <a:buNone/>
            </a:pPr>
            <a:r>
              <a:rPr lang="en-US" altLang="it-IT" sz="2400" dirty="0" smtClean="0"/>
              <a:t>Divided </a:t>
            </a:r>
            <a:r>
              <a:rPr lang="en-US" altLang="it-IT" sz="2400" dirty="0"/>
              <a:t>into 8 main sections</a:t>
            </a:r>
            <a:r>
              <a:rPr lang="en-GB" altLang="it-IT" sz="2400" dirty="0" smtClean="0"/>
              <a:t>:</a:t>
            </a:r>
            <a:endParaRPr lang="en-GB" altLang="it-IT" sz="2400" dirty="0"/>
          </a:p>
          <a:p>
            <a:pPr marL="0" lvl="1" indent="0" algn="just" eaLnBrk="1" hangingPunct="1">
              <a:buFontTx/>
              <a:buAutoNum type="arabicPeriod"/>
            </a:pPr>
            <a:r>
              <a:rPr lang="en-GB" altLang="it-IT" sz="2000" dirty="0"/>
              <a:t>Start and Grow</a:t>
            </a:r>
          </a:p>
          <a:p>
            <a:pPr marL="0" lvl="1" indent="0" algn="just" eaLnBrk="1" hangingPunct="1">
              <a:buFontTx/>
              <a:buAutoNum type="arabicPeriod"/>
            </a:pPr>
            <a:r>
              <a:rPr lang="en-GB" altLang="it-IT" sz="2000" dirty="0"/>
              <a:t>Product requirements</a:t>
            </a:r>
          </a:p>
          <a:p>
            <a:pPr marL="0" lvl="1" indent="0" algn="just" eaLnBrk="1" hangingPunct="1">
              <a:buFontTx/>
              <a:buAutoNum type="arabicPeriod"/>
            </a:pPr>
            <a:r>
              <a:rPr lang="en-GB" altLang="it-IT" sz="2000" dirty="0"/>
              <a:t>Selling abroad</a:t>
            </a:r>
          </a:p>
          <a:p>
            <a:pPr marL="0" lvl="1" indent="0" algn="just" eaLnBrk="1" hangingPunct="1">
              <a:buFontTx/>
              <a:buAutoNum type="arabicPeriod"/>
            </a:pPr>
            <a:r>
              <a:rPr lang="en-GB" altLang="it-IT" sz="2000" dirty="0"/>
              <a:t>Public contracts</a:t>
            </a:r>
          </a:p>
          <a:p>
            <a:pPr marL="0" lvl="1" indent="0" algn="just" eaLnBrk="1" hangingPunct="1">
              <a:buFontTx/>
              <a:buAutoNum type="arabicPeriod"/>
            </a:pPr>
            <a:r>
              <a:rPr lang="en-GB" altLang="it-IT" sz="2000" dirty="0"/>
              <a:t>Human Resources</a:t>
            </a:r>
          </a:p>
          <a:p>
            <a:pPr marL="0" lvl="1" indent="0" algn="just" eaLnBrk="1" hangingPunct="1">
              <a:buFontTx/>
              <a:buAutoNum type="arabicPeriod"/>
            </a:pPr>
            <a:r>
              <a:rPr lang="en-GB" altLang="it-IT" sz="2000" dirty="0"/>
              <a:t>Finance and Funding</a:t>
            </a:r>
          </a:p>
          <a:p>
            <a:pPr marL="0" lvl="1" indent="0" algn="just" eaLnBrk="1" hangingPunct="1">
              <a:buFontTx/>
              <a:buAutoNum type="arabicPeriod"/>
            </a:pPr>
            <a:r>
              <a:rPr lang="en-GB" altLang="it-IT" sz="2000" dirty="0"/>
              <a:t>Environment</a:t>
            </a:r>
          </a:p>
          <a:p>
            <a:pPr marL="0" lvl="1" indent="0" algn="just" eaLnBrk="1" hangingPunct="1">
              <a:buFontTx/>
              <a:buAutoNum type="arabicPeriod"/>
            </a:pPr>
            <a:r>
              <a:rPr lang="en-GB" altLang="it-IT" sz="2000" dirty="0"/>
              <a:t>Fiscal requirements</a:t>
            </a:r>
          </a:p>
          <a:p>
            <a:pPr marL="0" indent="0" eaLnBrk="1" hangingPunct="1"/>
            <a:endParaRPr lang="en-GB" altLang="it-IT" sz="2000" dirty="0"/>
          </a:p>
          <a:p>
            <a:pPr marL="0" indent="0" eaLnBrk="1" hangingPunct="1"/>
            <a:endParaRPr lang="en-GB" altLang="it-IT" sz="2000" dirty="0"/>
          </a:p>
          <a:p>
            <a:pPr marL="0" indent="0" eaLnBrk="1" hangingPunct="1"/>
            <a:endParaRPr lang="en-GB" altLang="it-IT" sz="2000" dirty="0"/>
          </a:p>
          <a:p>
            <a:pPr marL="0" indent="0" eaLnBrk="1" hangingPunct="1"/>
            <a:endParaRPr lang="en-GB" altLang="it-IT" sz="2000" dirty="0"/>
          </a:p>
          <a:p>
            <a:pPr marL="0" indent="0" eaLnBrk="1" hangingPunct="1"/>
            <a:endParaRPr lang="en-GB" altLang="it-IT" sz="2000" dirty="0"/>
          </a:p>
          <a:p>
            <a:pPr marL="0" indent="0" algn="ctr" eaLnBrk="1" hangingPunct="1">
              <a:buNone/>
            </a:pPr>
            <a:endParaRPr lang="it-IT" altLang="it-IT" sz="1600" u="sng" dirty="0">
              <a:hlinkClick r:id="rId2"/>
            </a:endParaRPr>
          </a:p>
          <a:p>
            <a:pPr marL="0" indent="0" algn="ctr" eaLnBrk="1" hangingPunct="1">
              <a:buNone/>
            </a:pPr>
            <a:r>
              <a:rPr lang="it-IT" altLang="it-IT" sz="1600" u="sng" dirty="0">
                <a:hlinkClick r:id="rId2"/>
              </a:rPr>
              <a:t>http://europa.eu/youreurope/business/index_en.htm</a:t>
            </a:r>
            <a:r>
              <a:rPr lang="it-IT" altLang="it-IT" sz="1600" u="sng" dirty="0"/>
              <a:t> </a:t>
            </a:r>
            <a:endParaRPr lang="es-ES" altLang="it-IT" sz="1600" dirty="0"/>
          </a:p>
          <a:p>
            <a:pPr marL="0" indent="0" eaLnBrk="1" hangingPunct="1"/>
            <a:endParaRPr lang="en-GB" altLang="it-IT" sz="2000" dirty="0"/>
          </a:p>
          <a:p>
            <a:pPr marL="0" indent="0"/>
            <a:endParaRPr lang="it-IT" altLang="it-IT" dirty="0" smtClean="0"/>
          </a:p>
        </p:txBody>
      </p:sp>
      <p:sp>
        <p:nvSpPr>
          <p:cNvPr id="27651" name="Rectangle 2"/>
          <p:cNvSpPr>
            <a:spLocks noGrp="1" noChangeArrowheads="1"/>
          </p:cNvSpPr>
          <p:nvPr>
            <p:ph type="title"/>
          </p:nvPr>
        </p:nvSpPr>
        <p:spPr>
          <a:xfrm>
            <a:off x="1574006" y="0"/>
            <a:ext cx="7569993" cy="1143000"/>
          </a:xfrm>
        </p:spPr>
        <p:txBody>
          <a:bodyPr/>
          <a:lstStyle/>
          <a:p>
            <a:pPr algn="r" eaLnBrk="1" hangingPunct="1"/>
            <a:r>
              <a:rPr lang="en-US" altLang="it-IT" sz="2400" b="1" dirty="0"/>
              <a:t>Unit 3: </a:t>
            </a:r>
            <a:br>
              <a:rPr lang="en-US" altLang="it-IT" sz="2400" b="1" dirty="0"/>
            </a:br>
            <a:r>
              <a:rPr lang="en-US" altLang="it-IT" sz="2400" b="1" dirty="0"/>
              <a:t>EU opportunities for entrepreneurship</a:t>
            </a:r>
            <a:br>
              <a:rPr lang="en-US" altLang="it-IT" sz="2400" b="1" dirty="0"/>
            </a:br>
            <a:r>
              <a:rPr lang="en-US" altLang="it-IT" sz="2400" b="1" dirty="0"/>
              <a:t>and self-employability</a:t>
            </a:r>
            <a:endParaRPr lang="en-GB" altLang="es-ES" sz="2400" b="1" dirty="0">
              <a:solidFill>
                <a:schemeClr val="tx1"/>
              </a:solidFill>
            </a:endParaRPr>
          </a:p>
        </p:txBody>
      </p:sp>
    </p:spTree>
    <p:extLst>
      <p:ext uri="{BB962C8B-B14F-4D97-AF65-F5344CB8AC3E}">
        <p14:creationId xmlns="" xmlns:p14="http://schemas.microsoft.com/office/powerpoint/2010/main" val="385380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7411" name="Rectangle 3"/>
          <p:cNvSpPr>
            <a:spLocks noGrp="1" noChangeArrowheads="1"/>
          </p:cNvSpPr>
          <p:nvPr>
            <p:ph type="body" idx="1"/>
          </p:nvPr>
        </p:nvSpPr>
        <p:spPr>
          <a:xfrm>
            <a:off x="606583" y="1746656"/>
            <a:ext cx="7903674" cy="4224187"/>
          </a:xfrm>
        </p:spPr>
        <p:txBody>
          <a:bodyPr/>
          <a:lstStyle/>
          <a:p>
            <a:pPr marL="0" indent="0" algn="just" eaLnBrk="1" hangingPunct="1">
              <a:buNone/>
            </a:pPr>
            <a:r>
              <a:rPr lang="en-US" altLang="it-IT" sz="2000" dirty="0"/>
              <a:t>This is not true and can be misleading</a:t>
            </a:r>
          </a:p>
          <a:p>
            <a:pPr marL="0" indent="0" algn="just" eaLnBrk="1" hangingPunct="1">
              <a:buNone/>
            </a:pPr>
            <a:endParaRPr lang="en-US" altLang="es-ES" sz="2000" dirty="0"/>
          </a:p>
          <a:p>
            <a:pPr marL="0" indent="0" algn="just" eaLnBrk="1" hangingPunct="1">
              <a:buNone/>
            </a:pPr>
            <a:r>
              <a:rPr lang="en-US" altLang="es-ES" sz="2000" dirty="0"/>
              <a:t>Entrepreneurship does not need to take the form of a revolutionary product, business or concept</a:t>
            </a:r>
          </a:p>
          <a:p>
            <a:pPr marL="0" indent="0" algn="just" eaLnBrk="1" hangingPunct="1">
              <a:buNone/>
            </a:pPr>
            <a:endParaRPr lang="en-US" altLang="es-ES" sz="2000" dirty="0"/>
          </a:p>
          <a:p>
            <a:pPr marL="0" indent="0" algn="just" eaLnBrk="1" hangingPunct="1">
              <a:buNone/>
            </a:pPr>
            <a:r>
              <a:rPr lang="en-US" altLang="es-ES" sz="2000" dirty="0"/>
              <a:t>You don’t need to be a brilliant thinker or a visionary to become an entrepreneur</a:t>
            </a:r>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1189919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15636" y="1600204"/>
            <a:ext cx="7912728" cy="4525963"/>
          </a:xfrm>
        </p:spPr>
        <p:txBody>
          <a:bodyPr/>
          <a:lstStyle/>
          <a:p>
            <a:pPr marL="0" indent="0" algn="ctr">
              <a:buNone/>
              <a:defRPr/>
            </a:pPr>
            <a:r>
              <a:rPr lang="it-IT" sz="2100" b="1" kern="1200" dirty="0" smtClean="0">
                <a:latin typeface="+mj-lt"/>
              </a:rPr>
              <a:t>EUROPEAN SOCIAL FUND (ESF)</a:t>
            </a:r>
          </a:p>
          <a:p>
            <a:pPr marL="0" indent="0" algn="just">
              <a:buNone/>
              <a:defRPr/>
            </a:pPr>
            <a:endParaRPr lang="en-US" sz="2000" dirty="0"/>
          </a:p>
          <a:p>
            <a:pPr algn="just">
              <a:defRPr/>
            </a:pPr>
            <a:r>
              <a:rPr lang="en-US" sz="2000" dirty="0"/>
              <a:t>The ESF is Europe’s </a:t>
            </a:r>
            <a:r>
              <a:rPr lang="en-US" sz="2000" b="1" dirty="0"/>
              <a:t>main tool for promoting employment and social inclusion</a:t>
            </a:r>
            <a:r>
              <a:rPr lang="en-US" sz="2000" dirty="0"/>
              <a:t>.</a:t>
            </a:r>
          </a:p>
          <a:p>
            <a:pPr algn="just">
              <a:defRPr/>
            </a:pPr>
            <a:endParaRPr lang="en-US" sz="2000" dirty="0"/>
          </a:p>
          <a:p>
            <a:pPr algn="just">
              <a:defRPr/>
            </a:pPr>
            <a:r>
              <a:rPr lang="en-US" sz="2000" dirty="0"/>
              <a:t>It helps people to get a job, integrating disadvantaged people into society and ensuring fairer life opportunities for all.</a:t>
            </a:r>
          </a:p>
          <a:p>
            <a:pPr algn="just">
              <a:defRPr/>
            </a:pPr>
            <a:endParaRPr lang="en-US" sz="2000" dirty="0"/>
          </a:p>
          <a:p>
            <a:pPr algn="just">
              <a:defRPr/>
            </a:pPr>
            <a:r>
              <a:rPr lang="en-US" sz="2000" dirty="0"/>
              <a:t>Every year, the Fund helps some 10 million people into work, or to improve their skills to find work in future.</a:t>
            </a:r>
            <a:endParaRPr lang="it-IT" sz="2000" dirty="0"/>
          </a:p>
        </p:txBody>
      </p:sp>
      <p:sp>
        <p:nvSpPr>
          <p:cNvPr id="28675"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121814829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contenuto 2"/>
          <p:cNvSpPr>
            <a:spLocks noGrp="1"/>
          </p:cNvSpPr>
          <p:nvPr>
            <p:ph idx="1"/>
          </p:nvPr>
        </p:nvSpPr>
        <p:spPr>
          <a:xfrm>
            <a:off x="615636" y="1600204"/>
            <a:ext cx="7894621" cy="4525963"/>
          </a:xfrm>
        </p:spPr>
        <p:txBody>
          <a:bodyPr/>
          <a:lstStyle/>
          <a:p>
            <a:pPr algn="just"/>
            <a:r>
              <a:rPr lang="en-US" altLang="it-IT" sz="2000" dirty="0"/>
              <a:t>ESF goals are:</a:t>
            </a:r>
          </a:p>
          <a:p>
            <a:pPr algn="just">
              <a:buFontTx/>
              <a:buAutoNum type="arabicPeriod"/>
            </a:pPr>
            <a:r>
              <a:rPr lang="en-US" altLang="it-IT" sz="2000" dirty="0"/>
              <a:t>to mitigate the consequences of the current economic crisis, especially the rise in unemployment and poverty levels</a:t>
            </a:r>
          </a:p>
          <a:p>
            <a:pPr algn="just">
              <a:buFontTx/>
              <a:buAutoNum type="arabicPeriod" startAt="2"/>
            </a:pPr>
            <a:r>
              <a:rPr lang="en-US" altLang="it-IT" sz="2000" dirty="0"/>
              <a:t>to create an inclusive society, as part of Europe’s strategy to remodel its economy</a:t>
            </a:r>
          </a:p>
          <a:p>
            <a:pPr algn="just">
              <a:buFontTx/>
              <a:buAutoNum type="arabicPeriod" startAt="2"/>
            </a:pPr>
            <a:endParaRPr lang="en-US" altLang="it-IT" sz="2000" dirty="0"/>
          </a:p>
          <a:p>
            <a:pPr algn="just"/>
            <a:r>
              <a:rPr lang="en-US" altLang="it-IT" sz="2000" dirty="0">
                <a:solidFill>
                  <a:srgbClr val="000000"/>
                </a:solidFill>
              </a:rPr>
              <a:t>The European Social Fund Plus, part of the EU’s budget from 2021-2027, will be the main financial instrument to strengthen Europe’s social dimension. </a:t>
            </a:r>
            <a:r>
              <a:rPr lang="en-US" altLang="it-IT" sz="2000" dirty="0"/>
              <a:t>In this period, the ESF will provide some €80 billion in funding to train people and help </a:t>
            </a:r>
            <a:r>
              <a:rPr lang="en-US" altLang="it-IT" sz="2000" dirty="0" smtClean="0"/>
              <a:t>them </a:t>
            </a:r>
            <a:r>
              <a:rPr lang="en-US" altLang="it-IT" sz="2000" dirty="0"/>
              <a:t>get into work</a:t>
            </a:r>
            <a:endParaRPr lang="en-US" altLang="it-IT" sz="2000" dirty="0">
              <a:solidFill>
                <a:srgbClr val="000000"/>
              </a:solidFill>
            </a:endParaRPr>
          </a:p>
          <a:p>
            <a:pPr>
              <a:buFontTx/>
              <a:buAutoNum type="arabicPeriod" startAt="2"/>
            </a:pPr>
            <a:endParaRPr lang="it-IT" altLang="it-IT" dirty="0" smtClean="0"/>
          </a:p>
        </p:txBody>
      </p:sp>
      <p:sp>
        <p:nvSpPr>
          <p:cNvPr id="29699"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24441036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4689" y="1600204"/>
            <a:ext cx="7876515" cy="4525963"/>
          </a:xfrm>
        </p:spPr>
        <p:txBody>
          <a:bodyPr/>
          <a:lstStyle/>
          <a:p>
            <a:pPr algn="just">
              <a:defRPr/>
            </a:pPr>
            <a:r>
              <a:rPr lang="en-US" sz="2000" dirty="0">
                <a:latin typeface="+mj-lt"/>
              </a:rPr>
              <a:t>The ESF drive to boost employment aims at all sectors and groups of people who can benefit. However, there is a focus on groups who are suffering most or who can benefit significantly from ESF activities in these areas:</a:t>
            </a:r>
          </a:p>
          <a:p>
            <a:pPr algn="just">
              <a:defRPr/>
            </a:pPr>
            <a:endParaRPr lang="en-US" sz="2000" dirty="0">
              <a:latin typeface="+mj-lt"/>
            </a:endParaRPr>
          </a:p>
          <a:p>
            <a:pPr marL="457200" lvl="1" indent="0" algn="just">
              <a:buNone/>
              <a:defRPr/>
            </a:pPr>
            <a:r>
              <a:rPr lang="en-US" sz="2000" dirty="0">
                <a:latin typeface="+mj-lt"/>
              </a:rPr>
              <a:t>1. Boosting business</a:t>
            </a:r>
          </a:p>
          <a:p>
            <a:pPr marL="457200" lvl="1" indent="0" algn="just">
              <a:buNone/>
              <a:defRPr/>
            </a:pPr>
            <a:r>
              <a:rPr lang="en-US" sz="2000" dirty="0">
                <a:latin typeface="+mj-lt"/>
              </a:rPr>
              <a:t>2. Opening pathways to work</a:t>
            </a:r>
          </a:p>
          <a:p>
            <a:pPr algn="just">
              <a:defRPr/>
            </a:pPr>
            <a:endParaRPr lang="it-IT" sz="2000" dirty="0">
              <a:latin typeface="+mj-lt"/>
            </a:endParaRPr>
          </a:p>
        </p:txBody>
      </p:sp>
      <p:sp>
        <p:nvSpPr>
          <p:cNvPr id="30723"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6792570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4689" y="1600204"/>
            <a:ext cx="7903675" cy="4525963"/>
          </a:xfrm>
        </p:spPr>
        <p:txBody>
          <a:bodyPr/>
          <a:lstStyle/>
          <a:p>
            <a:pPr marL="457200" indent="-457200">
              <a:buFontTx/>
              <a:buAutoNum type="arabicPeriod"/>
              <a:defRPr/>
            </a:pPr>
            <a:r>
              <a:rPr lang="it-IT" sz="2100" b="1" dirty="0" err="1"/>
              <a:t>Boosting</a:t>
            </a:r>
            <a:r>
              <a:rPr lang="it-IT" sz="2100" b="1" dirty="0"/>
              <a:t> business</a:t>
            </a:r>
          </a:p>
          <a:p>
            <a:pPr marL="457200" indent="-457200">
              <a:buFontTx/>
              <a:buAutoNum type="arabicPeriod"/>
              <a:defRPr/>
            </a:pPr>
            <a:endParaRPr lang="it-IT" sz="2100" b="1" dirty="0"/>
          </a:p>
          <a:p>
            <a:pPr marL="0" indent="0" algn="just">
              <a:buNone/>
              <a:defRPr/>
            </a:pPr>
            <a:r>
              <a:rPr lang="en-US" sz="2000" dirty="0"/>
              <a:t>The ESF helps entrepreneurs and the self-employed in many ways, including support for training in basic management, legal and financial skills for setting up a business</a:t>
            </a:r>
          </a:p>
          <a:p>
            <a:pPr marL="0" indent="0" algn="ctr">
              <a:buNone/>
              <a:defRPr/>
            </a:pPr>
            <a:endParaRPr lang="en-US" sz="2100" dirty="0"/>
          </a:p>
          <a:p>
            <a:pPr marL="0" indent="0" algn="ctr">
              <a:buNone/>
              <a:defRPr/>
            </a:pPr>
            <a:r>
              <a:rPr lang="en-US" sz="2100" dirty="0"/>
              <a:t>Growth by Leadership </a:t>
            </a:r>
          </a:p>
          <a:p>
            <a:pPr marL="0" indent="0" algn="ctr">
              <a:buNone/>
              <a:defRPr/>
            </a:pPr>
            <a:r>
              <a:rPr lang="en-US" sz="1600" dirty="0"/>
              <a:t>(Denmark, 2012-2015)</a:t>
            </a:r>
          </a:p>
          <a:p>
            <a:pPr marL="0" indent="0" algn="ctr">
              <a:buNone/>
              <a:defRPr/>
            </a:pPr>
            <a:r>
              <a:rPr lang="en-US" sz="1600" u="sng" dirty="0">
                <a:hlinkClick r:id="rId2"/>
              </a:rPr>
              <a:t>http://ec.europa.eu/esf/main.jsp?catId=46&amp;langId=en&amp;projectId=2879</a:t>
            </a:r>
            <a:endParaRPr lang="en-US" sz="1600" u="sng" dirty="0"/>
          </a:p>
          <a:p>
            <a:pPr marL="0" indent="0" algn="ctr">
              <a:buNone/>
              <a:defRPr/>
            </a:pPr>
            <a:endParaRPr lang="en-US" sz="1600" u="sng" dirty="0"/>
          </a:p>
          <a:p>
            <a:pPr marL="0" indent="0" algn="ctr">
              <a:buNone/>
              <a:defRPr/>
            </a:pPr>
            <a:endParaRPr lang="en-US" sz="1600" u="sng" dirty="0"/>
          </a:p>
          <a:p>
            <a:pPr marL="0" indent="0" algn="just">
              <a:buNone/>
              <a:defRPr/>
            </a:pPr>
            <a:endParaRPr lang="it-IT" sz="2000" dirty="0"/>
          </a:p>
          <a:p>
            <a:pPr marL="0" indent="0">
              <a:buNone/>
              <a:defRPr/>
            </a:pPr>
            <a:endParaRPr lang="it-IT" sz="2000" dirty="0"/>
          </a:p>
        </p:txBody>
      </p:sp>
      <p:sp>
        <p:nvSpPr>
          <p:cNvPr id="31747"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97826323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2"/>
          <p:cNvSpPr>
            <a:spLocks noGrp="1"/>
          </p:cNvSpPr>
          <p:nvPr>
            <p:ph idx="1"/>
          </p:nvPr>
        </p:nvSpPr>
        <p:spPr>
          <a:xfrm>
            <a:off x="606581" y="1600204"/>
            <a:ext cx="7930837" cy="4525963"/>
          </a:xfrm>
        </p:spPr>
        <p:txBody>
          <a:bodyPr/>
          <a:lstStyle/>
          <a:p>
            <a:pPr algn="just"/>
            <a:r>
              <a:rPr lang="en-US" altLang="it-IT" sz="2000" dirty="0">
                <a:solidFill>
                  <a:srgbClr val="000000"/>
                </a:solidFill>
              </a:rPr>
              <a:t>With </a:t>
            </a:r>
            <a:r>
              <a:rPr lang="en-US" altLang="it-IT" sz="2000" b="1" dirty="0">
                <a:solidFill>
                  <a:srgbClr val="000000"/>
                </a:solidFill>
              </a:rPr>
              <a:t>“Growth by Leadership” </a:t>
            </a:r>
            <a:r>
              <a:rPr lang="en-US" altLang="it-IT" sz="2000" dirty="0">
                <a:solidFill>
                  <a:srgbClr val="000000"/>
                </a:solidFill>
              </a:rPr>
              <a:t>project participants learned how to translate their strategic intentions into actions, and to create the necessary framework that companies require to grow</a:t>
            </a:r>
          </a:p>
          <a:p>
            <a:pPr algn="just"/>
            <a:endParaRPr lang="en-US" altLang="it-IT" sz="2000" dirty="0">
              <a:solidFill>
                <a:srgbClr val="000000"/>
              </a:solidFill>
            </a:endParaRPr>
          </a:p>
          <a:p>
            <a:pPr algn="just"/>
            <a:r>
              <a:rPr lang="en-US" altLang="it-IT" sz="2000" dirty="0">
                <a:solidFill>
                  <a:srgbClr val="000000"/>
                </a:solidFill>
              </a:rPr>
              <a:t>They also had personal development training, learning about different leadership styles, and working with mentors and consultants to get a deeper understanding of their business and their contribution to its success</a:t>
            </a:r>
            <a:endParaRPr lang="en-US" altLang="it-IT" sz="2000" u="sng" dirty="0">
              <a:solidFill>
                <a:srgbClr val="000000"/>
              </a:solidFill>
            </a:endParaRPr>
          </a:p>
          <a:p>
            <a:endParaRPr lang="it-IT" altLang="it-IT" dirty="0" smtClean="0"/>
          </a:p>
        </p:txBody>
      </p:sp>
      <p:sp>
        <p:nvSpPr>
          <p:cNvPr id="32771"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12099797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contenuto 2"/>
          <p:cNvSpPr>
            <a:spLocks noGrp="1"/>
          </p:cNvSpPr>
          <p:nvPr>
            <p:ph idx="1"/>
          </p:nvPr>
        </p:nvSpPr>
        <p:spPr>
          <a:xfrm>
            <a:off x="651850" y="1600204"/>
            <a:ext cx="7885568" cy="4525963"/>
          </a:xfrm>
        </p:spPr>
        <p:txBody>
          <a:bodyPr/>
          <a:lstStyle/>
          <a:p>
            <a:pPr marL="0" indent="0">
              <a:buNone/>
            </a:pPr>
            <a:r>
              <a:rPr lang="it-IT" altLang="it-IT" sz="2100" b="1" dirty="0"/>
              <a:t>2. Opening </a:t>
            </a:r>
            <a:r>
              <a:rPr lang="it-IT" altLang="it-IT" sz="2100" b="1" dirty="0" err="1"/>
              <a:t>pathways</a:t>
            </a:r>
            <a:r>
              <a:rPr lang="it-IT" altLang="it-IT" sz="2100" b="1" dirty="0"/>
              <a:t> to work</a:t>
            </a:r>
          </a:p>
          <a:p>
            <a:pPr marL="0" indent="0" algn="just">
              <a:buNone/>
            </a:pPr>
            <a:r>
              <a:rPr lang="en-US" altLang="it-IT" sz="2000" dirty="0"/>
              <a:t>The ESF funds projects that are helping millions of people looking for work to find a job. In addition, ESF help puts a particular focus on those who find it more difficult to get a job than others for a variety of reasons, for example because their skills are outdated or because they have no qualifications</a:t>
            </a:r>
          </a:p>
          <a:p>
            <a:pPr marL="0" indent="0">
              <a:buNone/>
            </a:pPr>
            <a:endParaRPr lang="en-US" altLang="it-IT" sz="2000" dirty="0"/>
          </a:p>
          <a:p>
            <a:pPr marL="0" indent="0" algn="ctr">
              <a:buNone/>
            </a:pPr>
            <a:r>
              <a:rPr lang="en-US" altLang="it-IT" sz="2100" dirty="0"/>
              <a:t>A way out of the unemployment circle</a:t>
            </a:r>
          </a:p>
          <a:p>
            <a:pPr marL="0" indent="0" algn="ctr">
              <a:buNone/>
            </a:pPr>
            <a:r>
              <a:rPr lang="en-US" altLang="it-IT" sz="1600" dirty="0"/>
              <a:t>(Slovak Republic, 2015-2018)</a:t>
            </a:r>
          </a:p>
          <a:p>
            <a:pPr marL="0" indent="0" algn="ctr">
              <a:buNone/>
            </a:pPr>
            <a:r>
              <a:rPr lang="it-IT" altLang="it-IT" sz="1600" u="sng" dirty="0">
                <a:hlinkClick r:id="rId2"/>
              </a:rPr>
              <a:t>http://ec.europa.eu/esf/main.jsp?catId=46&amp;langId=en&amp;projectId=2860</a:t>
            </a:r>
            <a:endParaRPr lang="it-IT" altLang="it-IT" sz="1600" u="sng" dirty="0"/>
          </a:p>
        </p:txBody>
      </p:sp>
      <p:sp>
        <p:nvSpPr>
          <p:cNvPr id="33795"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22641363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97529" y="1600204"/>
            <a:ext cx="7930835" cy="4525963"/>
          </a:xfrm>
        </p:spPr>
        <p:txBody>
          <a:bodyPr/>
          <a:lstStyle/>
          <a:p>
            <a:pPr algn="just">
              <a:defRPr/>
            </a:pPr>
            <a:r>
              <a:rPr lang="en-US" sz="2000" dirty="0">
                <a:solidFill>
                  <a:srgbClr val="000000"/>
                </a:solidFill>
              </a:rPr>
              <a:t>Employers in seven of the less-developed regions of Slovakia have been encouraged to help unemployed people with a new initiative – and it’s already got thousands of people into work</a:t>
            </a:r>
          </a:p>
          <a:p>
            <a:pPr marL="0" indent="0" algn="just">
              <a:buNone/>
              <a:defRPr/>
            </a:pPr>
            <a:endParaRPr lang="en-US" sz="2000" dirty="0">
              <a:solidFill>
                <a:srgbClr val="000000"/>
              </a:solidFill>
            </a:endParaRPr>
          </a:p>
          <a:p>
            <a:pPr algn="just">
              <a:defRPr/>
            </a:pPr>
            <a:r>
              <a:rPr lang="en-US" sz="2000" dirty="0">
                <a:solidFill>
                  <a:srgbClr val="000000"/>
                </a:solidFill>
              </a:rPr>
              <a:t>The project “</a:t>
            </a:r>
            <a:r>
              <a:rPr lang="en-US" sz="2000" b="1" dirty="0"/>
              <a:t>A way out of the unemployment circle</a:t>
            </a:r>
            <a:r>
              <a:rPr lang="en-US" sz="2000" dirty="0"/>
              <a:t>” </a:t>
            </a:r>
            <a:r>
              <a:rPr lang="en-US" sz="2000" dirty="0">
                <a:solidFill>
                  <a:srgbClr val="000000"/>
                </a:solidFill>
              </a:rPr>
              <a:t>offers employers a significant financial contribution in return for creating job opportunities for long-term unemployed and low-skilled jobseekers. It is hoped that the over-50 age group in particular, would benefit from newly-created roles across the country</a:t>
            </a:r>
          </a:p>
          <a:p>
            <a:pPr marL="0" indent="0" algn="just">
              <a:buNone/>
              <a:defRPr/>
            </a:pPr>
            <a:endParaRPr lang="en-US" sz="2000" dirty="0">
              <a:solidFill>
                <a:srgbClr val="000000"/>
              </a:solidFill>
            </a:endParaRPr>
          </a:p>
          <a:p>
            <a:pPr marL="0" indent="0" algn="just">
              <a:buNone/>
              <a:defRPr/>
            </a:pPr>
            <a:endParaRPr lang="it-IT" sz="2000" dirty="0">
              <a:solidFill>
                <a:srgbClr val="000000"/>
              </a:solidFill>
            </a:endParaRPr>
          </a:p>
        </p:txBody>
      </p:sp>
      <p:sp>
        <p:nvSpPr>
          <p:cNvPr id="34819"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26497765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6583" y="1589649"/>
            <a:ext cx="7930836" cy="4204726"/>
          </a:xfrm>
        </p:spPr>
        <p:txBody>
          <a:bodyPr/>
          <a:lstStyle/>
          <a:p>
            <a:pPr marL="0" indent="0" algn="ctr">
              <a:buNone/>
              <a:defRPr/>
            </a:pPr>
            <a:r>
              <a:rPr lang="en-US" sz="2100" b="1" dirty="0" smtClean="0"/>
              <a:t>Who </a:t>
            </a:r>
            <a:r>
              <a:rPr lang="en-US" sz="2100" b="1" dirty="0"/>
              <a:t>to contact about ESF support and activities</a:t>
            </a:r>
          </a:p>
          <a:p>
            <a:pPr marL="0" indent="0" algn="ctr">
              <a:buNone/>
              <a:defRPr/>
            </a:pPr>
            <a:endParaRPr lang="en-US" sz="1600" dirty="0"/>
          </a:p>
          <a:p>
            <a:pPr algn="just">
              <a:defRPr/>
            </a:pPr>
            <a:r>
              <a:rPr lang="en-US" sz="2000" dirty="0"/>
              <a:t>In Italy, you can contact The Ministry of </a:t>
            </a:r>
            <a:r>
              <a:rPr lang="en-US" sz="2000" dirty="0" err="1"/>
              <a:t>Labour</a:t>
            </a:r>
            <a:r>
              <a:rPr lang="en-US" sz="2000" dirty="0"/>
              <a:t> and Social Policies about ESF support and activities </a:t>
            </a:r>
            <a:r>
              <a:rPr lang="en-US" sz="1600" u="sng" dirty="0">
                <a:hlinkClick r:id="rId2"/>
              </a:rPr>
              <a:t>http://europalavoro.lavoro.gov.it/EuropaLavoro/Info/Contatti</a:t>
            </a:r>
            <a:endParaRPr lang="en-US" sz="1600" dirty="0"/>
          </a:p>
          <a:p>
            <a:pPr algn="just">
              <a:defRPr/>
            </a:pPr>
            <a:endParaRPr lang="en-US" sz="1600" dirty="0"/>
          </a:p>
          <a:p>
            <a:pPr algn="just">
              <a:defRPr/>
            </a:pPr>
            <a:r>
              <a:rPr lang="it-IT" sz="2000" dirty="0"/>
              <a:t>In </a:t>
            </a:r>
            <a:r>
              <a:rPr lang="it-IT" sz="2000" dirty="0" err="1"/>
              <a:t>Spain</a:t>
            </a:r>
            <a:r>
              <a:rPr lang="it-IT" sz="2000" dirty="0"/>
              <a:t>, </a:t>
            </a:r>
            <a:r>
              <a:rPr lang="it-IT" sz="2000" dirty="0" err="1"/>
              <a:t>you</a:t>
            </a:r>
            <a:r>
              <a:rPr lang="it-IT" sz="2000" dirty="0"/>
              <a:t> can </a:t>
            </a:r>
            <a:r>
              <a:rPr lang="it-IT" sz="2000" dirty="0" err="1"/>
              <a:t>contact</a:t>
            </a:r>
            <a:r>
              <a:rPr lang="it-IT" sz="2000" dirty="0"/>
              <a:t> the UAFSE (</a:t>
            </a:r>
            <a:r>
              <a:rPr lang="it-IT" sz="2000" dirty="0" err="1"/>
              <a:t>Unidad</a:t>
            </a:r>
            <a:r>
              <a:rPr lang="it-IT" sz="2000" dirty="0"/>
              <a:t> </a:t>
            </a:r>
            <a:r>
              <a:rPr lang="it-IT" sz="2000" dirty="0" err="1"/>
              <a:t>Administradora</a:t>
            </a:r>
            <a:r>
              <a:rPr lang="it-IT" sz="2000" dirty="0"/>
              <a:t> de Fondo Social Europeo) </a:t>
            </a:r>
            <a:r>
              <a:rPr lang="it-IT" sz="1600" u="sng" dirty="0">
                <a:hlinkClick r:id="rId3"/>
              </a:rPr>
              <a:t>http://www.mitramiss.gob.es/uafse/es/coordenadas/index.html</a:t>
            </a:r>
            <a:endParaRPr lang="it-IT" sz="1600" u="sng" dirty="0"/>
          </a:p>
          <a:p>
            <a:pPr>
              <a:defRPr/>
            </a:pPr>
            <a:endParaRPr lang="it-IT" sz="1600" u="sng" dirty="0"/>
          </a:p>
          <a:p>
            <a:pPr marL="0" indent="0" algn="ctr">
              <a:buNone/>
              <a:defRPr/>
            </a:pPr>
            <a:r>
              <a:rPr lang="en-US" sz="2000" b="1" dirty="0"/>
              <a:t>More information about ESF projects in your country:</a:t>
            </a:r>
          </a:p>
          <a:p>
            <a:pPr marL="0" indent="0" algn="ctr">
              <a:buNone/>
              <a:defRPr/>
            </a:pPr>
            <a:r>
              <a:rPr lang="it-IT" sz="1600" u="sng" dirty="0">
                <a:hlinkClick r:id="rId4"/>
              </a:rPr>
              <a:t>http://ec.europa.eu/esf/main.jsp?catId=45&amp;langId=en</a:t>
            </a:r>
            <a:endParaRPr lang="it-IT" sz="1600" u="sng" dirty="0"/>
          </a:p>
          <a:p>
            <a:pPr>
              <a:defRPr/>
            </a:pPr>
            <a:endParaRPr lang="it-IT" sz="1600" u="sng" dirty="0"/>
          </a:p>
        </p:txBody>
      </p:sp>
      <p:sp>
        <p:nvSpPr>
          <p:cNvPr id="35843" name="Rectangle 2"/>
          <p:cNvSpPr>
            <a:spLocks noGrp="1" noChangeArrowheads="1"/>
          </p:cNvSpPr>
          <p:nvPr>
            <p:ph type="title"/>
          </p:nvPr>
        </p:nvSpPr>
        <p:spPr>
          <a:xfrm>
            <a:off x="0" y="0"/>
            <a:ext cx="9143999" cy="1143000"/>
          </a:xfrm>
        </p:spPr>
        <p:txBody>
          <a:bodyPr/>
          <a:lstStyle/>
          <a:p>
            <a:pPr algn="r" eaLnBrk="1" hangingPunct="1"/>
            <a:r>
              <a:rPr lang="en-US" altLang="it-IT" sz="2400" b="1" dirty="0"/>
              <a:t>Unit 3A: </a:t>
            </a:r>
            <a:br>
              <a:rPr lang="en-US" altLang="it-IT" sz="2400" b="1" dirty="0"/>
            </a:br>
            <a:r>
              <a:rPr lang="en-US" altLang="it-IT" sz="2400" b="1" dirty="0"/>
              <a:t>European Social Fund opportunities</a:t>
            </a:r>
            <a:endParaRPr lang="en-GB" altLang="es-ES" sz="2400" b="1" dirty="0">
              <a:solidFill>
                <a:schemeClr val="tx1"/>
              </a:solidFill>
            </a:endParaRPr>
          </a:p>
        </p:txBody>
      </p:sp>
    </p:spTree>
    <p:extLst>
      <p:ext uri="{BB962C8B-B14F-4D97-AF65-F5344CB8AC3E}">
        <p14:creationId xmlns="" xmlns:p14="http://schemas.microsoft.com/office/powerpoint/2010/main" val="426531452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contenuto 2"/>
          <p:cNvSpPr>
            <a:spLocks noGrp="1"/>
          </p:cNvSpPr>
          <p:nvPr>
            <p:ph idx="1"/>
          </p:nvPr>
        </p:nvSpPr>
        <p:spPr>
          <a:xfrm>
            <a:off x="633743" y="1663908"/>
            <a:ext cx="7876514" cy="4419392"/>
          </a:xfrm>
        </p:spPr>
        <p:txBody>
          <a:bodyPr/>
          <a:lstStyle/>
          <a:p>
            <a:pPr marL="0" indent="0" algn="ctr">
              <a:buNone/>
            </a:pPr>
            <a:r>
              <a:rPr lang="en-US" altLang="it-IT" sz="2100" b="1" dirty="0" smtClean="0"/>
              <a:t>EU FINANCIAL INSTRUMENTS FOR SMES</a:t>
            </a:r>
          </a:p>
          <a:p>
            <a:pPr marL="0" indent="0">
              <a:buNone/>
            </a:pPr>
            <a:endParaRPr lang="en-US" altLang="it-IT" sz="2100" b="1" dirty="0"/>
          </a:p>
          <a:p>
            <a:pPr marL="0" indent="0">
              <a:spcBef>
                <a:spcPct val="0"/>
              </a:spcBef>
              <a:buFontTx/>
              <a:buAutoNum type="arabicPeriod"/>
            </a:pPr>
            <a:r>
              <a:rPr lang="en-IE" altLang="it-IT" sz="2000" dirty="0"/>
              <a:t>COSME Programme</a:t>
            </a:r>
          </a:p>
          <a:p>
            <a:pPr marL="0" indent="0">
              <a:spcBef>
                <a:spcPct val="0"/>
              </a:spcBef>
              <a:buFontTx/>
              <a:buAutoNum type="arabicPeriod"/>
            </a:pPr>
            <a:endParaRPr lang="en-IE" altLang="it-IT" sz="2000" dirty="0"/>
          </a:p>
          <a:p>
            <a:pPr marL="0" indent="0">
              <a:spcBef>
                <a:spcPct val="0"/>
              </a:spcBef>
              <a:buFontTx/>
              <a:buAutoNum type="arabicPeriod"/>
            </a:pPr>
            <a:r>
              <a:rPr lang="en-IE" altLang="it-IT" sz="2000" dirty="0" err="1"/>
              <a:t>InnovFin</a:t>
            </a:r>
            <a:r>
              <a:rPr lang="en-IE" altLang="it-IT" sz="2000" dirty="0"/>
              <a:t> – EU Finance for innovators</a:t>
            </a:r>
          </a:p>
          <a:p>
            <a:pPr marL="0" indent="0">
              <a:spcBef>
                <a:spcPct val="0"/>
              </a:spcBef>
              <a:buFontTx/>
              <a:buAutoNum type="arabicPeriod"/>
            </a:pPr>
            <a:endParaRPr lang="en-IE" altLang="it-IT" sz="2000" dirty="0"/>
          </a:p>
          <a:p>
            <a:pPr marL="0" indent="0">
              <a:spcBef>
                <a:spcPct val="0"/>
              </a:spcBef>
              <a:buFontTx/>
              <a:buAutoNum type="arabicPeriod"/>
            </a:pPr>
            <a:r>
              <a:rPr lang="en-IE" altLang="it-IT" sz="2000" dirty="0"/>
              <a:t>Creative Europe programme</a:t>
            </a:r>
          </a:p>
          <a:p>
            <a:pPr marL="0" indent="0">
              <a:spcBef>
                <a:spcPct val="0"/>
              </a:spcBef>
              <a:buFontTx/>
              <a:buAutoNum type="arabicPeriod"/>
            </a:pPr>
            <a:endParaRPr lang="en-IE" altLang="it-IT" sz="2000" dirty="0"/>
          </a:p>
          <a:p>
            <a:pPr marL="0" indent="0">
              <a:spcBef>
                <a:spcPct val="0"/>
              </a:spcBef>
              <a:buFontTx/>
              <a:buAutoNum type="arabicPeriod"/>
            </a:pPr>
            <a:r>
              <a:rPr lang="en-IE" altLang="it-IT" sz="2000" dirty="0"/>
              <a:t>EU Programme for Employment and Social Innovation</a:t>
            </a:r>
          </a:p>
          <a:p>
            <a:pPr marL="0" indent="0">
              <a:buNone/>
            </a:pPr>
            <a:endParaRPr lang="it-IT" altLang="it-IT" dirty="0" smtClean="0"/>
          </a:p>
        </p:txBody>
      </p:sp>
      <p:sp>
        <p:nvSpPr>
          <p:cNvPr id="36867" name="Rectangle 2"/>
          <p:cNvSpPr>
            <a:spLocks noGrp="1" noChangeArrowheads="1"/>
          </p:cNvSpPr>
          <p:nvPr>
            <p:ph type="title"/>
          </p:nvPr>
        </p:nvSpPr>
        <p:spPr>
          <a:xfrm>
            <a:off x="0" y="-1"/>
            <a:ext cx="9143999" cy="1409076"/>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22821172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contenuto 2"/>
          <p:cNvSpPr>
            <a:spLocks noGrp="1"/>
          </p:cNvSpPr>
          <p:nvPr>
            <p:ph idx="1"/>
          </p:nvPr>
        </p:nvSpPr>
        <p:spPr>
          <a:xfrm>
            <a:off x="624689" y="1723869"/>
            <a:ext cx="7903676" cy="4402298"/>
          </a:xfrm>
        </p:spPr>
        <p:txBody>
          <a:bodyPr/>
          <a:lstStyle/>
          <a:p>
            <a:pPr marL="457200" indent="-457200" algn="ctr">
              <a:buFontTx/>
              <a:buAutoNum type="arabicPeriod"/>
            </a:pPr>
            <a:r>
              <a:rPr lang="en-GB" altLang="es-ES" sz="2100" b="1" dirty="0"/>
              <a:t>COSME Programme</a:t>
            </a:r>
          </a:p>
          <a:p>
            <a:pPr marL="457200" indent="-457200" algn="just"/>
            <a:r>
              <a:rPr lang="en-US" altLang="es-ES" sz="2000" dirty="0"/>
              <a:t>The </a:t>
            </a:r>
            <a:r>
              <a:rPr lang="en-US" altLang="es-ES" sz="2000" dirty="0" err="1"/>
              <a:t>programme</a:t>
            </a:r>
            <a:r>
              <a:rPr lang="en-US" altLang="es-ES" sz="2000" dirty="0"/>
              <a:t> for the Competitiveness of Enterprises and Small and Medium-sized Enterprises (COSME) is improving access to finance for SMEs through two financial instruments</a:t>
            </a:r>
          </a:p>
          <a:p>
            <a:pPr marL="457200" indent="-457200" algn="just">
              <a:spcBef>
                <a:spcPct val="0"/>
              </a:spcBef>
            </a:pPr>
            <a:endParaRPr lang="en-US" altLang="es-ES" sz="2000" dirty="0"/>
          </a:p>
          <a:p>
            <a:pPr marL="457200" indent="-457200" algn="just"/>
            <a:r>
              <a:rPr lang="en-US" altLang="es-ES" sz="2000" dirty="0"/>
              <a:t>COSME has a budget of over EUR 1.3 billion to fund these financial instruments that facilitate access to loans and equity finance for SMEs where market gaps have been identified</a:t>
            </a:r>
            <a:endParaRPr lang="it-IT" altLang="it-IT" dirty="0" smtClean="0"/>
          </a:p>
        </p:txBody>
      </p:sp>
      <p:sp>
        <p:nvSpPr>
          <p:cNvPr id="37891" name="Rectangle 2"/>
          <p:cNvSpPr>
            <a:spLocks noGrp="1" noChangeArrowheads="1"/>
          </p:cNvSpPr>
          <p:nvPr>
            <p:ph type="title"/>
          </p:nvPr>
        </p:nvSpPr>
        <p:spPr>
          <a:xfrm>
            <a:off x="0" y="-2"/>
            <a:ext cx="9143999" cy="1394087"/>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1394515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8435" name="Rectangle 3"/>
          <p:cNvSpPr>
            <a:spLocks noGrp="1" noChangeArrowheads="1"/>
          </p:cNvSpPr>
          <p:nvPr>
            <p:ph type="body" idx="1"/>
          </p:nvPr>
        </p:nvSpPr>
        <p:spPr>
          <a:xfrm>
            <a:off x="611109" y="1708847"/>
            <a:ext cx="7921782" cy="4525963"/>
          </a:xfrm>
        </p:spPr>
        <p:txBody>
          <a:bodyPr/>
          <a:lstStyle/>
          <a:p>
            <a:pPr marL="0" indent="0" algn="just" eaLnBrk="1" hangingPunct="1">
              <a:buNone/>
            </a:pPr>
            <a:r>
              <a:rPr lang="en-US" altLang="it-IT" sz="2000" dirty="0"/>
              <a:t>Entrepreneurship means to be able to take the first step into making your own life better, and not necessarily to tackle big issues and make the entire world a better place</a:t>
            </a:r>
          </a:p>
          <a:p>
            <a:pPr marL="0" indent="0" algn="just" eaLnBrk="1" hangingPunct="1">
              <a:buNone/>
            </a:pPr>
            <a:endParaRPr lang="en-US" altLang="it-IT" sz="2000" dirty="0"/>
          </a:p>
          <a:p>
            <a:pPr marL="0" indent="0" algn="just" eaLnBrk="1" hangingPunct="1">
              <a:buNone/>
            </a:pPr>
            <a:r>
              <a:rPr lang="en-US" altLang="it-IT" sz="2000" dirty="0"/>
              <a:t>What really matters to be an entrepreneur is not to have the most striking idea but to meet a demand in the market</a:t>
            </a:r>
          </a:p>
          <a:p>
            <a:pPr marL="0" indent="0" algn="just" eaLnBrk="1" hangingPunct="1">
              <a:buNone/>
            </a:pPr>
            <a:endParaRPr lang="en-US" altLang="it-IT" sz="2000" dirty="0"/>
          </a:p>
          <a:p>
            <a:pPr marL="0" indent="0" algn="just" eaLnBrk="1" hangingPunct="1">
              <a:buNone/>
            </a:pPr>
            <a:r>
              <a:rPr lang="en-US" altLang="it-IT" sz="2000" dirty="0"/>
              <a:t>You can become a successful entrepreneur if you are able to identify people’s unsatisfied needs and satisfy them</a:t>
            </a:r>
          </a:p>
          <a:p>
            <a:pPr marL="0" indent="0" algn="just" eaLnBrk="1" hangingPunct="1">
              <a:buNone/>
            </a:pPr>
            <a:endParaRPr lang="en-US" altLang="it-IT"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a:p>
            <a:pPr marL="0" indent="0" algn="just" eaLnBrk="1" hangingPunct="1">
              <a:buNone/>
            </a:pPr>
            <a:endParaRPr lang="en-US" altLang="es-ES" sz="2000" dirty="0"/>
          </a:p>
        </p:txBody>
      </p:sp>
    </p:spTree>
    <p:extLst>
      <p:ext uri="{BB962C8B-B14F-4D97-AF65-F5344CB8AC3E}">
        <p14:creationId xmlns="" xmlns:p14="http://schemas.microsoft.com/office/powerpoint/2010/main" val="4533978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contenuto 2"/>
          <p:cNvSpPr>
            <a:spLocks noGrp="1"/>
          </p:cNvSpPr>
          <p:nvPr>
            <p:ph idx="1"/>
          </p:nvPr>
        </p:nvSpPr>
        <p:spPr>
          <a:xfrm>
            <a:off x="612519" y="1445229"/>
            <a:ext cx="7921782" cy="4410879"/>
          </a:xfrm>
        </p:spPr>
        <p:txBody>
          <a:bodyPr/>
          <a:lstStyle/>
          <a:p>
            <a:pPr marL="457200" indent="-457200" algn="ctr">
              <a:buFontTx/>
              <a:buAutoNum type="arabicPeriod" startAt="2"/>
            </a:pPr>
            <a:r>
              <a:rPr lang="el-GR" altLang="it-IT" sz="2100" b="1" dirty="0" smtClean="0"/>
              <a:t>INNOVFIN – EU FINANCE FOR INNOVATORS</a:t>
            </a:r>
            <a:endParaRPr lang="it-IT" altLang="it-IT" sz="2100" b="1" dirty="0" smtClean="0"/>
          </a:p>
          <a:p>
            <a:pPr marL="457200" indent="-457200" algn="ctr">
              <a:spcBef>
                <a:spcPts val="0"/>
              </a:spcBef>
              <a:buNone/>
            </a:pPr>
            <a:endParaRPr lang="it-IT" altLang="it-IT" sz="2000" b="1" dirty="0"/>
          </a:p>
          <a:p>
            <a:pPr marL="457200" indent="-457200" algn="just">
              <a:spcBef>
                <a:spcPts val="0"/>
              </a:spcBef>
            </a:pPr>
            <a:r>
              <a:rPr lang="en-US" altLang="it-IT" sz="2000" dirty="0" err="1"/>
              <a:t>InnovFin</a:t>
            </a:r>
            <a:r>
              <a:rPr lang="en-US" altLang="it-IT" sz="2000" dirty="0"/>
              <a:t> financing tools cover a wide range of loans, guarantees and equity-type funding, which can be tailored to innovators’ needs </a:t>
            </a:r>
            <a:endParaRPr lang="en-US" altLang="it-IT" sz="2000" dirty="0" smtClean="0"/>
          </a:p>
          <a:p>
            <a:pPr marL="457200" indent="-457200" algn="just">
              <a:spcBef>
                <a:spcPts val="0"/>
              </a:spcBef>
            </a:pPr>
            <a:endParaRPr lang="en-US" altLang="it-IT" sz="2000" dirty="0"/>
          </a:p>
          <a:p>
            <a:pPr marL="457200" indent="-457200" algn="just">
              <a:spcBef>
                <a:spcPts val="0"/>
              </a:spcBef>
            </a:pPr>
            <a:r>
              <a:rPr lang="en-US" altLang="it-IT" sz="2000" dirty="0" err="1"/>
              <a:t>InnovFin</a:t>
            </a:r>
            <a:r>
              <a:rPr lang="en-US" altLang="it-IT" sz="2000" dirty="0"/>
              <a:t> is available across all eligible sectors in EU Member States and Associated Countries, under the EU Research and Innovation </a:t>
            </a:r>
            <a:r>
              <a:rPr lang="en-US" altLang="it-IT" sz="2000" dirty="0" err="1"/>
              <a:t>programme</a:t>
            </a:r>
            <a:r>
              <a:rPr lang="en-US" altLang="it-IT" sz="2000" dirty="0"/>
              <a:t> Horizon </a:t>
            </a:r>
            <a:r>
              <a:rPr lang="en-US" altLang="it-IT" sz="2000" dirty="0" smtClean="0"/>
              <a:t>2020</a:t>
            </a:r>
            <a:endParaRPr lang="en-US" altLang="it-IT" sz="2000" dirty="0"/>
          </a:p>
          <a:p>
            <a:pPr marL="457200" indent="-457200" algn="just">
              <a:spcBef>
                <a:spcPts val="0"/>
              </a:spcBef>
            </a:pPr>
            <a:endParaRPr lang="en-US" altLang="it-IT" sz="2000" dirty="0"/>
          </a:p>
          <a:p>
            <a:pPr marL="457200" indent="-457200" algn="just">
              <a:spcBef>
                <a:spcPts val="0"/>
              </a:spcBef>
            </a:pPr>
            <a:r>
              <a:rPr lang="en-US" altLang="it-IT" sz="2000" dirty="0"/>
              <a:t>With </a:t>
            </a:r>
            <a:r>
              <a:rPr lang="en-US" altLang="it-IT" sz="2000" dirty="0" err="1"/>
              <a:t>InnovFin</a:t>
            </a:r>
            <a:r>
              <a:rPr lang="en-US" altLang="it-IT" sz="2000" dirty="0"/>
              <a:t> – EU Finance for Innovators, the EIB Group can provide financing starting at EUR 25 000 for investments in research and innovation (R&amp;I) to companies and other entities of all sizes and age</a:t>
            </a:r>
          </a:p>
          <a:p>
            <a:pPr marL="457200" indent="-457200">
              <a:buFontTx/>
              <a:buAutoNum type="arabicPeriod" startAt="2"/>
            </a:pPr>
            <a:endParaRPr lang="en-US" altLang="it-IT" sz="2000" dirty="0"/>
          </a:p>
        </p:txBody>
      </p:sp>
      <p:sp>
        <p:nvSpPr>
          <p:cNvPr id="38915" name="Rectangle 2"/>
          <p:cNvSpPr>
            <a:spLocks noGrp="1" noChangeArrowheads="1"/>
          </p:cNvSpPr>
          <p:nvPr>
            <p:ph type="title"/>
          </p:nvPr>
        </p:nvSpPr>
        <p:spPr>
          <a:xfrm>
            <a:off x="0" y="0"/>
            <a:ext cx="9143999" cy="1409075"/>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11130109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egnaposto contenuto 2"/>
          <p:cNvSpPr>
            <a:spLocks noGrp="1"/>
          </p:cNvSpPr>
          <p:nvPr>
            <p:ph idx="1"/>
          </p:nvPr>
        </p:nvSpPr>
        <p:spPr>
          <a:xfrm>
            <a:off x="597529" y="1678898"/>
            <a:ext cx="7930835" cy="4447269"/>
          </a:xfrm>
        </p:spPr>
        <p:txBody>
          <a:bodyPr/>
          <a:lstStyle/>
          <a:p>
            <a:pPr marL="514350" indent="-514350" algn="ctr">
              <a:buFontTx/>
              <a:buAutoNum type="arabicPeriod" startAt="3"/>
            </a:pPr>
            <a:r>
              <a:rPr lang="en-US" altLang="it-IT" sz="2100" b="1" dirty="0" smtClean="0"/>
              <a:t>CREATIVE EUROPE PROGRAMME</a:t>
            </a:r>
          </a:p>
          <a:p>
            <a:pPr marL="514350" indent="-514350" algn="just"/>
            <a:r>
              <a:rPr lang="en-US" altLang="it-IT" sz="2000" dirty="0" smtClean="0"/>
              <a:t>The </a:t>
            </a:r>
            <a:r>
              <a:rPr lang="en-US" altLang="it-IT" sz="2000" dirty="0"/>
              <a:t>Creative Europe </a:t>
            </a:r>
            <a:r>
              <a:rPr lang="en-US" altLang="it-IT" sz="2000" dirty="0" err="1"/>
              <a:t>programme</a:t>
            </a:r>
            <a:r>
              <a:rPr lang="en-US" altLang="it-IT" sz="2000" dirty="0"/>
              <a:t> has set up a €121 million guarantee facility, to enhance the access to finance for SMEs in the cultural and creative sector (CCS), operational as of 2016. It will support the scaling up of cultural and creative projects and help the sector in becoming more competitive</a:t>
            </a:r>
          </a:p>
          <a:p>
            <a:pPr marL="514350" indent="-514350" algn="just">
              <a:buNone/>
            </a:pPr>
            <a:endParaRPr lang="en-US" altLang="it-IT" sz="2000" dirty="0"/>
          </a:p>
          <a:p>
            <a:pPr marL="514350" indent="-514350" algn="just"/>
            <a:r>
              <a:rPr lang="en-US" altLang="it-IT" sz="2000" dirty="0"/>
              <a:t>The European Commission has committed to partially cover financial intermediaries' potential losses when they engage with CCS projects. Coverage will reach up to 70% of individual loans' losses and up to 25% for portfolios</a:t>
            </a:r>
          </a:p>
          <a:p>
            <a:pPr marL="514350" indent="-514350">
              <a:buFontTx/>
              <a:buAutoNum type="arabicPeriod" startAt="3"/>
            </a:pPr>
            <a:endParaRPr lang="it-IT" altLang="it-IT" sz="2100" dirty="0"/>
          </a:p>
        </p:txBody>
      </p:sp>
      <p:sp>
        <p:nvSpPr>
          <p:cNvPr id="39939" name="Rectangle 2"/>
          <p:cNvSpPr>
            <a:spLocks noGrp="1" noChangeArrowheads="1"/>
          </p:cNvSpPr>
          <p:nvPr>
            <p:ph type="title"/>
          </p:nvPr>
        </p:nvSpPr>
        <p:spPr>
          <a:xfrm>
            <a:off x="0" y="-1"/>
            <a:ext cx="9143999" cy="1394085"/>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70723152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contenuto 2"/>
          <p:cNvSpPr>
            <a:spLocks noGrp="1"/>
          </p:cNvSpPr>
          <p:nvPr>
            <p:ph idx="1"/>
          </p:nvPr>
        </p:nvSpPr>
        <p:spPr>
          <a:xfrm>
            <a:off x="624689" y="1600204"/>
            <a:ext cx="7876516" cy="4525963"/>
          </a:xfrm>
        </p:spPr>
        <p:txBody>
          <a:bodyPr/>
          <a:lstStyle/>
          <a:p>
            <a:pPr marL="457200" indent="-457200" algn="ctr">
              <a:buFontTx/>
              <a:buAutoNum type="arabicPeriod" startAt="4"/>
            </a:pPr>
            <a:r>
              <a:rPr lang="en-US" altLang="it-IT" sz="2100" b="1" dirty="0" smtClean="0"/>
              <a:t>EU PROGRAMME FOR EMPLOYMENT AND SOCIAL INNOVATION (EASI)</a:t>
            </a:r>
          </a:p>
          <a:p>
            <a:pPr marL="457200" indent="-457200" algn="just"/>
            <a:r>
              <a:rPr lang="en-US" altLang="it-IT" sz="2100" dirty="0" err="1" smtClean="0"/>
              <a:t>EaSI</a:t>
            </a:r>
            <a:r>
              <a:rPr lang="en-US" altLang="it-IT" sz="2100" dirty="0" smtClean="0"/>
              <a:t> </a:t>
            </a:r>
            <a:r>
              <a:rPr lang="en-US" altLang="it-IT" sz="2100" dirty="0" err="1"/>
              <a:t>programme</a:t>
            </a:r>
            <a:r>
              <a:rPr lang="en-US" altLang="it-IT" sz="2100" dirty="0"/>
              <a:t> is a financing instrument at EU level to promote a high level of quality and sustainable employment, guaranteeing adequate and decent social protection, combating social exclusion and poverty and improving working conditions</a:t>
            </a:r>
          </a:p>
          <a:p>
            <a:pPr marL="457200" indent="-457200" algn="just"/>
            <a:endParaRPr lang="en-US" altLang="it-IT" sz="2100" dirty="0"/>
          </a:p>
          <a:p>
            <a:pPr marL="457200" indent="-457200" algn="just"/>
            <a:r>
              <a:rPr lang="en-US" altLang="it-IT" sz="2100" dirty="0" smtClean="0"/>
              <a:t>One of its objectives is to strengthen ownership of EU </a:t>
            </a:r>
            <a:r>
              <a:rPr lang="en-US" altLang="it-IT" sz="2100" dirty="0"/>
              <a:t>objectives and coordination of action at EU and national level in the areas of employment, social affairs and inclusion</a:t>
            </a:r>
          </a:p>
        </p:txBody>
      </p:sp>
      <p:sp>
        <p:nvSpPr>
          <p:cNvPr id="40963" name="Rectangle 2"/>
          <p:cNvSpPr>
            <a:spLocks noGrp="1" noChangeArrowheads="1"/>
          </p:cNvSpPr>
          <p:nvPr>
            <p:ph type="title"/>
          </p:nvPr>
        </p:nvSpPr>
        <p:spPr>
          <a:xfrm>
            <a:off x="0" y="-1"/>
            <a:ext cx="9143999" cy="1394086"/>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32667847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97529" y="1708879"/>
            <a:ext cx="7921782" cy="4417288"/>
          </a:xfrm>
        </p:spPr>
        <p:txBody>
          <a:bodyPr/>
          <a:lstStyle/>
          <a:p>
            <a:pPr algn="just">
              <a:defRPr/>
            </a:pPr>
            <a:r>
              <a:rPr lang="en-US" sz="2000" dirty="0" err="1"/>
              <a:t>EaSI</a:t>
            </a:r>
            <a:r>
              <a:rPr lang="en-US" sz="2000" dirty="0"/>
              <a:t> </a:t>
            </a:r>
            <a:r>
              <a:rPr lang="en-US" sz="2000" dirty="0" err="1"/>
              <a:t>programme</a:t>
            </a:r>
            <a:r>
              <a:rPr lang="en-US" sz="2000" dirty="0"/>
              <a:t> supports the development of adequate social protection systems and </a:t>
            </a:r>
            <a:r>
              <a:rPr lang="en-US" sz="2000" dirty="0" err="1"/>
              <a:t>labour</a:t>
            </a:r>
            <a:r>
              <a:rPr lang="en-US" sz="2000" dirty="0"/>
              <a:t> market policies and geographical mobility and boost employment opportunities by developing an open </a:t>
            </a:r>
            <a:r>
              <a:rPr lang="en-US" sz="2000" dirty="0" err="1"/>
              <a:t>labour</a:t>
            </a:r>
            <a:r>
              <a:rPr lang="en-US" sz="2000" dirty="0"/>
              <a:t> market</a:t>
            </a:r>
            <a:endParaRPr lang="it-IT" sz="2000" dirty="0"/>
          </a:p>
          <a:p>
            <a:pPr marL="0" indent="0">
              <a:buNone/>
              <a:defRPr/>
            </a:pPr>
            <a:endParaRPr lang="it-IT" dirty="0"/>
          </a:p>
        </p:txBody>
      </p:sp>
      <p:sp>
        <p:nvSpPr>
          <p:cNvPr id="41987" name="Rectangle 2"/>
          <p:cNvSpPr>
            <a:spLocks noGrp="1" noChangeArrowheads="1"/>
          </p:cNvSpPr>
          <p:nvPr>
            <p:ph type="title"/>
          </p:nvPr>
        </p:nvSpPr>
        <p:spPr>
          <a:xfrm>
            <a:off x="0" y="-1"/>
            <a:ext cx="9143999" cy="1409076"/>
          </a:xfrm>
        </p:spPr>
        <p:txBody>
          <a:bodyPr/>
          <a:lstStyle/>
          <a:p>
            <a:pPr algn="r" eaLnBrk="1" hangingPunct="1"/>
            <a:r>
              <a:rPr lang="en-US" altLang="it-IT" sz="2400" b="1" dirty="0"/>
              <a:t>Unit 3B:</a:t>
            </a:r>
            <a:br>
              <a:rPr lang="en-US" altLang="it-IT" sz="2400" b="1" dirty="0"/>
            </a:br>
            <a:r>
              <a:rPr lang="en-US" altLang="it-IT" sz="2400" b="1" dirty="0"/>
              <a:t> EU </a:t>
            </a:r>
            <a:r>
              <a:rPr lang="en-US" altLang="it-IT" sz="2400" b="1" dirty="0" err="1"/>
              <a:t>Centralised</a:t>
            </a:r>
            <a:r>
              <a:rPr lang="en-US" altLang="it-IT" sz="2400" b="1" dirty="0"/>
              <a:t> Funding </a:t>
            </a:r>
            <a:r>
              <a:rPr lang="en-US" altLang="it-IT" sz="2400" b="1" dirty="0" err="1"/>
              <a:t>Programmes</a:t>
            </a:r>
            <a:r>
              <a:rPr lang="en-US" altLang="it-IT" sz="2400" b="1" dirty="0"/>
              <a:t> </a:t>
            </a:r>
            <a:br>
              <a:rPr lang="en-US" altLang="it-IT" sz="2400" b="1" dirty="0"/>
            </a:br>
            <a:endParaRPr lang="en-GB" altLang="es-ES" sz="2400" b="1" dirty="0">
              <a:solidFill>
                <a:schemeClr val="tx1"/>
              </a:solidFill>
            </a:endParaRPr>
          </a:p>
        </p:txBody>
      </p:sp>
    </p:spTree>
    <p:extLst>
      <p:ext uri="{BB962C8B-B14F-4D97-AF65-F5344CB8AC3E}">
        <p14:creationId xmlns="" xmlns:p14="http://schemas.microsoft.com/office/powerpoint/2010/main" val="1627310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14597" y="1672632"/>
            <a:ext cx="7884826" cy="4525963"/>
          </a:xfrm>
        </p:spPr>
        <p:txBody>
          <a:bodyPr/>
          <a:lstStyle/>
          <a:p>
            <a:pPr algn="just">
              <a:buFontTx/>
              <a:buNone/>
              <a:defRPr/>
            </a:pPr>
            <a:r>
              <a:rPr lang="en-US" sz="2000" dirty="0"/>
              <a:t>People also think that:</a:t>
            </a:r>
          </a:p>
          <a:p>
            <a:pPr algn="just">
              <a:buFontTx/>
              <a:buNone/>
              <a:defRPr/>
            </a:pPr>
            <a:endParaRPr lang="en-US" sz="2000" dirty="0"/>
          </a:p>
          <a:p>
            <a:pPr algn="just">
              <a:defRPr/>
            </a:pPr>
            <a:r>
              <a:rPr lang="en-US" sz="2000" dirty="0"/>
              <a:t>Entrepreneurship requires large investment</a:t>
            </a:r>
          </a:p>
          <a:p>
            <a:pPr algn="just">
              <a:defRPr/>
            </a:pPr>
            <a:r>
              <a:rPr lang="en-US" sz="2000" dirty="0"/>
              <a:t>Entrepreneurship means to have better work-life balance</a:t>
            </a:r>
          </a:p>
          <a:p>
            <a:pPr algn="just">
              <a:defRPr/>
            </a:pPr>
            <a:r>
              <a:rPr lang="en-US" sz="2000" dirty="0"/>
              <a:t>Entrepreneurship is all about money and quick enrichment</a:t>
            </a:r>
          </a:p>
          <a:p>
            <a:pPr algn="just">
              <a:defRPr/>
            </a:pPr>
            <a:r>
              <a:rPr lang="en-US" sz="2000" dirty="0"/>
              <a:t>Entrepreneurship is for younger people</a:t>
            </a:r>
          </a:p>
          <a:p>
            <a:pPr algn="just">
              <a:defRPr/>
            </a:pPr>
            <a:r>
              <a:rPr lang="en-US" sz="2000" dirty="0"/>
              <a:t>Entrepreneurship is a niche activity</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076879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0"/>
            <a:ext cx="9143999"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6582" y="1699792"/>
            <a:ext cx="7894621" cy="4525963"/>
          </a:xfrm>
        </p:spPr>
        <p:txBody>
          <a:bodyPr/>
          <a:lstStyle/>
          <a:p>
            <a:pPr marL="0" indent="0" algn="just">
              <a:buFontTx/>
              <a:buNone/>
              <a:defRPr/>
            </a:pPr>
            <a:r>
              <a:rPr lang="en-US" sz="2000" dirty="0"/>
              <a:t>Actually, an entrepreneurial activity can also deal with cultural or social issues that are in no way linked to profit or do not need huge investments</a:t>
            </a:r>
          </a:p>
          <a:p>
            <a:pPr algn="just">
              <a:buFontTx/>
              <a:buNone/>
              <a:defRPr/>
            </a:pPr>
            <a:endParaRPr lang="en-US" sz="2000" dirty="0"/>
          </a:p>
          <a:p>
            <a:pPr marL="0" indent="0" algn="just">
              <a:buFontTx/>
              <a:buNone/>
              <a:defRPr/>
            </a:pPr>
            <a:r>
              <a:rPr lang="en-US" sz="2000" dirty="0"/>
              <a:t>Further, being an entrepreneur does not always mean having a better work-life balance since:</a:t>
            </a:r>
          </a:p>
          <a:p>
            <a:pPr algn="just">
              <a:defRPr/>
            </a:pPr>
            <a:r>
              <a:rPr lang="en-US" sz="2000" dirty="0"/>
              <a:t>The entrepreneur is the first responsible of business results</a:t>
            </a:r>
          </a:p>
          <a:p>
            <a:pPr algn="just">
              <a:defRPr/>
            </a:pPr>
            <a:r>
              <a:rPr lang="en-US" sz="2000" dirty="0"/>
              <a:t>Being an entrepreneur means to make the business successful, whatever it takes</a:t>
            </a:r>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3020543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1143000"/>
          </a:xfrm>
        </p:spPr>
        <p:txBody>
          <a:bodyPr/>
          <a:lstStyle/>
          <a:p>
            <a:pPr algn="r" eaLnBrk="1" hangingPunct="1"/>
            <a:r>
              <a:rPr lang="en-GB" altLang="es-ES" sz="3200" b="1" dirty="0">
                <a:solidFill>
                  <a:schemeClr val="tx1"/>
                </a:solidFill>
              </a:rPr>
              <a:t>Unit 1:</a:t>
            </a:r>
            <a:br>
              <a:rPr lang="en-GB" altLang="es-ES" sz="3200" b="1" dirty="0">
                <a:solidFill>
                  <a:schemeClr val="tx1"/>
                </a:solidFill>
              </a:rPr>
            </a:br>
            <a:r>
              <a:rPr lang="en-GB" altLang="es-ES" sz="3200" b="1" dirty="0">
                <a:solidFill>
                  <a:schemeClr val="tx1"/>
                </a:solidFill>
              </a:rPr>
              <a:t>What is entrepreneurship</a:t>
            </a:r>
          </a:p>
        </p:txBody>
      </p:sp>
      <p:sp>
        <p:nvSpPr>
          <p:cNvPr id="15363" name="Rectangle 3"/>
          <p:cNvSpPr>
            <a:spLocks noGrp="1" noChangeArrowheads="1"/>
          </p:cNvSpPr>
          <p:nvPr>
            <p:ph type="body" idx="1"/>
          </p:nvPr>
        </p:nvSpPr>
        <p:spPr>
          <a:xfrm>
            <a:off x="606582" y="1611516"/>
            <a:ext cx="7930835" cy="4291343"/>
          </a:xfrm>
        </p:spPr>
        <p:txBody>
          <a:bodyPr/>
          <a:lstStyle/>
          <a:p>
            <a:pPr algn="ctr">
              <a:spcBef>
                <a:spcPts val="200"/>
              </a:spcBef>
              <a:buFontTx/>
              <a:buNone/>
              <a:defRPr/>
            </a:pPr>
            <a:r>
              <a:rPr lang="en-US" sz="1800" b="1" dirty="0" smtClean="0"/>
              <a:t>SOCIAL ENTREPRENEURSHIP</a:t>
            </a:r>
          </a:p>
          <a:p>
            <a:pPr algn="just">
              <a:spcBef>
                <a:spcPts val="200"/>
              </a:spcBef>
              <a:buFontTx/>
              <a:buNone/>
              <a:defRPr/>
            </a:pPr>
            <a:r>
              <a:rPr lang="en-US" sz="2000" dirty="0" smtClean="0"/>
              <a:t>Entrepreneurship </a:t>
            </a:r>
            <a:r>
              <a:rPr lang="en-US" sz="2000" dirty="0"/>
              <a:t>is not necessarily a profit-oriented activity</a:t>
            </a:r>
          </a:p>
          <a:p>
            <a:pPr algn="just">
              <a:spcBef>
                <a:spcPts val="200"/>
              </a:spcBef>
              <a:buFontTx/>
              <a:buNone/>
              <a:defRPr/>
            </a:pPr>
            <a:endParaRPr lang="en-US" sz="2000" dirty="0"/>
          </a:p>
          <a:p>
            <a:pPr marL="0" indent="0" algn="just">
              <a:spcBef>
                <a:spcPts val="200"/>
              </a:spcBef>
              <a:buFontTx/>
              <a:buNone/>
              <a:defRPr/>
            </a:pPr>
            <a:r>
              <a:rPr lang="en-US" sz="2000" dirty="0"/>
              <a:t>Indeed, a Social Business is aimed at developing, funding and implementing solutions to social, cultural, or environmental issues</a:t>
            </a:r>
          </a:p>
          <a:p>
            <a:pPr algn="just">
              <a:spcBef>
                <a:spcPts val="200"/>
              </a:spcBef>
              <a:buFontTx/>
              <a:buNone/>
              <a:defRPr/>
            </a:pPr>
            <a:endParaRPr lang="en-US" sz="2000" dirty="0"/>
          </a:p>
          <a:p>
            <a:pPr algn="just">
              <a:spcBef>
                <a:spcPts val="200"/>
              </a:spcBef>
              <a:buFontTx/>
              <a:buNone/>
              <a:defRPr/>
            </a:pPr>
            <a:r>
              <a:rPr lang="en-US" sz="2000" dirty="0"/>
              <a:t>Muhammad </a:t>
            </a:r>
            <a:r>
              <a:rPr lang="en-US" sz="2000" dirty="0" err="1"/>
              <a:t>Yunus</a:t>
            </a:r>
            <a:r>
              <a:rPr lang="en-US" sz="2000" dirty="0"/>
              <a:t> (2009) defined a Social Business as a business:</a:t>
            </a:r>
          </a:p>
          <a:p>
            <a:pPr algn="just">
              <a:spcBef>
                <a:spcPts val="200"/>
              </a:spcBef>
              <a:defRPr/>
            </a:pPr>
            <a:r>
              <a:rPr lang="en-US" sz="2000" dirty="0"/>
              <a:t>Created and designed to address a social problem</a:t>
            </a:r>
          </a:p>
          <a:p>
            <a:pPr algn="just">
              <a:spcBef>
                <a:spcPts val="200"/>
              </a:spcBef>
              <a:defRPr/>
            </a:pPr>
            <a:r>
              <a:rPr lang="en-US" sz="2000" dirty="0"/>
              <a:t>Financially self-sustainable</a:t>
            </a:r>
          </a:p>
          <a:p>
            <a:pPr algn="just">
              <a:spcBef>
                <a:spcPts val="200"/>
              </a:spcBef>
              <a:defRPr/>
            </a:pPr>
            <a:r>
              <a:rPr lang="en-US" sz="2000" dirty="0"/>
              <a:t>Profits </a:t>
            </a:r>
            <a:r>
              <a:rPr lang="en-US" sz="2000" dirty="0" err="1"/>
              <a:t>realised</a:t>
            </a:r>
            <a:r>
              <a:rPr lang="en-US" sz="2000" dirty="0"/>
              <a:t> by the business are reinvested in the business itself (or used to start other social businesses)</a:t>
            </a:r>
          </a:p>
          <a:p>
            <a:pPr algn="just">
              <a:buFontTx/>
              <a:buNone/>
              <a:defRPr/>
            </a:pPr>
            <a:endParaRPr lang="en-US" sz="2000" dirty="0"/>
          </a:p>
          <a:p>
            <a:pPr algn="just">
              <a:buFontTx/>
              <a:buNone/>
              <a:defRPr/>
            </a:pPr>
            <a:r>
              <a:rPr lang="en-US" sz="2000" dirty="0"/>
              <a:t> </a:t>
            </a:r>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a:p>
            <a:pPr marL="0" indent="0" algn="just" eaLnBrk="1" hangingPunct="1">
              <a:buNone/>
              <a:defRPr/>
            </a:pPr>
            <a:endParaRPr lang="en-US" altLang="es-ES" sz="2000" dirty="0"/>
          </a:p>
        </p:txBody>
      </p:sp>
    </p:spTree>
    <p:extLst>
      <p:ext uri="{BB962C8B-B14F-4D97-AF65-F5344CB8AC3E}">
        <p14:creationId xmlns="" xmlns:p14="http://schemas.microsoft.com/office/powerpoint/2010/main" val="200333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3104</Words>
  <Application>Microsoft Office PowerPoint</Application>
  <PresentationFormat>Presentazione su schermo (4:3)</PresentationFormat>
  <Paragraphs>507</Paragraphs>
  <Slides>63</Slides>
  <Notes>2</Notes>
  <HiddenSlides>0</HiddenSlides>
  <MMClips>0</MMClips>
  <ScaleCrop>false</ScaleCrop>
  <HeadingPairs>
    <vt:vector size="4" baseType="variant">
      <vt:variant>
        <vt:lpstr>Tema</vt:lpstr>
      </vt:variant>
      <vt:variant>
        <vt:i4>2</vt:i4>
      </vt:variant>
      <vt:variant>
        <vt:lpstr>Titoli diapositive</vt:lpstr>
      </vt:variant>
      <vt:variant>
        <vt:i4>63</vt:i4>
      </vt:variant>
    </vt:vector>
  </HeadingPairs>
  <TitlesOfParts>
    <vt:vector size="65" baseType="lpstr">
      <vt:lpstr>Tema di Office</vt:lpstr>
      <vt:lpstr>Diseño predeterminado</vt:lpstr>
      <vt:lpstr> Employability,  self-employment and entrepreneurship</vt:lpstr>
      <vt:lpstr>Diapositiva 2</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1: What is entrepreneurship</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Unit 2: The missing entrepreneurs</vt:lpstr>
      <vt:lpstr>   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  EU opportunities for entrepreneurship and self-employability</vt:lpstr>
      <vt:lpstr>Unit 3A:  European Social Fund opportunities</vt:lpstr>
      <vt:lpstr>Unit 3A:  European Social Fund opportunities</vt:lpstr>
      <vt:lpstr>Unit 3A:  European Social Fund opportunities</vt:lpstr>
      <vt:lpstr>Unit 3A:  European Social Fund opportunities</vt:lpstr>
      <vt:lpstr>Unit 3A:  European Social Fund opportunities</vt:lpstr>
      <vt:lpstr>Unit 3A:  European Social Fund opportunities</vt:lpstr>
      <vt:lpstr>Unit 3A:  European Social Fund opportunities</vt:lpstr>
      <vt:lpstr>Unit 3A:  European Social Fund opportunities</vt:lpstr>
      <vt:lpstr>Unit 3B:  EU Centralised Funding Programmes  </vt:lpstr>
      <vt:lpstr>Unit 3B:  EU Centralised Funding Programmes  </vt:lpstr>
      <vt:lpstr>Unit 3B:  EU Centralised Funding Programmes  </vt:lpstr>
      <vt:lpstr>Unit 3B:  EU Centralised Funding Programmes  </vt:lpstr>
      <vt:lpstr>Unit 3B:  EU Centralised Funding Programmes  </vt:lpstr>
      <vt:lpstr>Unit 3B:  EU Centralised Funding Programmes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Employability, self-employment and entrepreneurship</dc:title>
  <dc:creator>idp europa</dc:creator>
  <cp:lastModifiedBy>IHF Europe</cp:lastModifiedBy>
  <cp:revision>58</cp:revision>
  <dcterms:created xsi:type="dcterms:W3CDTF">2018-09-27T07:24:14Z</dcterms:created>
  <dcterms:modified xsi:type="dcterms:W3CDTF">2018-10-10T10:37:53Z</dcterms:modified>
</cp:coreProperties>
</file>