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261" r:id="rId5"/>
    <p:sldId id="265" r:id="rId6"/>
    <p:sldId id="258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63" r:id="rId27"/>
    <p:sldId id="260" r:id="rId28"/>
  </p:sldIdLst>
  <p:sldSz cx="18288000" cy="10287000"/>
  <p:notesSz cx="18288000" cy="10287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379B4-1C07-4D15-932E-246E0F83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8BE560-3A98-4572-9827-B2E8F640B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1C7A91-A759-4B54-8383-778893070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78896C-AE94-4D4C-95DE-98EF0E648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C3D9E4-4EBA-496A-9DD1-8F7092446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7790DB-D680-43FB-AF89-FCC2B633DD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00CC2D3-B9C5-4304-B818-BEC425202C3D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617222B-BE51-482B-BA2E-EB39AC5CF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DCE16C3-DA6D-41E3-AD39-8F32E97B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25C1C10-2793-4141-82C1-BC102CE87D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61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93A3F-9129-4451-83AB-A63F9CE1A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F0DF4D5-E289-4B98-88A1-45A89FCF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00CC2D3-B9C5-4304-B818-BEC425202C3D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208C41-13EF-4402-9187-E5BFB0DCF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584DCE-CA46-4CDC-8DFB-D6B70D70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25C1C10-2793-4141-82C1-BC102CE87D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273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240B059-6684-46D2-8430-107ADA6D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00CC2D3-B9C5-4304-B818-BEC425202C3D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C78B675-5858-4FDD-A471-FE91AE6C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7FF813-BE02-496F-99F0-B07A4132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25C1C10-2793-4141-82C1-BC102CE87D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925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666AD-6CB7-4000-BF5F-0EC48006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CA4AD3-04B0-457C-8539-181B8CEF2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FEFE05-0179-406A-915E-465CDD319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BF3DDC-FF30-461B-AF9A-FFD52D4C48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00CC2D3-B9C5-4304-B818-BEC425202C3D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32B3CC-CE5A-4375-80AD-F50A21FB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BB358E-3631-4137-80DA-F1169735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25C1C10-2793-4141-82C1-BC102CE87D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073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C8F71-821B-4DDD-9A9E-2276A46F1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F30694-BDAB-4158-9F58-A816230CD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1C7BC6-8AE8-4948-AC95-B4E586A94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72B5CB-458D-4FBF-B67D-CD384338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00CC2D3-B9C5-4304-B818-BEC425202C3D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D7EEA8-9033-4B45-B699-9D22F556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DC0DC3-857C-4636-9EF3-176A87D2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25C1C10-2793-4141-82C1-BC102CE87D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993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D7254-0017-4063-8FFE-014AED9F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9A3F45-2404-42BF-A3CB-475AC9F8A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0FDFF-2557-4C4E-ADA7-16C7E4AF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00CC2D3-B9C5-4304-B818-BEC425202C3D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26823A-1E88-4D82-BE42-0D33555E9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0B1C89-968A-408A-8419-8AC375AC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25C1C10-2793-4141-82C1-BC102CE87D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961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78A8CC-23FC-4BF2-B5A2-A5518DA06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28C344-1DCA-40CB-A46B-4EAA87979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0669FF-4B2F-4E91-98D6-A9860538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00CC2D3-B9C5-4304-B818-BEC425202C3D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58AB9B-993A-4EE5-BAB5-F4E797F5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525BFB-6BC5-416B-940E-3351575D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25C1C10-2793-4141-82C1-BC102CE87D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0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71A2526-BB42-44A7-9BFA-739BA3875256}"/>
              </a:ext>
            </a:extLst>
          </p:cNvPr>
          <p:cNvSpPr txBox="1"/>
          <p:nvPr userDrawn="1"/>
        </p:nvSpPr>
        <p:spPr>
          <a:xfrm>
            <a:off x="4436660" y="9242612"/>
            <a:ext cx="130131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1700">
                <a:solidFill>
                  <a:srgbClr val="000000"/>
                </a:solidFill>
                <a:effectLst/>
              </a:defRPr>
            </a:pPr>
            <a:r>
              <a:t>"Il sostegno della Commissione europea alla produzione della presente pubblicazione non costituisce un'approvazione dei contenuti che rispecchiano solo le opinioni degli autori, e la Commissione non può essere ritenuta responsabile per qualsiasi uso che possa essere fatto delle informazioni ivi contenute."</a:t>
            </a:r>
            <a:endParaRPr sz="17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C4D580D-FCED-46CE-BDAF-687D96276B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0" y="9242612"/>
            <a:ext cx="3352800" cy="7040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8AAE7A4-C0ED-4F3B-BDD6-BC856696A3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296" y="647700"/>
            <a:ext cx="3295504" cy="615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B98F2-BEDB-4281-A58E-69FBA4A6D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BD7875-FD6A-4BA9-81F5-04CB572F5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8FCA3-7355-42E6-82A8-A1A130D2F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00CC2D3-B9C5-4304-B818-BEC425202C3D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64FD0A-4DAE-4F76-AC47-852A5E3D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56F499-A829-43A7-9EDB-0514C0F9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25C1C10-2793-4141-82C1-BC102CE87D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07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2EBF64-7382-4B70-8EAF-D40744FB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034208-54B0-473B-881D-D34B2BD76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ADF1CD-13DE-4849-9D7C-B397D5DFB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00CC2D3-B9C5-4304-B818-BEC425202C3D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E59AAE-1950-401F-9AB2-84CC88185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87717-E9C2-4CE0-AED6-EE5BA781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25C1C10-2793-4141-82C1-BC102CE87D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52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EBD07-13C2-48F7-9BDE-0F9895C5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22C64-162F-43E5-9B2B-10410DCCC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B5C9A9-8115-4934-AFD3-0420E5E5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00CC2D3-B9C5-4304-B818-BEC425202C3D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83A882-97DF-4225-8523-AD256D6F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105E9D-5629-4048-A634-EA7D8375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25C1C10-2793-4141-82C1-BC102CE87D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88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C4495-5040-4BF3-AF0F-4DAD9B61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00E858-2DAA-401C-809B-D1D0E73A7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AAAA95-7460-4D7A-9CCE-A42C7A993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787C5E-0EF9-40A0-9903-3482FE527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300CC2D3-B9C5-4304-B818-BEC425202C3D}" type="datetimeFigureOut">
              <a:rPr lang="es-ES" smtClean="0"/>
              <a:t>31/07/2023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D2B744-F62B-47F2-9E1E-D9D33BA1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FF26E6-11B4-44BA-94F8-BAC05D22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F25C1C10-2793-4141-82C1-BC102CE87D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617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06"/>
            <a:ext cx="342900" cy="10285730"/>
          </a:xfrm>
          <a:custGeom>
            <a:avLst/>
            <a:gdLst/>
            <a:ahLst/>
            <a:cxnLst/>
            <a:rect l="l" t="t" r="r" b="b"/>
            <a:pathLst>
              <a:path w="342900" h="10285730">
                <a:moveTo>
                  <a:pt x="342899" y="10285232"/>
                </a:moveTo>
                <a:lnTo>
                  <a:pt x="0" y="10285232"/>
                </a:lnTo>
                <a:lnTo>
                  <a:pt x="0" y="0"/>
                </a:lnTo>
                <a:lnTo>
                  <a:pt x="342899" y="0"/>
                </a:lnTo>
                <a:lnTo>
                  <a:pt x="342899" y="10285232"/>
                </a:lnTo>
                <a:close/>
              </a:path>
            </a:pathLst>
          </a:custGeom>
          <a:solidFill>
            <a:srgbClr val="74B138"/>
          </a:solidFill>
        </p:spPr>
        <p:txBody>
          <a:bodyPr wrap="square" lIns="0" tIns="0" rIns="0" bIns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25823" y="18804"/>
            <a:ext cx="9525" cy="10249535"/>
          </a:xfrm>
          <a:custGeom>
            <a:avLst/>
            <a:gdLst/>
            <a:ahLst/>
            <a:cxnLst/>
            <a:rect l="l" t="t" r="r" b="b"/>
            <a:pathLst>
              <a:path w="9525" h="10249535">
                <a:moveTo>
                  <a:pt x="9130" y="10249006"/>
                </a:moveTo>
                <a:lnTo>
                  <a:pt x="0" y="0"/>
                </a:lnTo>
              </a:path>
            </a:pathLst>
          </a:custGeom>
          <a:ln w="38100">
            <a:solidFill>
              <a:srgbClr val="74B138"/>
            </a:solidFill>
          </a:ln>
        </p:spPr>
        <p:txBody>
          <a:bodyPr wrap="square" lIns="0" tIns="0" rIns="0" bIns="0"/>
          <a:lstStyle/>
          <a:p/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7A40CEB-C860-46C0-9FC4-B7B3446FC83F}"/>
              </a:ext>
            </a:extLst>
          </p:cNvPr>
          <p:cNvSpPr txBox="1"/>
          <p:nvPr userDrawn="1"/>
        </p:nvSpPr>
        <p:spPr>
          <a:xfrm>
            <a:off x="4436660" y="9242612"/>
            <a:ext cx="130131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1700">
                <a:solidFill>
                  <a:srgbClr val="000000"/>
                </a:solidFill>
                <a:effectLst/>
              </a:defRPr>
            </a:pPr>
            <a:r>
              <a:t>"Il sostegno della Commissione europea alla produzione della presente pubblicazione non costituisce un'approvazione dei contenuti che rispecchiano solo le opinioni degli autori, e la Commissione non può essere ritenuta responsabile per qualsiasi uso che possa essere fatto delle informazioni ivi contenute."</a:t>
            </a:r>
            <a:endParaRPr sz="170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2BEF812-CEEA-4FDB-A982-FFFAD796BF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0" y="9242612"/>
            <a:ext cx="3352800" cy="7040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CA2F5EC-8223-4977-8D49-4EAE8F41115E}"/>
              </a:ext>
            </a:extLst>
          </p:cNvPr>
          <p:cNvSpPr txBox="1"/>
          <p:nvPr userDrawn="1"/>
        </p:nvSpPr>
        <p:spPr>
          <a:xfrm>
            <a:off x="4436660" y="9242612"/>
            <a:ext cx="130131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1700">
                <a:solidFill>
                  <a:srgbClr val="000000"/>
                </a:solidFill>
                <a:effectLst/>
              </a:defRPr>
            </a:pPr>
            <a:r>
              <a:t>"Il sostegno della Commissione europea alla produzione della presente pubblicazione non costituisce un'approvazione dei contenuti che rispecchiano solo le opinioni degli autori, e la Commissione non può essere ritenuta responsabile per qualsiasi uso che possa essere fatto delle informazioni ivi contenute."</a:t>
            </a:r>
            <a:endParaRPr sz="17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76DBB90-06CC-47F8-90E1-9C0D4C4039A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0" y="9242612"/>
            <a:ext cx="3352800" cy="704088"/>
          </a:xfrm>
          <a:prstGeom prst="rect">
            <a:avLst/>
          </a:prstGeom>
        </p:spPr>
      </p:pic>
      <p:sp>
        <p:nvSpPr>
          <p:cNvPr id="9" name="bg object 16">
            <a:extLst>
              <a:ext uri="{FF2B5EF4-FFF2-40B4-BE49-F238E27FC236}">
                <a16:creationId xmlns:a16="http://schemas.microsoft.com/office/drawing/2014/main" id="{6E0D0EE0-4BE0-4E74-A49D-EA1F919D42AC}"/>
              </a:ext>
            </a:extLst>
          </p:cNvPr>
          <p:cNvSpPr/>
          <p:nvPr userDrawn="1"/>
        </p:nvSpPr>
        <p:spPr>
          <a:xfrm>
            <a:off x="0" y="906"/>
            <a:ext cx="342900" cy="10285730"/>
          </a:xfrm>
          <a:custGeom>
            <a:avLst/>
            <a:gdLst/>
            <a:ahLst/>
            <a:cxnLst/>
            <a:rect l="l" t="t" r="r" b="b"/>
            <a:pathLst>
              <a:path w="342900" h="10285730">
                <a:moveTo>
                  <a:pt x="342899" y="10285232"/>
                </a:moveTo>
                <a:lnTo>
                  <a:pt x="0" y="10285232"/>
                </a:lnTo>
                <a:lnTo>
                  <a:pt x="0" y="0"/>
                </a:lnTo>
                <a:lnTo>
                  <a:pt x="342899" y="0"/>
                </a:lnTo>
                <a:lnTo>
                  <a:pt x="342899" y="10285232"/>
                </a:lnTo>
                <a:close/>
              </a:path>
            </a:pathLst>
          </a:custGeom>
          <a:solidFill>
            <a:srgbClr val="74B138"/>
          </a:solidFill>
        </p:spPr>
        <p:txBody>
          <a:bodyPr wrap="square" lIns="0" tIns="0" rIns="0" bIns="0"/>
          <a:lstStyle/>
          <a:p/>
        </p:txBody>
      </p:sp>
      <p:sp>
        <p:nvSpPr>
          <p:cNvPr id="10" name="bg object 17">
            <a:extLst>
              <a:ext uri="{FF2B5EF4-FFF2-40B4-BE49-F238E27FC236}">
                <a16:creationId xmlns:a16="http://schemas.microsoft.com/office/drawing/2014/main" id="{9A78C2F4-F608-4536-B6A9-CB535B264D12}"/>
              </a:ext>
            </a:extLst>
          </p:cNvPr>
          <p:cNvSpPr/>
          <p:nvPr userDrawn="1"/>
        </p:nvSpPr>
        <p:spPr>
          <a:xfrm>
            <a:off x="425823" y="18804"/>
            <a:ext cx="9525" cy="10249535"/>
          </a:xfrm>
          <a:custGeom>
            <a:avLst/>
            <a:gdLst/>
            <a:ahLst/>
            <a:cxnLst/>
            <a:rect l="l" t="t" r="r" b="b"/>
            <a:pathLst>
              <a:path w="9525" h="10249535">
                <a:moveTo>
                  <a:pt x="9130" y="10249006"/>
                </a:moveTo>
                <a:lnTo>
                  <a:pt x="0" y="0"/>
                </a:lnTo>
              </a:path>
            </a:pathLst>
          </a:custGeom>
          <a:ln w="38100">
            <a:solidFill>
              <a:srgbClr val="74B138"/>
            </a:solidFill>
          </a:ln>
        </p:spPr>
        <p:txBody>
          <a:bodyPr wrap="square" lIns="0" tIns="0" rIns="0" bIns="0"/>
          <a:lstStyle/>
          <a:p/>
        </p:txBody>
      </p:sp>
    </p:spTree>
    <p:extLst>
      <p:ext uri="{BB962C8B-B14F-4D97-AF65-F5344CB8AC3E}">
        <p14:creationId xmlns:p14="http://schemas.microsoft.com/office/powerpoint/2010/main" val="324972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0"/>
            <a:ext cx="638175" cy="10286365"/>
          </a:xfrm>
          <a:custGeom>
            <a:avLst/>
            <a:gdLst/>
            <a:ahLst/>
            <a:cxnLst/>
            <a:rect l="l" t="t" r="r" b="b"/>
            <a:pathLst>
              <a:path w="638175" h="10286365">
                <a:moveTo>
                  <a:pt x="0" y="0"/>
                </a:moveTo>
                <a:lnTo>
                  <a:pt x="638175" y="0"/>
                </a:lnTo>
                <a:lnTo>
                  <a:pt x="638175" y="10286369"/>
                </a:lnTo>
                <a:lnTo>
                  <a:pt x="0" y="10286369"/>
                </a:lnTo>
                <a:lnTo>
                  <a:pt x="0" y="0"/>
                </a:lnTo>
                <a:close/>
              </a:path>
            </a:pathLst>
          </a:custGeom>
          <a:solidFill>
            <a:srgbClr val="74B138"/>
          </a:solidFill>
        </p:spPr>
        <p:txBody>
          <a:bodyPr wrap="square" lIns="0" tIns="0" rIns="0" bIns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1246" y="41306"/>
            <a:ext cx="85725" cy="10245725"/>
          </a:xfrm>
          <a:custGeom>
            <a:avLst/>
            <a:gdLst/>
            <a:ahLst/>
            <a:cxnLst/>
            <a:rect l="l" t="t" r="r" b="b"/>
            <a:pathLst>
              <a:path w="85725" h="10245725">
                <a:moveTo>
                  <a:pt x="85195" y="10245692"/>
                </a:moveTo>
                <a:lnTo>
                  <a:pt x="9127" y="10245692"/>
                </a:lnTo>
                <a:lnTo>
                  <a:pt x="0" y="67"/>
                </a:lnTo>
                <a:lnTo>
                  <a:pt x="76067" y="0"/>
                </a:lnTo>
                <a:lnTo>
                  <a:pt x="85195" y="10245692"/>
                </a:lnTo>
                <a:close/>
              </a:path>
            </a:pathLst>
          </a:custGeom>
          <a:solidFill>
            <a:srgbClr val="74B138"/>
          </a:solidFill>
        </p:spPr>
        <p:txBody>
          <a:bodyPr wrap="square" lIns="0" tIns="0" rIns="0" bIns="0"/>
          <a:lstStyle/>
          <a:p/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3D515-40D9-40AB-8BE9-86E3A1984B29}"/>
              </a:ext>
            </a:extLst>
          </p:cNvPr>
          <p:cNvSpPr txBox="1"/>
          <p:nvPr/>
        </p:nvSpPr>
        <p:spPr>
          <a:xfrm>
            <a:off x="3450125" y="6591300"/>
            <a:ext cx="113877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44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Introduzione alla tecnologia UAS e al suo futuro</a:t>
            </a:r>
            <a:endParaRPr kumimoji="0" sz="4400" b="1" i="0" u="none" strike="noStrike" kern="1200" cap="none" normalizeH="0" baseline="0">
              <a:ln>
                <a:noFill/>
              </a:ln>
              <a:solidFill>
                <a:srgbClr val="75B239"/>
              </a:solidFill>
              <a:effectLst/>
              <a:uLnTx/>
              <a:uFillTx/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AA2F93-7657-40AF-885B-4DEEA3034CDF}"/>
              </a:ext>
            </a:extLst>
          </p:cNvPr>
          <p:cNvSpPr txBox="1"/>
          <p:nvPr/>
        </p:nvSpPr>
        <p:spPr>
          <a:xfrm>
            <a:off x="4436660" y="9242612"/>
            <a:ext cx="130131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1700">
                <a:solidFill>
                  <a:srgbClr val="000000"/>
                </a:solidFill>
                <a:effectLst/>
              </a:defRPr>
            </a:pPr>
            <a:r>
              <a:t>"Il sostegno della Commissione europea alla produzione della presente pubblicazione non costituisce un'approvazione dei contenuti che rispecchiano solo le opinioni degli autori, e la Commissione non può essere ritenuta responsabile per qualsiasi uso che possa essere fatto delle informazioni ivi contenute."</a:t>
            </a:r>
            <a:endParaRPr sz="17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3D3CBD7-1C82-42C7-85C6-57C71E15EE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0" y="9242612"/>
            <a:ext cx="3352800" cy="7040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742D52D-8541-46C6-B7F3-79615794D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51" y="2781300"/>
            <a:ext cx="13631498" cy="254616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10A5014-CA9D-B35B-E9D6-018A78961E2A}"/>
              </a:ext>
            </a:extLst>
          </p:cNvPr>
          <p:cNvSpPr txBox="1"/>
          <p:nvPr/>
        </p:nvSpPr>
        <p:spPr>
          <a:xfrm>
            <a:off x="4572000" y="7795224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defRPr sz="3200" b="1"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>
                <a:latin typeface="Century Gothic" panose="020B0502020202020204" pitchFamily="34" charset="0"/>
              </a:rPr>
              <a:t>Partner</a:t>
            </a:r>
            <a:r>
              <a:rPr>
                <a:latin typeface="Microsoft Sans Serif" panose="020B0604020202020204" pitchFamily="34" charset="0"/>
              </a:rPr>
              <a:t>: </a:t>
            </a:r>
            <a:r>
              <a:rPr>
                <a:latin typeface="Century Gothic" panose="020B0502020202020204" pitchFamily="34" charset="0"/>
              </a:rPr>
              <a:t>DRONEMASTERS</a:t>
            </a:r>
            <a:endParaRPr sz="3200" b="1"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A074F1-00FA-4C00-B9FF-E50F84EF0B24}"/>
              </a:ext>
            </a:extLst>
          </p:cNvPr>
          <p:cNvSpPr txBox="1"/>
          <p:nvPr/>
        </p:nvSpPr>
        <p:spPr>
          <a:xfrm>
            <a:off x="1143000" y="658218"/>
            <a:ext cx="1143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2. UAS Introduzione e applicazioni</a:t>
            </a:r>
            <a:endParaRPr sz="4800" b="1">
              <a:solidFill>
                <a:srgbClr val="75B239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EB9C1B-94C7-491A-A49F-85CD6EBCB4AB}"/>
              </a:ext>
            </a:extLst>
          </p:cNvPr>
          <p:cNvSpPr txBox="1"/>
          <p:nvPr/>
        </p:nvSpPr>
        <p:spPr>
          <a:xfrm>
            <a:off x="1295400" y="1489215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Carichi utili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60D09-57EE-2D55-25B8-09E0D46B9026}"/>
              </a:ext>
            </a:extLst>
          </p:cNvPr>
          <p:cNvSpPr txBox="1"/>
          <p:nvPr/>
        </p:nvSpPr>
        <p:spPr>
          <a:xfrm>
            <a:off x="1028700" y="2095500"/>
            <a:ext cx="9715500" cy="7988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Il carico utile è definito come il peso totale che un UAV può trasportare. Non include il peso della piattaforma stessa.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Il tipo di carico utile può variare a seconda degli obiettivi della missione delle piattaforme. In genere, vengono utilizzati per la raccolta di dati come immagini, video, temperatura, coordinate, ecc.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 carichi utili tipici utilizzati su UAV sono: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Sensori di imaging elettro-ottici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Sensori RGB visibili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Sensori IR (Infrarosso)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Sensori</a:t>
            </a:r>
            <a:r>
              <a:rPr b="1"/>
              <a:t>LiDAR</a:t>
            </a:r>
            <a:r>
              <a:t> (Light Detection &amp; Ranging)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rPr b="1"/>
              <a:t>SAR</a:t>
            </a:r>
            <a:r>
              <a:t> (radar di apertura sintetica)</a:t>
            </a:r>
          </a:p>
          <a:p>
            <a:pPr lvl="1">
              <a:lnSpc>
                <a:spcPct val="150000"/>
              </a:lnSpc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 b="0" i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sz="2300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146" name="Picture 2" descr="Drone Gimbal Camera| optical zoom, thermal imaging, night vision Camera">
            <a:extLst>
              <a:ext uri="{FF2B5EF4-FFF2-40B4-BE49-F238E27FC236}">
                <a16:creationId xmlns:a16="http://schemas.microsoft.com/office/drawing/2014/main" id="{C2BF955D-57D5-D00A-5567-39BD54698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586" y="155514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JI's new interchangeable-lens drone camera takes aim at filmmakers |  TechCrunch">
            <a:extLst>
              <a:ext uri="{FF2B5EF4-FFF2-40B4-BE49-F238E27FC236}">
                <a16:creationId xmlns:a16="http://schemas.microsoft.com/office/drawing/2014/main" id="{FB141519-93F9-862E-AA38-A51EA71FA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0" y="3132560"/>
            <a:ext cx="4495800" cy="252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LIR Solutions for Unmanned Aerial Systems | Teledyne FLIR">
            <a:extLst>
              <a:ext uri="{FF2B5EF4-FFF2-40B4-BE49-F238E27FC236}">
                <a16:creationId xmlns:a16="http://schemas.microsoft.com/office/drawing/2014/main" id="{F8C077EA-3AE4-361E-B7F3-0407B63F6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255466"/>
            <a:ext cx="3238500" cy="33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JI Zenmuse L1 LiDAR &amp; RGB Sensor for Matrice 300 RTK">
            <a:extLst>
              <a:ext uri="{FF2B5EF4-FFF2-40B4-BE49-F238E27FC236}">
                <a16:creationId xmlns:a16="http://schemas.microsoft.com/office/drawing/2014/main" id="{07930E37-967A-E977-B2E4-933DD8D3B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667" y="5916785"/>
            <a:ext cx="3253533" cy="32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B817C6-B857-E892-4A4C-0990AB235EEE}"/>
              </a:ext>
            </a:extLst>
          </p:cNvPr>
          <p:cNvSpPr txBox="1"/>
          <p:nvPr/>
        </p:nvSpPr>
        <p:spPr>
          <a:xfrm>
            <a:off x="10659311" y="4438760"/>
            <a:ext cx="4781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13 Sensore di imaging elettro-ottico</a:t>
            </a:r>
          </a:p>
        </p:txBody>
      </p:sp>
      <p:pic>
        <p:nvPicPr>
          <p:cNvPr id="6154" name="Picture 10" descr="Leonardo to provide PicoSAR AESA radar for French Army's Patroller UAVs –  Atlantic Organization for Security (AOS)">
            <a:extLst>
              <a:ext uri="{FF2B5EF4-FFF2-40B4-BE49-F238E27FC236}">
                <a16:creationId xmlns:a16="http://schemas.microsoft.com/office/drawing/2014/main" id="{4785697E-86F9-D6E0-406E-BF2FF04CB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0" y="6186139"/>
            <a:ext cx="3667125" cy="244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9A3BD1-94B9-E554-462D-D045D58925C1}"/>
              </a:ext>
            </a:extLst>
          </p:cNvPr>
          <p:cNvSpPr txBox="1"/>
          <p:nvPr/>
        </p:nvSpPr>
        <p:spPr>
          <a:xfrm>
            <a:off x="13868400" y="5374410"/>
            <a:ext cx="4781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14 Sensore RGB visibile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067EF-D75B-46DC-92AC-E70DE85AA7D1}"/>
              </a:ext>
            </a:extLst>
          </p:cNvPr>
          <p:cNvSpPr txBox="1"/>
          <p:nvPr/>
        </p:nvSpPr>
        <p:spPr>
          <a:xfrm>
            <a:off x="6670675" y="6959442"/>
            <a:ext cx="4781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15 Sensore 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4315C-8F9F-B43D-6CFC-52ED3A3B0D06}"/>
              </a:ext>
            </a:extLst>
          </p:cNvPr>
          <p:cNvSpPr txBox="1"/>
          <p:nvPr/>
        </p:nvSpPr>
        <p:spPr>
          <a:xfrm>
            <a:off x="9467850" y="8689853"/>
            <a:ext cx="4781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16 Sensore LiDAR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AE1B4B-EAF3-7C60-7223-508079C76C23}"/>
              </a:ext>
            </a:extLst>
          </p:cNvPr>
          <p:cNvSpPr txBox="1"/>
          <p:nvPr/>
        </p:nvSpPr>
        <p:spPr>
          <a:xfrm>
            <a:off x="13583486" y="8634794"/>
            <a:ext cx="4781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17 Sensore SAR</a:t>
            </a:r>
          </a:p>
        </p:txBody>
      </p:sp>
    </p:spTree>
    <p:extLst>
      <p:ext uri="{BB962C8B-B14F-4D97-AF65-F5344CB8AC3E}">
        <p14:creationId xmlns:p14="http://schemas.microsoft.com/office/powerpoint/2010/main" val="247033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A074F1-00FA-4C00-B9FF-E50F84EF0B24}"/>
              </a:ext>
            </a:extLst>
          </p:cNvPr>
          <p:cNvSpPr txBox="1"/>
          <p:nvPr/>
        </p:nvSpPr>
        <p:spPr>
          <a:xfrm>
            <a:off x="1143000" y="658218"/>
            <a:ext cx="1143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2. UAS Introduzione e applicazioni</a:t>
            </a:r>
            <a:endParaRPr sz="4800" b="1">
              <a:solidFill>
                <a:srgbClr val="75B239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EB9C1B-94C7-491A-A49F-85CD6EBCB4AB}"/>
              </a:ext>
            </a:extLst>
          </p:cNvPr>
          <p:cNvSpPr txBox="1"/>
          <p:nvPr/>
        </p:nvSpPr>
        <p:spPr>
          <a:xfrm>
            <a:off x="1295400" y="1489215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Software UAS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60D09-57EE-2D55-25B8-09E0D46B9026}"/>
              </a:ext>
            </a:extLst>
          </p:cNvPr>
          <p:cNvSpPr txBox="1"/>
          <p:nvPr/>
        </p:nvSpPr>
        <p:spPr>
          <a:xfrm>
            <a:off x="990600" y="2012435"/>
            <a:ext cx="7543800" cy="11174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Il software è un componente chiave di qualsiasi sistema UAS indipendentemente dal livello di autonomia che l'UAV ha.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L'autopilota a bordo, l'elaborazione dei dati a terra e molte altre funzioni oggi sono soddisfatte dal software.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 software tipici che sono oggi disponibili in commercio sono: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Software di gestione della flotta UAS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Software di pilotaggio automatico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Sensor Data Asset Management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Software di fotogrammetria analitica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Rilevamento dei cambiamenti e apprendimento automatico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Software di visione computerizzata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Software autonomo di pianificazione delle traiettorie di volo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 b="0" i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sz="2300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817C6-B857-E892-4A4C-0990AB235EEE}"/>
              </a:ext>
            </a:extLst>
          </p:cNvPr>
          <p:cNvSpPr txBox="1"/>
          <p:nvPr/>
        </p:nvSpPr>
        <p:spPr>
          <a:xfrm>
            <a:off x="14012111" y="3086100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18 UAV pianificazione della traiettoria di volo Interfaccia utente</a:t>
            </a:r>
          </a:p>
        </p:txBody>
      </p:sp>
      <p:pic>
        <p:nvPicPr>
          <p:cNvPr id="7170" name="Picture 2" descr="DroneShield launches DroneOptID camera-based drone tracking software -  Unmanned airspace">
            <a:extLst>
              <a:ext uri="{FF2B5EF4-FFF2-40B4-BE49-F238E27FC236}">
                <a16:creationId xmlns:a16="http://schemas.microsoft.com/office/drawing/2014/main" id="{0B2F4467-5707-23F3-5AF4-8F9E404FC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611" y="1692665"/>
            <a:ext cx="5695950" cy="327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テラドローン、 ドローン専用画像処理ソフト「Terra Mapper」β版をリリース 〜自動航行から地形解析までを一つのWebアプリで〜 |  テラドローン株式会社｜terradrone japan">
            <a:extLst>
              <a:ext uri="{FF2B5EF4-FFF2-40B4-BE49-F238E27FC236}">
                <a16:creationId xmlns:a16="http://schemas.microsoft.com/office/drawing/2014/main" id="{0E97C656-98E3-1611-74B5-23378CE58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0" y="5359699"/>
            <a:ext cx="5196828" cy="34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F0249A-BF67-ED9F-1E64-2A2B3FEC4622}"/>
              </a:ext>
            </a:extLst>
          </p:cNvPr>
          <p:cNvSpPr txBox="1"/>
          <p:nvPr/>
        </p:nvSpPr>
        <p:spPr>
          <a:xfrm>
            <a:off x="8763000" y="6761950"/>
            <a:ext cx="3105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19 Applicazione di rendering dati 3D</a:t>
            </a:r>
          </a:p>
        </p:txBody>
      </p:sp>
    </p:spTree>
    <p:extLst>
      <p:ext uri="{BB962C8B-B14F-4D97-AF65-F5344CB8AC3E}">
        <p14:creationId xmlns:p14="http://schemas.microsoft.com/office/powerpoint/2010/main" val="189397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A074F1-00FA-4C00-B9FF-E50F84EF0B24}"/>
              </a:ext>
            </a:extLst>
          </p:cNvPr>
          <p:cNvSpPr txBox="1"/>
          <p:nvPr/>
        </p:nvSpPr>
        <p:spPr>
          <a:xfrm>
            <a:off x="1143000" y="658218"/>
            <a:ext cx="1143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2. UAS Introduzione e applicazioni</a:t>
            </a:r>
            <a:endParaRPr sz="4800" b="1">
              <a:solidFill>
                <a:srgbClr val="75B239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EB9C1B-94C7-491A-A49F-85CD6EBCB4AB}"/>
              </a:ext>
            </a:extLst>
          </p:cNvPr>
          <p:cNvSpPr txBox="1"/>
          <p:nvPr/>
        </p:nvSpPr>
        <p:spPr>
          <a:xfrm>
            <a:off x="1295400" y="1489215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Applicazione commerciale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60D09-57EE-2D55-25B8-09E0D46B9026}"/>
              </a:ext>
            </a:extLst>
          </p:cNvPr>
          <p:cNvSpPr txBox="1"/>
          <p:nvPr/>
        </p:nvSpPr>
        <p:spPr>
          <a:xfrm>
            <a:off x="914400" y="1995847"/>
            <a:ext cx="10896600" cy="11418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Oggi i droni/UAV sono utilizzati in un'ampia varietà di applicazioni commerciali, dal ricreativo all'agricoltura e alla pianificazione urbana.</a:t>
            </a:r>
          </a:p>
          <a:p>
            <a:pPr marL="342900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Il rapido boom del suo ampio adattamento può essere attribuito al basso costo e alla disponibilità di hardware e software UAS come componenti Off-the Shelf (COTS) commercialmente disponibili.</a:t>
            </a:r>
          </a:p>
          <a:p>
            <a:pPr marL="342900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Oltre a questi progetti di sviluppo open source come Dronecode che ha portato allo sviluppo di PX4, MAVLink ecc. ha dato alle persone l'opportunità di costruire sistemi su misura.</a:t>
            </a:r>
          </a:p>
          <a:p>
            <a:pPr marL="342900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Tipiche applicazioni commerciali che sono molto comuni in questi giorni sono: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Ispezione degli edifici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Ispezione degli aeromobili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Olio, gas, linee elettriche, ispezione Powerplant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Ispezione delle infrastrutture pubbliche (ponti, dighe, strade, ecc.)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Mappatura aerea/sorveglianza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Agricoltura di precisione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Produzione cinematografica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Marketing e spettacoli di luce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Notiziario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Meteorologia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Consegna del carico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300" b="0" i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endParaRPr sz="2300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817C6-B857-E892-4A4C-0990AB235EEE}"/>
              </a:ext>
            </a:extLst>
          </p:cNvPr>
          <p:cNvSpPr txBox="1"/>
          <p:nvPr/>
        </p:nvSpPr>
        <p:spPr>
          <a:xfrm>
            <a:off x="12420600" y="3509207"/>
            <a:ext cx="403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20 Casi d'uso commerciali UAS</a:t>
            </a:r>
          </a:p>
        </p:txBody>
      </p:sp>
      <p:pic>
        <p:nvPicPr>
          <p:cNvPr id="8194" name="Picture 2" descr="Application of UAVs in various fields as discussed in [2]. | Download  Scientific Diagram">
            <a:extLst>
              <a:ext uri="{FF2B5EF4-FFF2-40B4-BE49-F238E27FC236}">
                <a16:creationId xmlns:a16="http://schemas.microsoft.com/office/drawing/2014/main" id="{9EF89280-A609-CB09-FE1D-537DC7B70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4610100"/>
            <a:ext cx="6253163" cy="429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5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C3AD63-6191-062E-1BEA-FC57524B2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786" y="1362793"/>
            <a:ext cx="10013114" cy="72976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CA074F1-00FA-4C00-B9FF-E50F84EF0B24}"/>
              </a:ext>
            </a:extLst>
          </p:cNvPr>
          <p:cNvSpPr txBox="1"/>
          <p:nvPr/>
        </p:nvSpPr>
        <p:spPr>
          <a:xfrm>
            <a:off x="1143000" y="658218"/>
            <a:ext cx="1143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3. Il "sistema" in UAS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EB9C1B-94C7-491A-A49F-85CD6EBCB4AB}"/>
              </a:ext>
            </a:extLst>
          </p:cNvPr>
          <p:cNvSpPr txBox="1"/>
          <p:nvPr/>
        </p:nvSpPr>
        <p:spPr>
          <a:xfrm>
            <a:off x="1295400" y="1489215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Elementi di base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60D09-57EE-2D55-25B8-09E0D46B9026}"/>
              </a:ext>
            </a:extLst>
          </p:cNvPr>
          <p:cNvSpPr txBox="1"/>
          <p:nvPr/>
        </p:nvSpPr>
        <p:spPr>
          <a:xfrm>
            <a:off x="990600" y="2081909"/>
            <a:ext cx="6103186" cy="12767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Un UAS comprende un gruppo di elementi interconnessi o interconnessi che agiscono in coordinamento per realizzare gli obiettivi/missione di un utente/operatore/cliente.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La maggior parte degli UAS consiste in: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UAV/piattaforma pilotata a distanza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Pilota umano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Carico utile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Elementi di controllo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Elemento di comunicazione del collegamento dati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rPr b="1"/>
              <a:t>Elemento di lancio e recupero ( </a:t>
            </a:r>
            <a:r>
              <a:t>In alcuni sistemi specializzati)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 b="0" i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sz="2300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817C6-B857-E892-4A4C-0990AB235EEE}"/>
              </a:ext>
            </a:extLst>
          </p:cNvPr>
          <p:cNvSpPr txBox="1"/>
          <p:nvPr/>
        </p:nvSpPr>
        <p:spPr>
          <a:xfrm>
            <a:off x="10081043" y="8660485"/>
            <a:ext cx="403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21 Elementi di base di UAS</a:t>
            </a:r>
          </a:p>
        </p:txBody>
      </p:sp>
    </p:spTree>
    <p:extLst>
      <p:ext uri="{BB962C8B-B14F-4D97-AF65-F5344CB8AC3E}">
        <p14:creationId xmlns:p14="http://schemas.microsoft.com/office/powerpoint/2010/main" val="2850527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A074F1-00FA-4C00-B9FF-E50F84EF0B24}"/>
              </a:ext>
            </a:extLst>
          </p:cNvPr>
          <p:cNvSpPr txBox="1"/>
          <p:nvPr/>
        </p:nvSpPr>
        <p:spPr>
          <a:xfrm>
            <a:off x="1143000" y="658218"/>
            <a:ext cx="1143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3. Il "sistema" in UAS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EB9C1B-94C7-491A-A49F-85CD6EBCB4AB}"/>
              </a:ext>
            </a:extLst>
          </p:cNvPr>
          <p:cNvSpPr txBox="1"/>
          <p:nvPr/>
        </p:nvSpPr>
        <p:spPr>
          <a:xfrm>
            <a:off x="1295400" y="1489215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Tipi di piattaforma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60D09-57EE-2D55-25B8-09E0D46B9026}"/>
              </a:ext>
            </a:extLst>
          </p:cNvPr>
          <p:cNvSpPr txBox="1"/>
          <p:nvPr/>
        </p:nvSpPr>
        <p:spPr>
          <a:xfrm>
            <a:off x="990600" y="2081909"/>
            <a:ext cx="166878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 veicoli a pilotaggio remoto (RPV) sono ampiamente classificati in diverse categorie in base al loro peso e classe di prestazioni.</a:t>
            </a:r>
          </a:p>
          <a:p>
            <a:pPr marL="342900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Il regolamento sulla classe di peso e le prestazioni può variare da paese a paese. Ma in generale, sono differenziati come piccoli UAS (sUAS) che sono meno di 55 libbre o UAS più grandi che sono 55 libbre o più.</a:t>
            </a:r>
          </a:p>
          <a:p>
            <a:pPr marL="342900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Anche le piattaforme UAS sono classificate in base alle loro caratteristiche di volo. Quali: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Ala fissa (convenzionale Take-Off &amp; Landing CTOL)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Decollo verticale &amp; atterraggio (VTOL)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Piattaforme ibride (capable di CTOL e VTOL)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817C6-B857-E892-4A4C-0990AB235EEE}"/>
              </a:ext>
            </a:extLst>
          </p:cNvPr>
          <p:cNvSpPr txBox="1"/>
          <p:nvPr/>
        </p:nvSpPr>
        <p:spPr>
          <a:xfrm>
            <a:off x="6820300" y="8721511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22 Classificazione UAS (Dipartimento della Difesa USA — DOD)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DDCBE4-7057-9DF3-C7A9-CDAAAC36E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5143500"/>
            <a:ext cx="13031001" cy="344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00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A074F1-00FA-4C00-B9FF-E50F84EF0B24}"/>
              </a:ext>
            </a:extLst>
          </p:cNvPr>
          <p:cNvSpPr txBox="1"/>
          <p:nvPr/>
        </p:nvSpPr>
        <p:spPr>
          <a:xfrm>
            <a:off x="1143000" y="658218"/>
            <a:ext cx="1143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3. Il "sistema" in UAS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EB9C1B-94C7-491A-A49F-85CD6EBCB4AB}"/>
              </a:ext>
            </a:extLst>
          </p:cNvPr>
          <p:cNvSpPr txBox="1"/>
          <p:nvPr/>
        </p:nvSpPr>
        <p:spPr>
          <a:xfrm>
            <a:off x="1295400" y="1489215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Comando &amp; controllo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60D09-57EE-2D55-25B8-09E0D46B9026}"/>
              </a:ext>
            </a:extLst>
          </p:cNvPr>
          <p:cNvSpPr txBox="1"/>
          <p:nvPr/>
        </p:nvSpPr>
        <p:spPr>
          <a:xfrm>
            <a:off x="990600" y="2081909"/>
            <a:ext cx="163068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Il concetto alla base dell'UAS è quello di sfruttare la capacità di questi sistemi di eseguire missioni seguendo una serie di istruzioni pre-programmate con limitato/senza intervento umano.</a:t>
            </a:r>
          </a:p>
          <a:p>
            <a:pPr marL="342900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 piloti automatici consentono alle piattaforme di eseguire tali istruzioni mantenendo un volo stabile.</a:t>
            </a:r>
          </a:p>
          <a:p>
            <a:pPr marL="342900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La stazione di controllo a terra (GCS) fornisce invece l'interfaccia uomo-macchina per fornire istruzioni all'UAV.</a:t>
            </a:r>
          </a:p>
          <a:p>
            <a:pPr marL="342900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Il collegamento dati wireless è ciò che consente a GCS di trasmettere le istruzioni di comando e controllo al pilota automatico dell'UAV. Comprende anche larghezze di banda assegnate alla trasmissione di dati di carico utile.</a:t>
            </a:r>
          </a:p>
          <a:p>
            <a:pPr marL="342900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Le operazioni UAS possono essere suddivise in: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Linea di vista (LOS)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Oltre la linea di vista (BLOS)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Oltre la Visual Line of Sight (BVLOS)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817C6-B857-E892-4A4C-0990AB235EEE}"/>
              </a:ext>
            </a:extLst>
          </p:cNvPr>
          <p:cNvSpPr txBox="1"/>
          <p:nvPr/>
        </p:nvSpPr>
        <p:spPr>
          <a:xfrm>
            <a:off x="152400" y="8840363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23 GCS</a:t>
            </a:r>
          </a:p>
        </p:txBody>
      </p:sp>
      <p:pic>
        <p:nvPicPr>
          <p:cNvPr id="9218" name="Picture 2" descr="Autopilots for UAV | UAV Navigation">
            <a:extLst>
              <a:ext uri="{FF2B5EF4-FFF2-40B4-BE49-F238E27FC236}">
                <a16:creationId xmlns:a16="http://schemas.microsoft.com/office/drawing/2014/main" id="{8BEF92E0-97B3-DD26-1F34-5D94108E8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84" y="5874277"/>
            <a:ext cx="3810347" cy="319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UAVOS Expands Its Family of Ground Control Stations - UAVOS">
            <a:extLst>
              <a:ext uri="{FF2B5EF4-FFF2-40B4-BE49-F238E27FC236}">
                <a16:creationId xmlns:a16="http://schemas.microsoft.com/office/drawing/2014/main" id="{CC8EF563-48AA-A93F-A003-7F3BD7C9F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13" y="6065148"/>
            <a:ext cx="3917950" cy="27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rone Datalink | Long Range UAV Datalink">
            <a:extLst>
              <a:ext uri="{FF2B5EF4-FFF2-40B4-BE49-F238E27FC236}">
                <a16:creationId xmlns:a16="http://schemas.microsoft.com/office/drawing/2014/main" id="{6430D18F-A1E3-5F84-4A3F-BB380A02A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22513"/>
            <a:ext cx="3176925" cy="27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04BB4F84-95D6-47FF-8EE8-828EAC7C653E}"/>
              </a:ext>
            </a:extLst>
          </p:cNvPr>
          <p:cNvSpPr/>
          <p:nvPr/>
        </p:nvSpPr>
        <p:spPr>
          <a:xfrm>
            <a:off x="5411173" y="7006722"/>
            <a:ext cx="1905000" cy="45720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326B915B-73FB-85A2-22B1-D9438FF3004F}"/>
              </a:ext>
            </a:extLst>
          </p:cNvPr>
          <p:cNvSpPr/>
          <p:nvPr/>
        </p:nvSpPr>
        <p:spPr>
          <a:xfrm>
            <a:off x="11418254" y="6995555"/>
            <a:ext cx="1905000" cy="45720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9E4B8-DC8B-A327-B0A5-DEB8C7F1B341}"/>
              </a:ext>
            </a:extLst>
          </p:cNvPr>
          <p:cNvSpPr txBox="1"/>
          <p:nvPr/>
        </p:nvSpPr>
        <p:spPr>
          <a:xfrm>
            <a:off x="6159492" y="8840363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24 hardware di collegamento dati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8490F0-892E-3F73-DFF2-0DA2C5A32350}"/>
              </a:ext>
            </a:extLst>
          </p:cNvPr>
          <p:cNvSpPr txBox="1"/>
          <p:nvPr/>
        </p:nvSpPr>
        <p:spPr>
          <a:xfrm>
            <a:off x="12331700" y="8840363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25 UAV Autopilota</a:t>
            </a:r>
          </a:p>
        </p:txBody>
      </p:sp>
    </p:spTree>
    <p:extLst>
      <p:ext uri="{BB962C8B-B14F-4D97-AF65-F5344CB8AC3E}">
        <p14:creationId xmlns:p14="http://schemas.microsoft.com/office/powerpoint/2010/main" val="1873101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A074F1-00FA-4C00-B9FF-E50F84EF0B24}"/>
              </a:ext>
            </a:extLst>
          </p:cNvPr>
          <p:cNvSpPr txBox="1"/>
          <p:nvPr/>
        </p:nvSpPr>
        <p:spPr>
          <a:xfrm>
            <a:off x="1143000" y="658218"/>
            <a:ext cx="1143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3. Il "sistema" in UAS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EB9C1B-94C7-491A-A49F-85CD6EBCB4AB}"/>
              </a:ext>
            </a:extLst>
          </p:cNvPr>
          <p:cNvSpPr txBox="1"/>
          <p:nvPr/>
        </p:nvSpPr>
        <p:spPr>
          <a:xfrm>
            <a:off x="1295400" y="1489215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Avvio &amp; Recupero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60D09-57EE-2D55-25B8-09E0D46B9026}"/>
              </a:ext>
            </a:extLst>
          </p:cNvPr>
          <p:cNvSpPr txBox="1"/>
          <p:nvPr/>
        </p:nvSpPr>
        <p:spPr>
          <a:xfrm>
            <a:off x="990600" y="2081909"/>
            <a:ext cx="11430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L'elemento Launch &amp; Recovery (L &amp;R) è uno degli aspetti più laboriosi dell'UAS.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La maggior parte dei sUAS non richiede e l'attrezzatura di L &amp;R.</a:t>
            </a:r>
          </a:p>
          <a:p>
            <a:pPr marL="342900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Per i sistemi più grandi, un elemento L &amp;R può variare ampiamente in base al tipo di piattaforma, alla progettazione architettonica, all'ambiente operativo e ai requisiti ecc.</a:t>
            </a:r>
          </a:p>
          <a:p>
            <a:pPr marL="342900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Alcuni sistemi di lancio tipici ampiamente utilizzati sono: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Lancio di catapulta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Lancio a mano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Recupero del paracadute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Recupero netto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b="1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Recupero del gancio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817C6-B857-E892-4A4C-0990AB235EEE}"/>
              </a:ext>
            </a:extLst>
          </p:cNvPr>
          <p:cNvSpPr txBox="1"/>
          <p:nvPr/>
        </p:nvSpPr>
        <p:spPr>
          <a:xfrm>
            <a:off x="-381000" y="8840363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27 Recupero del paracadute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9E4B8-DC8B-A327-B0A5-DEB8C7F1B341}"/>
              </a:ext>
            </a:extLst>
          </p:cNvPr>
          <p:cNvSpPr txBox="1"/>
          <p:nvPr/>
        </p:nvSpPr>
        <p:spPr>
          <a:xfrm>
            <a:off x="8839200" y="7187685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29 Lauch a mano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8490F0-892E-3F73-DFF2-0DA2C5A32350}"/>
              </a:ext>
            </a:extLst>
          </p:cNvPr>
          <p:cNvSpPr txBox="1"/>
          <p:nvPr/>
        </p:nvSpPr>
        <p:spPr>
          <a:xfrm>
            <a:off x="12192000" y="3399883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26 Sistema di lancio di catapulta pneumatica</a:t>
            </a:r>
          </a:p>
        </p:txBody>
      </p:sp>
      <p:pic>
        <p:nvPicPr>
          <p:cNvPr id="12300" name="Picture 12" descr="Pneumatic catapult launcher. What and why? | UKRSPECSYSTEMS - UAV/UAS and  payloads development">
            <a:extLst>
              <a:ext uri="{FF2B5EF4-FFF2-40B4-BE49-F238E27FC236}">
                <a16:creationId xmlns:a16="http://schemas.microsoft.com/office/drawing/2014/main" id="{F46682B2-6781-B904-8775-80FBDA0A1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3"/>
          <a:stretch/>
        </p:blipFill>
        <p:spPr bwMode="auto">
          <a:xfrm>
            <a:off x="12716108" y="1528205"/>
            <a:ext cx="4666783" cy="19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étvágy számjegy Személyes drone parachute vászon támogatás átnéz">
            <a:extLst>
              <a:ext uri="{FF2B5EF4-FFF2-40B4-BE49-F238E27FC236}">
                <a16:creationId xmlns:a16="http://schemas.microsoft.com/office/drawing/2014/main" id="{86AB68CF-3EEB-045E-7EF3-5F2BBFB38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25338" r="17948" b="27996"/>
          <a:stretch/>
        </p:blipFill>
        <p:spPr bwMode="auto">
          <a:xfrm>
            <a:off x="1247393" y="5707297"/>
            <a:ext cx="3253569" cy="31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Drone Recovery Net RN86 - AvPay">
            <a:extLst>
              <a:ext uri="{FF2B5EF4-FFF2-40B4-BE49-F238E27FC236}">
                <a16:creationId xmlns:a16="http://schemas.microsoft.com/office/drawing/2014/main" id="{AC525F45-6D3E-ED40-E2CB-4C5432C0F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0" y="5313563"/>
            <a:ext cx="3492501" cy="374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DVIDS - Images - Scan Eagle unmanned aerial vehicle Recovery [Image 10 of  10]">
            <a:extLst>
              <a:ext uri="{FF2B5EF4-FFF2-40B4-BE49-F238E27FC236}">
                <a16:creationId xmlns:a16="http://schemas.microsoft.com/office/drawing/2014/main" id="{917E93A1-85C2-2CBD-0FD6-0097DC6EB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251" y="4392205"/>
            <a:ext cx="3899409" cy="263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22" descr="Jammer drones: The Pentagon's smallest big secret - Asia Times">
            <a:extLst>
              <a:ext uri="{FF2B5EF4-FFF2-40B4-BE49-F238E27FC236}">
                <a16:creationId xmlns:a16="http://schemas.microsoft.com/office/drawing/2014/main" id="{53FEAAB5-B892-52DE-30DD-9705E18E1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392205"/>
            <a:ext cx="3899409" cy="266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FAE3C0-B562-F131-A30D-B1D74E911CDA}"/>
              </a:ext>
            </a:extLst>
          </p:cNvPr>
          <p:cNvSpPr txBox="1"/>
          <p:nvPr/>
        </p:nvSpPr>
        <p:spPr>
          <a:xfrm>
            <a:off x="4188155" y="7151383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28 Recupero del gancio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E6ED98-5268-9DBB-9270-DB5C104CCA4F}"/>
              </a:ext>
            </a:extLst>
          </p:cNvPr>
          <p:cNvSpPr txBox="1"/>
          <p:nvPr/>
        </p:nvSpPr>
        <p:spPr>
          <a:xfrm>
            <a:off x="13100050" y="8993483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30 Net Recovery</a:t>
            </a:r>
          </a:p>
        </p:txBody>
      </p:sp>
    </p:spTree>
    <p:extLst>
      <p:ext uri="{BB962C8B-B14F-4D97-AF65-F5344CB8AC3E}">
        <p14:creationId xmlns:p14="http://schemas.microsoft.com/office/powerpoint/2010/main" val="723330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A074F1-00FA-4C00-B9FF-E50F84EF0B24}"/>
              </a:ext>
            </a:extLst>
          </p:cNvPr>
          <p:cNvSpPr txBox="1"/>
          <p:nvPr/>
        </p:nvSpPr>
        <p:spPr>
          <a:xfrm>
            <a:off x="1143000" y="658218"/>
            <a:ext cx="1143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4. UAS Sensing</a:t>
            </a:r>
            <a:endParaRPr sz="4800" b="1">
              <a:solidFill>
                <a:srgbClr val="75B239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EB9C1B-94C7-491A-A49F-85CD6EBCB4AB}"/>
              </a:ext>
            </a:extLst>
          </p:cNvPr>
          <p:cNvSpPr txBox="1"/>
          <p:nvPr/>
        </p:nvSpPr>
        <p:spPr>
          <a:xfrm>
            <a:off x="1295400" y="1489215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Introduzione al Sensing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60D09-57EE-2D55-25B8-09E0D46B9026}"/>
              </a:ext>
            </a:extLst>
          </p:cNvPr>
          <p:cNvSpPr txBox="1"/>
          <p:nvPr/>
        </p:nvSpPr>
        <p:spPr>
          <a:xfrm>
            <a:off x="990600" y="2081909"/>
            <a:ext cx="7543800" cy="11185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 carichi utili dei sensori a bordo degli UAV rilevano l'ambiente in cui operano attraverso </a:t>
            </a:r>
            <a:r>
              <a:rPr b="1"/>
              <a:t>il rilevamento attivo e passivo</a:t>
            </a:r>
            <a: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 sensori attivi emettono energia elettromagnetica verso oggetti esterni per catturare e analizzare l'energia riflessa. Esempi di sensori attivi sono: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LiDAR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SAR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RADAR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 sensori passivi, come le telecamere visive, catturano solo l'energia emessa da fonti esterne. Alcuni esempi di sensori passivi sono: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Macchina fotografica RGB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Sensore IR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8490F0-892E-3F73-DFF2-0DA2C5A32350}"/>
              </a:ext>
            </a:extLst>
          </p:cNvPr>
          <p:cNvSpPr txBox="1"/>
          <p:nvPr/>
        </p:nvSpPr>
        <p:spPr>
          <a:xfrm>
            <a:off x="10309843" y="77001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31 Spettro energetico elettromagnetico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CC6875-6FF0-6E48-EFA6-6ACB223FA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750825"/>
            <a:ext cx="9189687" cy="521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2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A074F1-00FA-4C00-B9FF-E50F84EF0B24}"/>
              </a:ext>
            </a:extLst>
          </p:cNvPr>
          <p:cNvSpPr txBox="1"/>
          <p:nvPr/>
        </p:nvSpPr>
        <p:spPr>
          <a:xfrm>
            <a:off x="1143000" y="658218"/>
            <a:ext cx="1143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4. UAS Sensing</a:t>
            </a:r>
            <a:endParaRPr sz="4800" b="1">
              <a:solidFill>
                <a:srgbClr val="75B239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EB9C1B-94C7-491A-A49F-85CD6EBCB4AB}"/>
              </a:ext>
            </a:extLst>
          </p:cNvPr>
          <p:cNvSpPr txBox="1"/>
          <p:nvPr/>
        </p:nvSpPr>
        <p:spPr>
          <a:xfrm>
            <a:off x="1295400" y="1489215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Dati geospaziali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60D09-57EE-2D55-25B8-09E0D46B9026}"/>
              </a:ext>
            </a:extLst>
          </p:cNvPr>
          <p:cNvSpPr txBox="1"/>
          <p:nvPr/>
        </p:nvSpPr>
        <p:spPr>
          <a:xfrm>
            <a:off x="990600" y="2081909"/>
            <a:ext cx="7924800" cy="9592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L'UAS è spesso usato per studiare le informazioni spaziali dei soggetti o dell'ambiente. UAS a volte utilizza queste informazioni per la navigazione, la pianificazione del percorso e la localizzazione.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Questo approccio è noto anche come Simultaneous Localization and mapping (SLAM), che è un problema computazionale di costruzione o aggiornamento di una mappa di un ambiente sconosciuto, mantenendo allo stesso tempo traccia della posizione di un UAV all'interno di esso.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L'approccio Slam utilizza dati geospaziali disponibili come: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Dati raster — dati memorizzati come valori in una griglia contigua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Dati vettoriali — dati memorizzati come punti, linee, poligoni, ecc.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8490F0-892E-3F73-DFF2-0DA2C5A32350}"/>
              </a:ext>
            </a:extLst>
          </p:cNvPr>
          <p:cNvSpPr txBox="1"/>
          <p:nvPr/>
        </p:nvSpPr>
        <p:spPr>
          <a:xfrm>
            <a:off x="10287000" y="7977486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32 Rappresentanza di Raster e dati vettoriali</a:t>
            </a:r>
          </a:p>
        </p:txBody>
      </p:sp>
      <p:pic>
        <p:nvPicPr>
          <p:cNvPr id="13314" name="Picture 2" descr="Raster and Vector data types as representative of 'real world'... |  Download Scientific Diagram">
            <a:extLst>
              <a:ext uri="{FF2B5EF4-FFF2-40B4-BE49-F238E27FC236}">
                <a16:creationId xmlns:a16="http://schemas.microsoft.com/office/drawing/2014/main" id="{4A444534-E748-6D82-DA13-08DFB1DAA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632963"/>
            <a:ext cx="5857875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704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A074F1-00FA-4C00-B9FF-E50F84EF0B24}"/>
              </a:ext>
            </a:extLst>
          </p:cNvPr>
          <p:cNvSpPr txBox="1"/>
          <p:nvPr/>
        </p:nvSpPr>
        <p:spPr>
          <a:xfrm>
            <a:off x="1143000" y="658218"/>
            <a:ext cx="1280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5. Regolamenti UAS, Standards &amp; Guidance</a:t>
            </a:r>
            <a:endParaRPr sz="4800" b="1">
              <a:solidFill>
                <a:srgbClr val="75B239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EB9C1B-94C7-491A-A49F-85CD6EBCB4AB}"/>
              </a:ext>
            </a:extLst>
          </p:cNvPr>
          <p:cNvSpPr txBox="1"/>
          <p:nvPr/>
        </p:nvSpPr>
        <p:spPr>
          <a:xfrm>
            <a:off x="1295400" y="1489215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Sistema di regolamentazione dell'aviazione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60D09-57EE-2D55-25B8-09E0D46B9026}"/>
              </a:ext>
            </a:extLst>
          </p:cNvPr>
          <p:cNvSpPr txBox="1"/>
          <p:nvPr/>
        </p:nvSpPr>
        <p:spPr>
          <a:xfrm>
            <a:off x="990600" y="2081909"/>
            <a:ext cx="9296400" cy="10123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La FAA e l'Agenzia europea per la sicurezza aerea (AESA) regolano l'uso dello spazio aereo nazionale all'interno degli Stati Uniti e dell'Unione europea (UE).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Sono responsabili di garantire la sicurezza e la protezione dell'ambiente nel trasporto aereo in Europa e negli Stati Uniti.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 produttori di apparecchiature originali (OEM) e gli operatori in genere guidano e motivano le normative in qualsiasi ambiente tecnico come l'aviazione.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Il 16 settembre 2005, la FAA ha rilasciato il memorandum AFS-400 UAS Policy 05-01 come linea guida per l'uso di UAS nel National Airspace System (NAS) degli Stati Uniti.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 regolamenti UE 2019/947 e 2019/945 stabiliscono il quadro per il funzionamento sicuro dei droni civili nei cieli europei.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</p:txBody>
      </p:sp>
      <p:pic>
        <p:nvPicPr>
          <p:cNvPr id="15362" name="Picture 2" descr="EASA: Kein generelles Transportverbot des Galaxy Note 7 - Notebookcheck.com  News">
            <a:extLst>
              <a:ext uri="{FF2B5EF4-FFF2-40B4-BE49-F238E27FC236}">
                <a16:creationId xmlns:a16="http://schemas.microsoft.com/office/drawing/2014/main" id="{7E28C60F-757A-4BFD-AEE7-A833D03C1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501915"/>
            <a:ext cx="5334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FAA promises money for US airport improvements">
            <a:extLst>
              <a:ext uri="{FF2B5EF4-FFF2-40B4-BE49-F238E27FC236}">
                <a16:creationId xmlns:a16="http://schemas.microsoft.com/office/drawing/2014/main" id="{7FB5EFD9-20C2-DF0C-D811-C3E1195CF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586" y="5132673"/>
            <a:ext cx="5352214" cy="27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76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35E2D6-EA23-4312-A54C-03AD2E73DACE}"/>
              </a:ext>
            </a:extLst>
          </p:cNvPr>
          <p:cNvSpPr txBox="1"/>
          <p:nvPr/>
        </p:nvSpPr>
        <p:spPr>
          <a:xfrm>
            <a:off x="1229590" y="1571938"/>
            <a:ext cx="90574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Obiettivi &amp; Obiettivi </a:t>
            </a:r>
          </a:p>
          <a:p>
            <a:endParaRPr sz="4800" b="1">
              <a:solidFill>
                <a:srgbClr val="75B239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869811-73F4-4578-94E4-A5B3320749D8}"/>
              </a:ext>
            </a:extLst>
          </p:cNvPr>
          <p:cNvSpPr txBox="1"/>
          <p:nvPr/>
        </p:nvSpPr>
        <p:spPr>
          <a:xfrm>
            <a:off x="1229590" y="2556723"/>
            <a:ext cx="136294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effectLst/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Alla fine di questo modulo sarete in grado di:</a:t>
            </a:r>
          </a:p>
          <a:p>
            <a:endParaRPr sz="2400"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19926D-37C8-4128-980D-7AD5AD50AFB3}"/>
              </a:ext>
            </a:extLst>
          </p:cNvPr>
          <p:cNvSpPr txBox="1"/>
          <p:nvPr/>
        </p:nvSpPr>
        <p:spPr>
          <a:xfrm>
            <a:off x="2011219" y="3461828"/>
            <a:ext cx="79455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familiarizzare con i sistemi aerei senza equipaggio (UAS)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5504AA-93D6-4AE3-A931-42A6CAEE6A01}"/>
              </a:ext>
            </a:extLst>
          </p:cNvPr>
          <p:cNvSpPr txBox="1"/>
          <p:nvPr/>
        </p:nvSpPr>
        <p:spPr>
          <a:xfrm>
            <a:off x="2044450" y="4233342"/>
            <a:ext cx="8090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comprendere le applicazioni attuali e future per UAS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08559E-1BBE-4F35-B149-7932C7202A0E}"/>
              </a:ext>
            </a:extLst>
          </p:cNvPr>
          <p:cNvSpPr txBox="1"/>
          <p:nvPr/>
        </p:nvSpPr>
        <p:spPr>
          <a:xfrm>
            <a:off x="2036619" y="4923928"/>
            <a:ext cx="57357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familiarizzare con gli elementi UAS di base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491E158-D4F5-4147-AAA4-FE87762F0B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077" b="-1435"/>
          <a:stretch/>
        </p:blipFill>
        <p:spPr>
          <a:xfrm>
            <a:off x="1458843" y="3431051"/>
            <a:ext cx="577776" cy="52322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133F1A5-32C5-4E80-9D50-8E0D6E2C14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077" b="-1435"/>
          <a:stretch/>
        </p:blipFill>
        <p:spPr>
          <a:xfrm>
            <a:off x="1466674" y="4238720"/>
            <a:ext cx="577776" cy="52322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F26EAF6-D697-4163-9493-032EFC5DF3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077" b="-1435"/>
          <a:stretch/>
        </p:blipFill>
        <p:spPr>
          <a:xfrm>
            <a:off x="1433443" y="4893150"/>
            <a:ext cx="577776" cy="523220"/>
          </a:xfrm>
          <a:prstGeom prst="rect">
            <a:avLst/>
          </a:prstGeom>
        </p:spPr>
      </p:pic>
      <p:sp>
        <p:nvSpPr>
          <p:cNvPr id="11" name="CuadroTexto 8">
            <a:extLst>
              <a:ext uri="{FF2B5EF4-FFF2-40B4-BE49-F238E27FC236}">
                <a16:creationId xmlns:a16="http://schemas.microsoft.com/office/drawing/2014/main" id="{4A2CDD0E-DDC5-5BE9-55D1-B305E54A0A0F}"/>
              </a:ext>
            </a:extLst>
          </p:cNvPr>
          <p:cNvSpPr txBox="1"/>
          <p:nvPr/>
        </p:nvSpPr>
        <p:spPr>
          <a:xfrm>
            <a:off x="2036619" y="5695442"/>
            <a:ext cx="10764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scopri i diversi tipi di payload/sensori e le loro applicazioni</a:t>
            </a:r>
          </a:p>
        </p:txBody>
      </p:sp>
      <p:pic>
        <p:nvPicPr>
          <p:cNvPr id="12" name="Imagen 15">
            <a:extLst>
              <a:ext uri="{FF2B5EF4-FFF2-40B4-BE49-F238E27FC236}">
                <a16:creationId xmlns:a16="http://schemas.microsoft.com/office/drawing/2014/main" id="{22084BE2-C393-10F4-9804-143E97E48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077" b="-1435"/>
          <a:stretch/>
        </p:blipFill>
        <p:spPr>
          <a:xfrm>
            <a:off x="1433443" y="5664664"/>
            <a:ext cx="577776" cy="523220"/>
          </a:xfrm>
          <a:prstGeom prst="rect">
            <a:avLst/>
          </a:prstGeom>
        </p:spPr>
      </p:pic>
      <p:sp>
        <p:nvSpPr>
          <p:cNvPr id="13" name="CuadroTexto 8">
            <a:extLst>
              <a:ext uri="{FF2B5EF4-FFF2-40B4-BE49-F238E27FC236}">
                <a16:creationId xmlns:a16="http://schemas.microsoft.com/office/drawing/2014/main" id="{D2C07DAB-E47C-6B8E-B702-3BD6EF4C8EEB}"/>
              </a:ext>
            </a:extLst>
          </p:cNvPr>
          <p:cNvSpPr txBox="1"/>
          <p:nvPr/>
        </p:nvSpPr>
        <p:spPr>
          <a:xfrm>
            <a:off x="2036619" y="6466956"/>
            <a:ext cx="7589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familiarizza con le attuali normative UAS</a:t>
            </a:r>
          </a:p>
        </p:txBody>
      </p:sp>
      <p:pic>
        <p:nvPicPr>
          <p:cNvPr id="17" name="Imagen 15">
            <a:extLst>
              <a:ext uri="{FF2B5EF4-FFF2-40B4-BE49-F238E27FC236}">
                <a16:creationId xmlns:a16="http://schemas.microsoft.com/office/drawing/2014/main" id="{B84C2C6D-B26F-5833-2948-9013A624DA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077" b="-1435"/>
          <a:stretch/>
        </p:blipFill>
        <p:spPr>
          <a:xfrm>
            <a:off x="1433443" y="6436178"/>
            <a:ext cx="577776" cy="523220"/>
          </a:xfrm>
          <a:prstGeom prst="rect">
            <a:avLst/>
          </a:prstGeom>
        </p:spPr>
      </p:pic>
      <p:sp>
        <p:nvSpPr>
          <p:cNvPr id="20" name="CuadroTexto 8">
            <a:extLst>
              <a:ext uri="{FF2B5EF4-FFF2-40B4-BE49-F238E27FC236}">
                <a16:creationId xmlns:a16="http://schemas.microsoft.com/office/drawing/2014/main" id="{06208D9E-AA33-8D62-4E8F-47B2D9E96136}"/>
              </a:ext>
            </a:extLst>
          </p:cNvPr>
          <p:cNvSpPr txBox="1"/>
          <p:nvPr/>
        </p:nvSpPr>
        <p:spPr>
          <a:xfrm>
            <a:off x="2011219" y="7262427"/>
            <a:ext cx="9494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comprendere il significato dei fattori umani nella sicurezza degli UAS</a:t>
            </a:r>
          </a:p>
        </p:txBody>
      </p:sp>
      <p:pic>
        <p:nvPicPr>
          <p:cNvPr id="21" name="Imagen 15">
            <a:extLst>
              <a:ext uri="{FF2B5EF4-FFF2-40B4-BE49-F238E27FC236}">
                <a16:creationId xmlns:a16="http://schemas.microsoft.com/office/drawing/2014/main" id="{0E9CA915-9335-FFEE-1290-0A233F11E0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077" b="-1435"/>
          <a:stretch/>
        </p:blipFill>
        <p:spPr>
          <a:xfrm>
            <a:off x="1408043" y="7231649"/>
            <a:ext cx="577776" cy="5232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A074F1-00FA-4C00-B9FF-E50F84EF0B24}"/>
              </a:ext>
            </a:extLst>
          </p:cNvPr>
          <p:cNvSpPr txBox="1"/>
          <p:nvPr/>
        </p:nvSpPr>
        <p:spPr>
          <a:xfrm>
            <a:off x="1143000" y="658218"/>
            <a:ext cx="1280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5. Regolamenti UAS, Standards &amp; Guidance</a:t>
            </a:r>
            <a:endParaRPr sz="4800" b="1">
              <a:solidFill>
                <a:srgbClr val="75B239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EB9C1B-94C7-491A-A49F-85CD6EBCB4AB}"/>
              </a:ext>
            </a:extLst>
          </p:cNvPr>
          <p:cNvSpPr txBox="1"/>
          <p:nvPr/>
        </p:nvSpPr>
        <p:spPr>
          <a:xfrm>
            <a:off x="1295400" y="1489215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Attuali regolamenti UAS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60D09-57EE-2D55-25B8-09E0D46B9026}"/>
              </a:ext>
            </a:extLst>
          </p:cNvPr>
          <p:cNvSpPr txBox="1"/>
          <p:nvPr/>
        </p:nvSpPr>
        <p:spPr>
          <a:xfrm>
            <a:off x="838200" y="1866900"/>
            <a:ext cx="11887200" cy="11772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Negli Stati Uniti l'attuale regolamento sui droni richiede che qualsiasi drone sia: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Meno di 55 libbre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Operare all'interno della Visual Line-Of-Sight (VLOS) del pilota in comando/osservatore visivo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Non operare direttamente sulle persone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Operare solo di giorno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Volare a velocità non superiore a 100 mph (87Knts)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Vola al di sotto di 500 piedi (AGL)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Non operare nello spazio aereo di classe 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Operare nello spazio aereo di classe E solo dopo l'approvazione da parte dell'ATC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Operare in una visibilità meteorologica minima di 3 miglia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Deve essere operato solo da un pilota autorizzato ai sensi della parte — 107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300" kern="120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Source Sans Pro" panose="020F0502020204030204" pitchFamily="34" charset="0"/>
                <a:ea typeface="+mn-ea"/>
                <a:cs typeface="+mn-cs"/>
              </a:defRPr>
            </a:pPr>
            <a:r>
              <a:t>Nell'attuale regolamento UE sui droni (le normative nazionali possono differire per ogni paese):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kern="120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Source Sans Pro" panose="020F0502020204030204" pitchFamily="34" charset="0"/>
                <a:ea typeface="+mn-ea"/>
                <a:cs typeface="+mn-cs"/>
              </a:defRPr>
            </a:pPr>
            <a:r>
              <a:t>È necessario ottenere un certificato di drone UE prima di pilotare un drone del peso di 250 grammi o più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kern="120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Source Sans Pro" panose="020F0502020204030204" pitchFamily="34" charset="0"/>
                <a:ea typeface="+mn-ea"/>
                <a:cs typeface="+mn-cs"/>
              </a:defRPr>
            </a:pPr>
            <a:r>
              <a:t>Devi registrarti come pilota di droni e collegare un numero di operatore al tuo drone.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kern="120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Source Sans Pro" panose="020F0502020204030204" pitchFamily="34" charset="0"/>
                <a:ea typeface="+mn-ea"/>
                <a:cs typeface="+mn-cs"/>
              </a:defRPr>
            </a:pPr>
            <a:r>
              <a:t>Il drone deve volare ad un'altezza massima di 120 metri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kern="120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Source Sans Pro" panose="020F0502020204030204" pitchFamily="34" charset="0"/>
                <a:ea typeface="+mn-ea"/>
                <a:cs typeface="+mn-cs"/>
              </a:defRPr>
            </a:pPr>
            <a:r>
              <a:t>Il drone deve essere volato all'interno della vista diretta dei piloti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kern="120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Source Sans Pro" panose="020F0502020204030204" pitchFamily="34" charset="0"/>
                <a:ea typeface="+mn-ea"/>
                <a:cs typeface="+mn-cs"/>
              </a:defRPr>
            </a:pPr>
            <a:r>
              <a:t>Il drone può essere volato solo durante il giorno nei Paesi Bassi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kern="120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Source Sans Pro" panose="020F0502020204030204" pitchFamily="34" charset="0"/>
                <a:ea typeface="+mn-ea"/>
                <a:cs typeface="+mn-cs"/>
              </a:defRPr>
            </a:pPr>
            <a:r>
              <a:t>Non è consentito volare in una no-fly zone (temporanea)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 kern="120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Source Sans Pro" panose="020F0502020204030204" pitchFamily="34" charset="0"/>
                <a:ea typeface="+mn-ea"/>
                <a:cs typeface="+mn-cs"/>
              </a:defRPr>
            </a:pPr>
            <a:r>
              <a:t>Non è consentito volare sopra persone non coinvolte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</p:txBody>
      </p:sp>
      <p:pic>
        <p:nvPicPr>
          <p:cNvPr id="16386" name="Picture 2" descr="DJI Academy Rome Elite-DJI Academy Site-UNMANNED AERIAL SYSTEM TRAINING  CENTER">
            <a:extLst>
              <a:ext uri="{FF2B5EF4-FFF2-40B4-BE49-F238E27FC236}">
                <a16:creationId xmlns:a16="http://schemas.microsoft.com/office/drawing/2014/main" id="{3E20C558-9E83-DE13-56D7-627FDE1EB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900" y="3286542"/>
            <a:ext cx="55626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5BA08D-2388-2194-1C88-5B738066C0B9}"/>
              </a:ext>
            </a:extLst>
          </p:cNvPr>
          <p:cNvSpPr txBox="1"/>
          <p:nvPr/>
        </p:nvSpPr>
        <p:spPr>
          <a:xfrm>
            <a:off x="12166600" y="6771520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33 Pilota UAS con licenza</a:t>
            </a:r>
          </a:p>
        </p:txBody>
      </p:sp>
    </p:spTree>
    <p:extLst>
      <p:ext uri="{BB962C8B-B14F-4D97-AF65-F5344CB8AC3E}">
        <p14:creationId xmlns:p14="http://schemas.microsoft.com/office/powerpoint/2010/main" val="3806565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A074F1-00FA-4C00-B9FF-E50F84EF0B24}"/>
              </a:ext>
            </a:extLst>
          </p:cNvPr>
          <p:cNvSpPr txBox="1"/>
          <p:nvPr/>
        </p:nvSpPr>
        <p:spPr>
          <a:xfrm>
            <a:off x="1143000" y="658218"/>
            <a:ext cx="1280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5. Regolamenti UAS, Standards &amp; Guidance</a:t>
            </a:r>
            <a:endParaRPr sz="4800" b="1">
              <a:solidFill>
                <a:srgbClr val="75B239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EB9C1B-94C7-491A-A49F-85CD6EBCB4AB}"/>
              </a:ext>
            </a:extLst>
          </p:cNvPr>
          <p:cNvSpPr txBox="1"/>
          <p:nvPr/>
        </p:nvSpPr>
        <p:spPr>
          <a:xfrm>
            <a:off x="1295400" y="1489215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La via da seguire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60D09-57EE-2D55-25B8-09E0D46B9026}"/>
              </a:ext>
            </a:extLst>
          </p:cNvPr>
          <p:cNvSpPr txBox="1"/>
          <p:nvPr/>
        </p:nvSpPr>
        <p:spPr>
          <a:xfrm>
            <a:off x="990600" y="2081909"/>
            <a:ext cx="9067800" cy="6407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L'ambiente dell'aviazione è un ambiente complesso, dinamico e pieno di insidie a causa delle numerose parti interessate (progettisti, operatori, utenti, ecc.) coinvolte nel processo di ricerca dell'accesso al NAS.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Richiede quindi maggiore cautela quando si introducono nuovi regolamenti in modo che le regole di ingaggio siano pienamente comprese.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Il coinvolgimento attivo dei partner e degli operatori del settore è molto importante per consentire una crescita organica di questo settore.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La sfida più grande per gli organismi di regolamentazione come la FAA e l'AESA è quella di arrivare a politiche, procedure, regole e regolamenti coerenti, razionali e applicabili per l'industria UAS.</a:t>
            </a:r>
          </a:p>
          <a:p>
            <a:pPr>
              <a:lnSpc>
                <a:spcPct val="150000"/>
              </a:lnSpc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</p:txBody>
      </p:sp>
      <p:pic>
        <p:nvPicPr>
          <p:cNvPr id="17410" name="Picture 2" descr="NBAA Urges FAA to Utilize Existing Framework in Beyond-Eyesight Drone Ops  Approach | NBAA - National Business Aviation Association">
            <a:extLst>
              <a:ext uri="{FF2B5EF4-FFF2-40B4-BE49-F238E27FC236}">
                <a16:creationId xmlns:a16="http://schemas.microsoft.com/office/drawing/2014/main" id="{178DAA59-6974-4746-8BB9-26BF814CE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3162300"/>
            <a:ext cx="5314950" cy="35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6B4A9A-3BB9-4B88-2411-546004BD05AF}"/>
              </a:ext>
            </a:extLst>
          </p:cNvPr>
          <p:cNvSpPr txBox="1"/>
          <p:nvPr/>
        </p:nvSpPr>
        <p:spPr>
          <a:xfrm>
            <a:off x="10658475" y="6743700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34 Consegna del carico Drone</a:t>
            </a:r>
          </a:p>
        </p:txBody>
      </p:sp>
    </p:spTree>
    <p:extLst>
      <p:ext uri="{BB962C8B-B14F-4D97-AF65-F5344CB8AC3E}">
        <p14:creationId xmlns:p14="http://schemas.microsoft.com/office/powerpoint/2010/main" val="42518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A074F1-00FA-4C00-B9FF-E50F84EF0B24}"/>
              </a:ext>
            </a:extLst>
          </p:cNvPr>
          <p:cNvSpPr txBox="1"/>
          <p:nvPr/>
        </p:nvSpPr>
        <p:spPr>
          <a:xfrm>
            <a:off x="1143000" y="658218"/>
            <a:ext cx="1280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6. Fattori umani in UAS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EB9C1B-94C7-491A-A49F-85CD6EBCB4AB}"/>
              </a:ext>
            </a:extLst>
          </p:cNvPr>
          <p:cNvSpPr txBox="1"/>
          <p:nvPr/>
        </p:nvSpPr>
        <p:spPr>
          <a:xfrm>
            <a:off x="1295400" y="1489215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Percezione umana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60D09-57EE-2D55-25B8-09E0D46B9026}"/>
              </a:ext>
            </a:extLst>
          </p:cNvPr>
          <p:cNvSpPr txBox="1"/>
          <p:nvPr/>
        </p:nvSpPr>
        <p:spPr>
          <a:xfrm>
            <a:off x="990600" y="1942070"/>
            <a:ext cx="16306800" cy="8000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L'elemento umano nel funzionamento UAS è molto critico per la sicurezza generale e il successo dell'industria UAS.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L'obiettivo generale dei fattori umani in UAS è quello di fornire agli utenti, ai clienti e agli operatori la guida, le conoscenze e le competenze necessarie per archiviare un funzionamento sicuro degli UAV.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Anche se gli esseri umani sono altamente adattabili al loro ambiente (che li rende le specie più intelligenti su questo pianeta), sperimentano stanchezza mentale/fisica, disorientamento, cattiva comunicazione ecc., il che spesso porta a situazioni pericolose e catastrofiche a causa di errori umani.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Alcuni dei molti motivi che possono essere attribuiti a questi possono essere classificati in: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Errori di percezione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Attenzione selettiva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Mancanza di attenzione mirata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Attenzione divisa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</p:txBody>
      </p:sp>
      <p:pic>
        <p:nvPicPr>
          <p:cNvPr id="18434" name="Picture 2" descr="Cognitive factors worthy of consideration for multiple UAS. | Download  Scientific Diagram">
            <a:extLst>
              <a:ext uri="{FF2B5EF4-FFF2-40B4-BE49-F238E27FC236}">
                <a16:creationId xmlns:a16="http://schemas.microsoft.com/office/drawing/2014/main" id="{3492F5FE-EC0D-618A-E2DB-378BBB71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4838700"/>
            <a:ext cx="448627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6B4A9A-3BB9-4B88-2411-546004BD05AF}"/>
              </a:ext>
            </a:extLst>
          </p:cNvPr>
          <p:cNvSpPr txBox="1"/>
          <p:nvPr/>
        </p:nvSpPr>
        <p:spPr>
          <a:xfrm>
            <a:off x="9220200" y="8344930"/>
            <a:ext cx="3791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35 Fattori che influenzano la cognizione umana</a:t>
            </a:r>
          </a:p>
        </p:txBody>
      </p:sp>
    </p:spTree>
    <p:extLst>
      <p:ext uri="{BB962C8B-B14F-4D97-AF65-F5344CB8AC3E}">
        <p14:creationId xmlns:p14="http://schemas.microsoft.com/office/powerpoint/2010/main" val="1605178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A074F1-00FA-4C00-B9FF-E50F84EF0B24}"/>
              </a:ext>
            </a:extLst>
          </p:cNvPr>
          <p:cNvSpPr txBox="1"/>
          <p:nvPr/>
        </p:nvSpPr>
        <p:spPr>
          <a:xfrm>
            <a:off x="1143000" y="658218"/>
            <a:ext cx="1280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6. Fattori umani in UAS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EB9C1B-94C7-491A-A49F-85CD6EBCB4AB}"/>
              </a:ext>
            </a:extLst>
          </p:cNvPr>
          <p:cNvSpPr txBox="1"/>
          <p:nvPr/>
        </p:nvSpPr>
        <p:spPr>
          <a:xfrm>
            <a:off x="1295400" y="1489215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Errore umano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60D09-57EE-2D55-25B8-09E0D46B9026}"/>
              </a:ext>
            </a:extLst>
          </p:cNvPr>
          <p:cNvSpPr txBox="1"/>
          <p:nvPr/>
        </p:nvSpPr>
        <p:spPr>
          <a:xfrm>
            <a:off x="990600" y="1942070"/>
            <a:ext cx="16306800" cy="7469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Secondo Senders &amp; Moray (1991)* e l'errore è definito come "non inteso dall'attore, non desiderato da un insieme di regole o da un osservatore esterno, o che ha condotto il compito o il sistema al di fuori dei suoi limiti accettabili".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 Industria critica per la sicurezza come l'industria aeronautica impiega strategie per rilevare e prevenire gli errori umani prima che si verifichino.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Nei fattori umani il modello swiss-formaese è spesso usato per descrivere come gli errori scivolano attraverso le guardie di diversi livelli di supervisione e si combinano con determinate precondizioni che alla fine portano a incidenti.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Ci sono essenzialmente quattro strati di influenze che portano a incidenti: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Influenza organizzativa — mancanza di politiche, orientamenti, regole, ecc.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Influenza di vigilanza — mancanza di vigilanza da parte delle persone fisiche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Condizioni preliminari — condizioni che facilitano la causa dell'incidente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Azioni dell'operatore — azioni intraprese dall'operatore che conduce all'evento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B4A9A-3BB9-4B88-2411-546004BD05AF}"/>
              </a:ext>
            </a:extLst>
          </p:cNvPr>
          <p:cNvSpPr txBox="1"/>
          <p:nvPr/>
        </p:nvSpPr>
        <p:spPr>
          <a:xfrm>
            <a:off x="13030200" y="8461919"/>
            <a:ext cx="3791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36 Modello di errore umano svizzero-formaggio</a:t>
            </a:r>
          </a:p>
        </p:txBody>
      </p:sp>
      <p:pic>
        <p:nvPicPr>
          <p:cNvPr id="19462" name="Picture 6" descr="How To Determine Why Pilot Error Happened - HubPages">
            <a:extLst>
              <a:ext uri="{FF2B5EF4-FFF2-40B4-BE49-F238E27FC236}">
                <a16:creationId xmlns:a16="http://schemas.microsoft.com/office/drawing/2014/main" id="{1B744755-1876-6DEF-A496-77F0E3B48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4315002"/>
            <a:ext cx="7239000" cy="447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963B9E-9ED4-7B3B-6900-263243C1A8E4}"/>
              </a:ext>
            </a:extLst>
          </p:cNvPr>
          <p:cNvSpPr txBox="1"/>
          <p:nvPr/>
        </p:nvSpPr>
        <p:spPr>
          <a:xfrm>
            <a:off x="1429586" y="802176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*Enders, J.W., &amp; Moray, N.P. (1991). Errore umano: Causa, previsione e riduzione (1º ed.). CRC Press. https://doi.org/10.1201/9781003070375</a:t>
            </a:r>
          </a:p>
        </p:txBody>
      </p:sp>
    </p:spTree>
    <p:extLst>
      <p:ext uri="{BB962C8B-B14F-4D97-AF65-F5344CB8AC3E}">
        <p14:creationId xmlns:p14="http://schemas.microsoft.com/office/powerpoint/2010/main" val="3771846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A074F1-00FA-4C00-B9FF-E50F84EF0B24}"/>
              </a:ext>
            </a:extLst>
          </p:cNvPr>
          <p:cNvSpPr txBox="1"/>
          <p:nvPr/>
        </p:nvSpPr>
        <p:spPr>
          <a:xfrm>
            <a:off x="1143000" y="658218"/>
            <a:ext cx="1280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6. Fattori umani in UAS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EB9C1B-94C7-491A-A49F-85CD6EBCB4AB}"/>
              </a:ext>
            </a:extLst>
          </p:cNvPr>
          <p:cNvSpPr txBox="1"/>
          <p:nvPr/>
        </p:nvSpPr>
        <p:spPr>
          <a:xfrm>
            <a:off x="1295400" y="1489215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Consapevolezza situazionale (SA)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60D09-57EE-2D55-25B8-09E0D46B9026}"/>
              </a:ext>
            </a:extLst>
          </p:cNvPr>
          <p:cNvSpPr txBox="1"/>
          <p:nvPr/>
        </p:nvSpPr>
        <p:spPr>
          <a:xfrm>
            <a:off x="990600" y="1942070"/>
            <a:ext cx="11201400" cy="9062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Marinare la consapevolezza situazionale è la chiave per un'industria UAS sicura ed efficiente.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È definito come un "modello mentale interno dello stato attuale dell'ambiente di volo".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Ci sono quattro aspetti della consapevolezza della situazione, visti come un passo comune nel processo decisionale: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rPr b="1"/>
              <a:t>Vigilanza </a:t>
            </a:r>
            <a:r>
              <a:t>— gestire il giusto tipo di attenzione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rPr b="1"/>
              <a:t>Diagnosi</a:t>
            </a:r>
            <a:r>
              <a:t> — identificare la causa principale della situazione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rPr b="1"/>
              <a:t>Analisi dei rischi </a:t>
            </a:r>
            <a:r>
              <a:t>— comprendere l'impatto della situazione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rPr b="1"/>
              <a:t>Azione</a:t>
            </a:r>
            <a:r>
              <a:t> — intraprendere azioni giuste per mitigare i rischi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300" kern="120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Source Sans Pro" panose="020F0502020204030204" pitchFamily="34" charset="0"/>
                <a:ea typeface="+mn-ea"/>
                <a:cs typeface="+mn-cs"/>
              </a:defRPr>
            </a:pPr>
            <a:r>
              <a:t>Altri modi per migliorare l'SA sono attraverso il design.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rPr kern="120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La progettazione efficiente dell'interfaccia uomo-macchina (HMI) può rendere le informazioni critiche più accessibili, ridurre il carico di lavoro pilota e </a:t>
            </a:r>
            <a:r>
              <a:t>allertare gli attori in anticipo.</a:t>
            </a:r>
            <a:endParaRPr kumimoji="0" sz="2300" b="0" i="0" u="none" strike="noStrike" kern="1200" cap="none" normalizeH="0" baseline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Source Sans Pro" panose="020F0502020204030204" pitchFamily="34" charset="0"/>
              <a:ea typeface="+mn-ea"/>
              <a:cs typeface="+mn-cs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300">
              <a:solidFill>
                <a:srgbClr val="212529"/>
              </a:solidFill>
              <a:latin typeface="Source Sans Pro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B4A9A-3BB9-4B88-2411-546004BD05AF}"/>
              </a:ext>
            </a:extLst>
          </p:cNvPr>
          <p:cNvSpPr txBox="1"/>
          <p:nvPr/>
        </p:nvSpPr>
        <p:spPr>
          <a:xfrm>
            <a:off x="13030200" y="7734300"/>
            <a:ext cx="3791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37 Fattori che influenzano SA</a:t>
            </a:r>
          </a:p>
        </p:txBody>
      </p:sp>
      <p:pic>
        <p:nvPicPr>
          <p:cNvPr id="20482" name="Picture 2" descr="Situational Awareness (OGHFA BN) | SKYbrary Aviation Safety">
            <a:extLst>
              <a:ext uri="{FF2B5EF4-FFF2-40B4-BE49-F238E27FC236}">
                <a16:creationId xmlns:a16="http://schemas.microsoft.com/office/drawing/2014/main" id="{B1A5DA52-105A-6C0C-3DA9-7D438467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3314700"/>
            <a:ext cx="6172200" cy="418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163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3028CB6-28B6-2720-2D2B-8AB3FBDF7783}"/>
              </a:ext>
            </a:extLst>
          </p:cNvPr>
          <p:cNvSpPr txBox="1"/>
          <p:nvPr/>
        </p:nvSpPr>
        <p:spPr>
          <a:xfrm>
            <a:off x="1371600" y="470674"/>
            <a:ext cx="4343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Riassumendo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B6EE240-5712-E873-1DFF-5AEBE8DCA64C}"/>
              </a:ext>
            </a:extLst>
          </p:cNvPr>
          <p:cNvSpPr txBox="1"/>
          <p:nvPr/>
        </p:nvSpPr>
        <p:spPr>
          <a:xfrm>
            <a:off x="1143000" y="2095500"/>
            <a:ext cx="10591800" cy="67403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  <a:cs typeface="Microsoft Sans Serif" panose="020B0604020202020204" pitchFamily="34" charset="0"/>
              </a:defRPr>
            </a:pPr>
            <a:r>
              <a:t>Nuovi casi d'uso identificati dai militari all'inizio del</a:t>
            </a:r>
            <a:r>
              <a:rPr baseline="30000"/>
              <a:t>20º</a:t>
            </a:r>
            <a:r>
              <a:t> secolo e nuove tecnologie che si uniscono hanno portato allo sviluppo di UAS nei primi giorni.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  <a:cs typeface="Microsoft Sans Serif" panose="020B0604020202020204" pitchFamily="34" charset="0"/>
              </a:defRPr>
            </a:pPr>
            <a:r>
              <a:t>L'UAV può avere diversi livelli di autonomia in base alla tecnologia e al metodo di controllo utilizzati.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  <a:cs typeface="Microsoft Sans Serif" panose="020B0604020202020204" pitchFamily="34" charset="0"/>
              </a:defRPr>
            </a:pPr>
            <a:r>
              <a:t>Gli UAV trasportano una vasta gamma di carichi utili adatti a tutti i tipi di missione/obiettivo.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  <a:cs typeface="Microsoft Sans Serif" panose="020B0604020202020204" pitchFamily="34" charset="0"/>
              </a:defRPr>
            </a:pPr>
            <a:r>
              <a:t>Il software è una componente critica dell'UAS che consente ai piloti di navigare, controllare ed elaborare i dati.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  <a:cs typeface="Microsoft Sans Serif" panose="020B0604020202020204" pitchFamily="34" charset="0"/>
              </a:defRPr>
            </a:pPr>
            <a:r>
              <a:t>Sulla base del peso e delle prestazioni degli UAV, gli organismi di regolamentazione classificano gli UAV per governare le regole di funzionamento e garantire la sicurezza delle persone e dell'ambiente.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  <a:cs typeface="Microsoft Sans Serif" panose="020B0604020202020204" pitchFamily="34" charset="0"/>
              </a:defRPr>
            </a:pPr>
            <a:r>
              <a:t>Affinché l'industria UAS possa crescere e prosperare, la sicurezza deve essere l'obiettivo primario di progettisti, operatori, manutentori e piloti.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  <a:cs typeface="Microsoft Sans Serif" panose="020B0604020202020204" pitchFamily="34" charset="0"/>
              </a:defRPr>
            </a:pPr>
            <a:r>
              <a:t>I fattori umani svolgono un ruolo vitale in questo. Pertanto, dovremmo mirare a ridurre al minimo l'errore umano ed evitare qualsiasi potenziale causa di incidenti.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latin typeface="Century Gothic" panose="020B0502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BFBA2B4-C110-CEF7-BCF6-3316913D9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162300"/>
            <a:ext cx="5260872" cy="37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18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0"/>
            <a:ext cx="638175" cy="10286365"/>
          </a:xfrm>
          <a:custGeom>
            <a:avLst/>
            <a:gdLst/>
            <a:ahLst/>
            <a:cxnLst/>
            <a:rect l="l" t="t" r="r" b="b"/>
            <a:pathLst>
              <a:path w="638175" h="10286365">
                <a:moveTo>
                  <a:pt x="0" y="0"/>
                </a:moveTo>
                <a:lnTo>
                  <a:pt x="638175" y="0"/>
                </a:lnTo>
                <a:lnTo>
                  <a:pt x="638175" y="10286369"/>
                </a:lnTo>
                <a:lnTo>
                  <a:pt x="0" y="10286369"/>
                </a:lnTo>
                <a:lnTo>
                  <a:pt x="0" y="0"/>
                </a:lnTo>
                <a:close/>
              </a:path>
            </a:pathLst>
          </a:custGeom>
          <a:solidFill>
            <a:srgbClr val="74B138"/>
          </a:solidFill>
        </p:spPr>
        <p:txBody>
          <a:bodyPr wrap="square" lIns="0" tIns="0" rIns="0" bIns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1246" y="41306"/>
            <a:ext cx="85725" cy="10245725"/>
          </a:xfrm>
          <a:custGeom>
            <a:avLst/>
            <a:gdLst/>
            <a:ahLst/>
            <a:cxnLst/>
            <a:rect l="l" t="t" r="r" b="b"/>
            <a:pathLst>
              <a:path w="85725" h="10245725">
                <a:moveTo>
                  <a:pt x="85195" y="10245692"/>
                </a:moveTo>
                <a:lnTo>
                  <a:pt x="9127" y="10245692"/>
                </a:lnTo>
                <a:lnTo>
                  <a:pt x="0" y="67"/>
                </a:lnTo>
                <a:lnTo>
                  <a:pt x="76067" y="0"/>
                </a:lnTo>
                <a:lnTo>
                  <a:pt x="85195" y="10245692"/>
                </a:lnTo>
                <a:close/>
              </a:path>
            </a:pathLst>
          </a:custGeom>
          <a:solidFill>
            <a:srgbClr val="74B138"/>
          </a:solidFill>
        </p:spPr>
        <p:txBody>
          <a:bodyPr wrap="square" lIns="0" tIns="0" rIns="0" bIns="0"/>
          <a:lstStyle/>
          <a:p/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0FEDC1-F472-4558-867A-C3B677E86823}"/>
              </a:ext>
            </a:extLst>
          </p:cNvPr>
          <p:cNvSpPr txBox="1"/>
          <p:nvPr/>
        </p:nvSpPr>
        <p:spPr>
          <a:xfrm>
            <a:off x="5295900" y="3848100"/>
            <a:ext cx="76962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 sz="11500" b="1">
                <a:solidFill>
                  <a:srgbClr val="75B239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>
                <a:latin typeface="Microsoft Sans Serif" panose="020B0604020202020204" pitchFamily="34" charset="0"/>
              </a:rPr>
              <a:t>Grazie!</a:t>
            </a:r>
            <a:endParaRPr kumimoji="0" sz="11500" b="1" i="0" u="none" strike="noStrike" kern="1200" cap="none" normalizeH="0" baseline="0">
              <a:ln>
                <a:noFill/>
              </a:ln>
              <a:solidFill>
                <a:srgbClr val="75B239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B8B90EC-E8ED-40F1-B252-7A5B8AB04D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077" b="-1435"/>
          <a:stretch/>
        </p:blipFill>
        <p:spPr>
          <a:xfrm>
            <a:off x="12801601" y="4229100"/>
            <a:ext cx="1371600" cy="124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5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804C2A2-A1FA-1808-ECAE-1A63FD7A6D23}"/>
              </a:ext>
            </a:extLst>
          </p:cNvPr>
          <p:cNvSpPr txBox="1"/>
          <p:nvPr/>
        </p:nvSpPr>
        <p:spPr>
          <a:xfrm>
            <a:off x="838200" y="338335"/>
            <a:ext cx="9462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Indice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D3361825-8B1B-08E5-DA1C-487C1C05F0E8}"/>
              </a:ext>
            </a:extLst>
          </p:cNvPr>
          <p:cNvGrpSpPr/>
          <p:nvPr/>
        </p:nvGrpSpPr>
        <p:grpSpPr>
          <a:xfrm>
            <a:off x="1752600" y="1278027"/>
            <a:ext cx="5124927" cy="1998885"/>
            <a:chOff x="6420992" y="1321255"/>
            <a:chExt cx="5124927" cy="1998885"/>
          </a:xfrm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5CAEF54C-C895-D771-7062-4E4546BAFC59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L'inizio</a:t>
              </a:r>
            </a:p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Necessità di un controllo efficace</a:t>
              </a:r>
            </a:p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Radio &amp; Autopilota</a:t>
              </a:r>
            </a:p>
            <a:p>
              <a:endParaRPr sz="2400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C3FCEDDE-2061-C319-6B6A-16A18E214717}"/>
                </a:ext>
              </a:extLst>
            </p:cNvPr>
            <p:cNvSpPr txBox="1"/>
            <p:nvPr/>
          </p:nvSpPr>
          <p:spPr>
            <a:xfrm>
              <a:off x="6420992" y="1321255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>
              <a:spAutoFit/>
            </a:bodyPr>
            <a:lstStyle/>
            <a:p>
              <a:pPr>
                <a:defRPr sz="2800" b="1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Unità 1 — Storia</a:t>
              </a:r>
              <a:endParaRPr sz="2800" b="1">
                <a:latin typeface="Century Gothic" panose="020B0502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8" name="Group 3">
            <a:extLst>
              <a:ext uri="{FF2B5EF4-FFF2-40B4-BE49-F238E27FC236}">
                <a16:creationId xmlns:a16="http://schemas.microsoft.com/office/drawing/2014/main" id="{C7E2AC99-4D31-4CA6-4F32-B108052440D9}"/>
              </a:ext>
            </a:extLst>
          </p:cNvPr>
          <p:cNvGrpSpPr/>
          <p:nvPr/>
        </p:nvGrpSpPr>
        <p:grpSpPr>
          <a:xfrm>
            <a:off x="1676402" y="3486720"/>
            <a:ext cx="7696198" cy="2353098"/>
            <a:chOff x="6420993" y="1336374"/>
            <a:chExt cx="7696198" cy="2353098"/>
          </a:xfrm>
        </p:grpSpPr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5D5D6B3D-3614-181A-8C34-CCE1A3E84452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Definizione UAS</a:t>
              </a:r>
            </a:p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Tecnologia di base</a:t>
              </a:r>
            </a:p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Carichi utili</a:t>
              </a:r>
            </a:p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Software UAS</a:t>
              </a:r>
            </a:p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Applicazione commerciale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8AA6509C-A3E0-6E43-834B-752F6269495E}"/>
                </a:ext>
              </a:extLst>
            </p:cNvPr>
            <p:cNvSpPr txBox="1"/>
            <p:nvPr/>
          </p:nvSpPr>
          <p:spPr>
            <a:xfrm>
              <a:off x="6420993" y="1336374"/>
              <a:ext cx="7696198" cy="523220"/>
            </a:xfrm>
            <a:prstGeom prst="rect">
              <a:avLst/>
            </a:prstGeom>
            <a:noFill/>
          </p:spPr>
          <p:txBody>
            <a:bodyPr wrap="square" lIns="108000" rIns="108000">
              <a:spAutoFit/>
            </a:bodyPr>
            <a:lstStyle/>
            <a:p>
              <a:pPr>
                <a:defRPr sz="2800" b="1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Unità 2 — Introduzione UAS e applicazioni</a:t>
              </a:r>
              <a:endParaRPr sz="2800" b="1">
                <a:latin typeface="Century Gothic" panose="020B0502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F105584E-7C67-4E78-3577-6D70D2441EE0}"/>
              </a:ext>
            </a:extLst>
          </p:cNvPr>
          <p:cNvGrpSpPr/>
          <p:nvPr/>
        </p:nvGrpSpPr>
        <p:grpSpPr>
          <a:xfrm>
            <a:off x="1676402" y="6323181"/>
            <a:ext cx="5124926" cy="2017328"/>
            <a:chOff x="6420993" y="1302812"/>
            <a:chExt cx="5124926" cy="2017328"/>
          </a:xfrm>
        </p:grpSpPr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AC55E695-0A0D-7F0E-AD01-A7E41CA308E1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Elementi di base</a:t>
              </a:r>
            </a:p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Tipi di piattaforma</a:t>
              </a:r>
            </a:p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Comando &amp; controllo</a:t>
              </a:r>
            </a:p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Avvio &amp; Recupero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CE9B3B11-9146-352A-9F6A-D66CAA439541}"/>
                </a:ext>
              </a:extLst>
            </p:cNvPr>
            <p:cNvSpPr txBox="1"/>
            <p:nvPr/>
          </p:nvSpPr>
          <p:spPr>
            <a:xfrm>
              <a:off x="6420993" y="1302812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>
              <a:spAutoFit/>
            </a:bodyPr>
            <a:lstStyle/>
            <a:p>
              <a:pPr>
                <a:defRPr sz="2800" b="1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Unità 3 — Il "sistema" in UAS</a:t>
              </a:r>
              <a:endParaRPr sz="2800" b="1">
                <a:latin typeface="Century Gothic" panose="020B0502020202020204" pitchFamily="34" charset="0"/>
                <a:cs typeface="Microsoft Sans Serif" panose="020B0604020202020204" pitchFamily="34" charset="0"/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DB9743E2-D353-D1BD-A755-08F6E82190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077" b="-1435"/>
          <a:stretch/>
        </p:blipFill>
        <p:spPr>
          <a:xfrm>
            <a:off x="1000094" y="1371400"/>
            <a:ext cx="577776" cy="52322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D5D2EFD-F789-58E4-D1D3-5BCD63746B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077" b="-1435"/>
          <a:stretch/>
        </p:blipFill>
        <p:spPr>
          <a:xfrm>
            <a:off x="985280" y="3611454"/>
            <a:ext cx="577776" cy="52322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F63B8EC-8B76-B562-00FA-D959F8F733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077" b="-1435"/>
          <a:stretch/>
        </p:blipFill>
        <p:spPr>
          <a:xfrm>
            <a:off x="985280" y="6516238"/>
            <a:ext cx="577776" cy="523220"/>
          </a:xfrm>
          <a:prstGeom prst="rect">
            <a:avLst/>
          </a:prstGeom>
        </p:spPr>
      </p:pic>
      <p:pic>
        <p:nvPicPr>
          <p:cNvPr id="2" name="Imagen 19">
            <a:extLst>
              <a:ext uri="{FF2B5EF4-FFF2-40B4-BE49-F238E27FC236}">
                <a16:creationId xmlns:a16="http://schemas.microsoft.com/office/drawing/2014/main" id="{AB642643-D500-4CE5-79CD-0D93129232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65" r="349"/>
          <a:stretch/>
        </p:blipFill>
        <p:spPr>
          <a:xfrm>
            <a:off x="11219851" y="1371400"/>
            <a:ext cx="5315547" cy="3434660"/>
          </a:xfrm>
          <a:prstGeom prst="rect">
            <a:avLst/>
          </a:prstGeom>
        </p:spPr>
      </p:pic>
      <p:pic>
        <p:nvPicPr>
          <p:cNvPr id="3" name="Imagen 5">
            <a:extLst>
              <a:ext uri="{FF2B5EF4-FFF2-40B4-BE49-F238E27FC236}">
                <a16:creationId xmlns:a16="http://schemas.microsoft.com/office/drawing/2014/main" id="{F07EC57B-3D04-1F70-2192-B487188D3C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6"/>
          <a:stretch/>
        </p:blipFill>
        <p:spPr>
          <a:xfrm>
            <a:off x="11219851" y="5348227"/>
            <a:ext cx="5315547" cy="343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6F4B3F1-2B56-238B-B263-06AB2D5B0EC0}"/>
              </a:ext>
            </a:extLst>
          </p:cNvPr>
          <p:cNvGrpSpPr/>
          <p:nvPr/>
        </p:nvGrpSpPr>
        <p:grpSpPr>
          <a:xfrm>
            <a:off x="1771152" y="5507193"/>
            <a:ext cx="7296647" cy="2017328"/>
            <a:chOff x="6420993" y="1302812"/>
            <a:chExt cx="6471674" cy="2017328"/>
          </a:xfrm>
        </p:grpSpPr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1683DD79-CFC3-8AD7-F04A-9D445C9B50A5}"/>
                </a:ext>
              </a:extLst>
            </p:cNvPr>
            <p:cNvSpPr txBox="1"/>
            <p:nvPr/>
          </p:nvSpPr>
          <p:spPr>
            <a:xfrm>
              <a:off x="6420994" y="1750480"/>
              <a:ext cx="630604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Percezione umana</a:t>
              </a:r>
            </a:p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Errore umano</a:t>
              </a:r>
            </a:p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Consapevolezza situazionale (SA)</a:t>
              </a:r>
            </a:p>
            <a:p>
              <a:endParaRPr sz="2400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46E31BF0-5A4C-04FC-6344-AC2A17C925F4}"/>
                </a:ext>
              </a:extLst>
            </p:cNvPr>
            <p:cNvSpPr txBox="1"/>
            <p:nvPr/>
          </p:nvSpPr>
          <p:spPr>
            <a:xfrm>
              <a:off x="6420993" y="1302812"/>
              <a:ext cx="6471674" cy="523220"/>
            </a:xfrm>
            <a:prstGeom prst="rect">
              <a:avLst/>
            </a:prstGeom>
            <a:noFill/>
          </p:spPr>
          <p:txBody>
            <a:bodyPr wrap="square" lIns="108000" rIns="108000">
              <a:spAutoFit/>
            </a:bodyPr>
            <a:lstStyle/>
            <a:p>
              <a:pPr>
                <a:defRPr sz="2800" b="1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Unità 6 — Fattori umani in UAS</a:t>
              </a:r>
              <a:endParaRPr sz="2800" b="1">
                <a:latin typeface="Century Gothic" panose="020B0502020202020204" pitchFamily="34" charset="0"/>
                <a:cs typeface="Microsoft Sans Serif" panose="020B0604020202020204" pitchFamily="34" charset="0"/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F804C2A2-A1FA-1808-ECAE-1A63FD7A6D23}"/>
              </a:ext>
            </a:extLst>
          </p:cNvPr>
          <p:cNvSpPr txBox="1"/>
          <p:nvPr/>
        </p:nvSpPr>
        <p:spPr>
          <a:xfrm>
            <a:off x="838200" y="338335"/>
            <a:ext cx="9462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Indice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D3361825-8B1B-08E5-DA1C-487C1C05F0E8}"/>
              </a:ext>
            </a:extLst>
          </p:cNvPr>
          <p:cNvGrpSpPr/>
          <p:nvPr/>
        </p:nvGrpSpPr>
        <p:grpSpPr>
          <a:xfrm>
            <a:off x="1752600" y="1278027"/>
            <a:ext cx="5124927" cy="2737549"/>
            <a:chOff x="6420992" y="1321255"/>
            <a:chExt cx="5124927" cy="2737549"/>
          </a:xfrm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5CAEF54C-C895-D771-7062-4E4546BAFC59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Introduzione al rilevamento</a:t>
              </a:r>
            </a:p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Tipi di sensori</a:t>
              </a:r>
            </a:p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Dati geospaziali</a:t>
              </a:r>
            </a:p>
            <a:p>
              <a:endParaRPr sz="2400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endParaRPr sz="2400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endParaRPr sz="2400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C3FCEDDE-2061-C319-6B6A-16A18E214717}"/>
                </a:ext>
              </a:extLst>
            </p:cNvPr>
            <p:cNvSpPr txBox="1"/>
            <p:nvPr/>
          </p:nvSpPr>
          <p:spPr>
            <a:xfrm>
              <a:off x="6420992" y="1321255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>
              <a:spAutoFit/>
            </a:bodyPr>
            <a:lstStyle/>
            <a:p>
              <a:pPr>
                <a:defRPr sz="2800" b="1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Unità 4 — UAS Sensing</a:t>
              </a:r>
              <a:endParaRPr sz="2800" b="1">
                <a:latin typeface="Century Gothic" panose="020B0502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8" name="Group 3">
            <a:extLst>
              <a:ext uri="{FF2B5EF4-FFF2-40B4-BE49-F238E27FC236}">
                <a16:creationId xmlns:a16="http://schemas.microsoft.com/office/drawing/2014/main" id="{C7E2AC99-4D31-4CA6-4F32-B108052440D9}"/>
              </a:ext>
            </a:extLst>
          </p:cNvPr>
          <p:cNvGrpSpPr/>
          <p:nvPr/>
        </p:nvGrpSpPr>
        <p:grpSpPr>
          <a:xfrm>
            <a:off x="1752600" y="3386237"/>
            <a:ext cx="8839198" cy="1983766"/>
            <a:chOff x="6420993" y="1336374"/>
            <a:chExt cx="8839198" cy="1983766"/>
          </a:xfrm>
        </p:grpSpPr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5D5D6B3D-3614-181A-8C34-CCE1A3E84452}"/>
                </a:ext>
              </a:extLst>
            </p:cNvPr>
            <p:cNvSpPr txBox="1"/>
            <p:nvPr/>
          </p:nvSpPr>
          <p:spPr>
            <a:xfrm>
              <a:off x="6420994" y="1750480"/>
              <a:ext cx="605737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Sistema di regolamentazione dell'aviazione </a:t>
              </a:r>
            </a:p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Attuali regolamenti UAS </a:t>
              </a:r>
            </a:p>
            <a:p>
              <a:pPr>
                <a:defRPr sz="2400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La via da seguire</a:t>
              </a:r>
            </a:p>
            <a:p>
              <a:endParaRPr sz="2400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8AA6509C-A3E0-6E43-834B-752F6269495E}"/>
                </a:ext>
              </a:extLst>
            </p:cNvPr>
            <p:cNvSpPr txBox="1"/>
            <p:nvPr/>
          </p:nvSpPr>
          <p:spPr>
            <a:xfrm>
              <a:off x="6420993" y="1336374"/>
              <a:ext cx="8839198" cy="523220"/>
            </a:xfrm>
            <a:prstGeom prst="rect">
              <a:avLst/>
            </a:prstGeom>
            <a:noFill/>
          </p:spPr>
          <p:txBody>
            <a:bodyPr wrap="square" lIns="108000" rIns="108000">
              <a:spAutoFit/>
            </a:bodyPr>
            <a:lstStyle/>
            <a:p>
              <a:pPr>
                <a:defRPr sz="2800" b="1">
                  <a:latin typeface="Century Gothic" panose="020B0502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pPr>
              <a:r>
                <a:t>Unità 5 — Regolamenti, Norme e Orientamenti UAS</a:t>
              </a:r>
              <a:endParaRPr sz="2800" b="1">
                <a:latin typeface="Century Gothic" panose="020B0502020202020204" pitchFamily="34" charset="0"/>
                <a:cs typeface="Microsoft Sans Serif" panose="020B0604020202020204" pitchFamily="34" charset="0"/>
              </a:endParaRPr>
            </a:p>
          </p:txBody>
        </p:sp>
      </p:grpSp>
      <p:sp>
        <p:nvSpPr>
          <p:cNvPr id="13" name="TextBox 8">
            <a:extLst>
              <a:ext uri="{FF2B5EF4-FFF2-40B4-BE49-F238E27FC236}">
                <a16:creationId xmlns:a16="http://schemas.microsoft.com/office/drawing/2014/main" id="{CE9B3B11-9146-352A-9F6A-D66CAA439541}"/>
              </a:ext>
            </a:extLst>
          </p:cNvPr>
          <p:cNvSpPr txBox="1"/>
          <p:nvPr/>
        </p:nvSpPr>
        <p:spPr>
          <a:xfrm>
            <a:off x="1821953" y="7637313"/>
            <a:ext cx="6471674" cy="523220"/>
          </a:xfrm>
          <a:prstGeom prst="rect">
            <a:avLst/>
          </a:prstGeom>
          <a:noFill/>
        </p:spPr>
        <p:txBody>
          <a:bodyPr wrap="square" lIns="108000" rIns="108000">
            <a:spAutoFit/>
          </a:bodyPr>
          <a:lstStyle/>
          <a:p>
            <a:pPr>
              <a:defRPr sz="2800" b="1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Riepilogo</a:t>
            </a:r>
            <a:endParaRPr sz="2800" b="1"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B9743E2-D353-D1BD-A755-08F6E82190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077" b="-1435"/>
          <a:stretch/>
        </p:blipFill>
        <p:spPr>
          <a:xfrm>
            <a:off x="1000094" y="1371400"/>
            <a:ext cx="577776" cy="52322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D5D2EFD-F789-58E4-D1D3-5BCD63746B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077" b="-1435"/>
          <a:stretch/>
        </p:blipFill>
        <p:spPr>
          <a:xfrm>
            <a:off x="997723" y="3399632"/>
            <a:ext cx="577776" cy="52322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F63B8EC-8B76-B562-00FA-D959F8F733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077" b="-1435"/>
          <a:stretch/>
        </p:blipFill>
        <p:spPr>
          <a:xfrm>
            <a:off x="1040309" y="5542874"/>
            <a:ext cx="577776" cy="523220"/>
          </a:xfrm>
          <a:prstGeom prst="rect">
            <a:avLst/>
          </a:prstGeom>
        </p:spPr>
      </p:pic>
      <p:pic>
        <p:nvPicPr>
          <p:cNvPr id="2" name="Imagen 15">
            <a:extLst>
              <a:ext uri="{FF2B5EF4-FFF2-40B4-BE49-F238E27FC236}">
                <a16:creationId xmlns:a16="http://schemas.microsoft.com/office/drawing/2014/main" id="{A241216B-B6A6-519D-8A2E-B6482FC971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077" b="-1435"/>
          <a:stretch/>
        </p:blipFill>
        <p:spPr>
          <a:xfrm>
            <a:off x="1072127" y="7658443"/>
            <a:ext cx="577776" cy="523220"/>
          </a:xfrm>
          <a:prstGeom prst="rect">
            <a:avLst/>
          </a:prstGeom>
        </p:spPr>
      </p:pic>
      <p:sp>
        <p:nvSpPr>
          <p:cNvPr id="20" name="TextBox 8">
            <a:extLst>
              <a:ext uri="{FF2B5EF4-FFF2-40B4-BE49-F238E27FC236}">
                <a16:creationId xmlns:a16="http://schemas.microsoft.com/office/drawing/2014/main" id="{5CDF8A9F-CF19-0095-3185-A17E7D274DC2}"/>
              </a:ext>
            </a:extLst>
          </p:cNvPr>
          <p:cNvSpPr txBox="1"/>
          <p:nvPr/>
        </p:nvSpPr>
        <p:spPr>
          <a:xfrm>
            <a:off x="1821953" y="8392380"/>
            <a:ext cx="6471674" cy="523220"/>
          </a:xfrm>
          <a:prstGeom prst="rect">
            <a:avLst/>
          </a:prstGeom>
          <a:noFill/>
        </p:spPr>
        <p:txBody>
          <a:bodyPr wrap="square" lIns="108000" rIns="108000">
            <a:spAutoFit/>
          </a:bodyPr>
          <a:lstStyle/>
          <a:p>
            <a:pPr>
              <a:defRPr sz="2800" b="1"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Metti alla prova le tue conoscenze</a:t>
            </a:r>
            <a:endParaRPr sz="2800" b="1"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1" name="Imagen 15">
            <a:extLst>
              <a:ext uri="{FF2B5EF4-FFF2-40B4-BE49-F238E27FC236}">
                <a16:creationId xmlns:a16="http://schemas.microsoft.com/office/drawing/2014/main" id="{EAEEE3F5-0E44-3642-14C7-3109D7F27E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077" b="-1435"/>
          <a:stretch/>
        </p:blipFill>
        <p:spPr>
          <a:xfrm>
            <a:off x="1072127" y="8436827"/>
            <a:ext cx="577776" cy="523220"/>
          </a:xfrm>
          <a:prstGeom prst="rect">
            <a:avLst/>
          </a:prstGeom>
        </p:spPr>
      </p:pic>
      <p:pic>
        <p:nvPicPr>
          <p:cNvPr id="22" name="Imagen 19">
            <a:extLst>
              <a:ext uri="{FF2B5EF4-FFF2-40B4-BE49-F238E27FC236}">
                <a16:creationId xmlns:a16="http://schemas.microsoft.com/office/drawing/2014/main" id="{4EB0A1AF-BDE2-A231-80BC-4944EA2952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65" r="349"/>
          <a:stretch/>
        </p:blipFill>
        <p:spPr>
          <a:xfrm>
            <a:off x="11219851" y="1371400"/>
            <a:ext cx="5315547" cy="3434660"/>
          </a:xfrm>
          <a:prstGeom prst="rect">
            <a:avLst/>
          </a:prstGeom>
        </p:spPr>
      </p:pic>
      <p:pic>
        <p:nvPicPr>
          <p:cNvPr id="23" name="Imagen 5">
            <a:extLst>
              <a:ext uri="{FF2B5EF4-FFF2-40B4-BE49-F238E27FC236}">
                <a16:creationId xmlns:a16="http://schemas.microsoft.com/office/drawing/2014/main" id="{6BE31352-948F-1157-8C72-09CC51196E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6"/>
          <a:stretch/>
        </p:blipFill>
        <p:spPr>
          <a:xfrm>
            <a:off x="11219851" y="5348227"/>
            <a:ext cx="5315547" cy="343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0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A074F1-00FA-4C00-B9FF-E50F84EF0B24}"/>
              </a:ext>
            </a:extLst>
          </p:cNvPr>
          <p:cNvSpPr txBox="1"/>
          <p:nvPr/>
        </p:nvSpPr>
        <p:spPr>
          <a:xfrm>
            <a:off x="1143000" y="658218"/>
            <a:ext cx="449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1. Storia</a:t>
            </a:r>
            <a:endParaRPr sz="4800" b="1">
              <a:solidFill>
                <a:srgbClr val="75B239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EB9C1B-94C7-491A-A49F-85CD6EBCB4AB}"/>
              </a:ext>
            </a:extLst>
          </p:cNvPr>
          <p:cNvSpPr txBox="1"/>
          <p:nvPr/>
        </p:nvSpPr>
        <p:spPr>
          <a:xfrm>
            <a:off x="1295400" y="1489215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L'inizio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60D09-57EE-2D55-25B8-09E0D46B9026}"/>
              </a:ext>
            </a:extLst>
          </p:cNvPr>
          <p:cNvSpPr txBox="1"/>
          <p:nvPr/>
        </p:nvSpPr>
        <p:spPr>
          <a:xfrm>
            <a:off x="1295400" y="2037199"/>
            <a:ext cx="963930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3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Il primo velivolo senza equipaggio — Curtiss N9</a:t>
            </a:r>
          </a:p>
          <a:p>
            <a:pPr marL="342900" indent="-342900">
              <a:buFont typeface="Arial" panose="020B0604020202020204" pitchFamily="34" charset="0"/>
              <a:buChar char="•"/>
              <a:defRPr sz="2300"/>
            </a:pPr>
            <a:r>
              <a: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Primo </a:t>
            </a:r>
            <a:r>
              <a:rPr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velivolo senza pilota in grado di trasportare esplosivi al suo obiettivo</a:t>
            </a:r>
            <a:endParaRPr sz="2300">
              <a:solidFill>
                <a:srgbClr val="202122"/>
              </a:solidFill>
              <a:latin typeface="Arial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300">
                <a:solidFill>
                  <a:srgbClr val="202122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Costruito da Elmer Sperry e Peter Cooper Hewitt per la Marina degli Stati Uniti durante la prima guerra mondiale</a:t>
            </a:r>
          </a:p>
          <a:p>
            <a:pPr marL="342900" indent="-342900">
              <a:buFont typeface="Arial" panose="020B0604020202020204" pitchFamily="34" charset="0"/>
              <a:buChar char="•"/>
              <a:defRPr sz="2300">
                <a:solidFill>
                  <a:srgbClr val="202122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Una parte della tecnologia di questo aereo telecomandato è stata ispirata dalla "tele-automazione", una tecnologia utilizzata per il controllo dei siluri sott'acqua nel 1893.</a:t>
            </a:r>
          </a:p>
          <a:p>
            <a:pPr marL="342900" indent="-342900">
              <a:buFont typeface="Arial" panose="020B0604020202020204" pitchFamily="34" charset="0"/>
              <a:buChar char="•"/>
              <a:defRPr sz="2300">
                <a:solidFill>
                  <a:srgbClr val="202122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Altri aerei che sono stati successivamente costruiti per l'esercito per servire come un ‘siluro aereo' sono stati il Liberty Eagle, TDN-1 ‘drone d'assalto'</a:t>
            </a:r>
            <a:endParaRPr sz="23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 sz="23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 </a:t>
            </a:r>
            <a:endParaRPr sz="2300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 descr="A plane on a stand in a room  Description automatically generated">
            <a:extLst>
              <a:ext uri="{FF2B5EF4-FFF2-40B4-BE49-F238E27FC236}">
                <a16:creationId xmlns:a16="http://schemas.microsoft.com/office/drawing/2014/main" id="{02BD8C23-F10D-3151-9F94-465E43DBE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00" y="1638300"/>
            <a:ext cx="4860715" cy="364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B817C6-B857-E892-4A4C-0990AB235EEE}"/>
              </a:ext>
            </a:extLst>
          </p:cNvPr>
          <p:cNvSpPr txBox="1"/>
          <p:nvPr/>
        </p:nvSpPr>
        <p:spPr>
          <a:xfrm>
            <a:off x="13487400" y="5299630"/>
            <a:ext cx="213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1 Curtiss N9</a:t>
            </a:r>
          </a:p>
        </p:txBody>
      </p:sp>
      <p:pic>
        <p:nvPicPr>
          <p:cNvPr id="1028" name="Picture 4" descr="TumblrWeed Times • The Kettering Bug The Kettering aerial torpedo...">
            <a:extLst>
              <a:ext uri="{FF2B5EF4-FFF2-40B4-BE49-F238E27FC236}">
                <a16:creationId xmlns:a16="http://schemas.microsoft.com/office/drawing/2014/main" id="{A230B368-34D0-6173-CC36-ACCF54153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25030"/>
            <a:ext cx="4612600" cy="36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F1C378-C93B-7624-4CD8-9AF81ED7AC5F}"/>
              </a:ext>
            </a:extLst>
          </p:cNvPr>
          <p:cNvSpPr txBox="1"/>
          <p:nvPr/>
        </p:nvSpPr>
        <p:spPr>
          <a:xfrm>
            <a:off x="4287500" y="8837651"/>
            <a:ext cx="213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2 Liberty Eagle</a:t>
            </a:r>
          </a:p>
        </p:txBody>
      </p:sp>
      <p:pic>
        <p:nvPicPr>
          <p:cNvPr id="1030" name="Picture 6" descr="TD Series">
            <a:extLst>
              <a:ext uri="{FF2B5EF4-FFF2-40B4-BE49-F238E27FC236}">
                <a16:creationId xmlns:a16="http://schemas.microsoft.com/office/drawing/2014/main" id="{042F452A-5FD8-120B-6717-077427791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400" y="5693726"/>
            <a:ext cx="4860714" cy="313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9388EA-3826-715E-45F8-B165087B5A4D}"/>
              </a:ext>
            </a:extLst>
          </p:cNvPr>
          <p:cNvSpPr txBox="1"/>
          <p:nvPr/>
        </p:nvSpPr>
        <p:spPr>
          <a:xfrm>
            <a:off x="11638300" y="8830268"/>
            <a:ext cx="2915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3 TDN-1 "Drone d'assalto"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A074F1-00FA-4C00-B9FF-E50F84EF0B24}"/>
              </a:ext>
            </a:extLst>
          </p:cNvPr>
          <p:cNvSpPr txBox="1"/>
          <p:nvPr/>
        </p:nvSpPr>
        <p:spPr>
          <a:xfrm>
            <a:off x="1143000" y="658218"/>
            <a:ext cx="449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kern="1200">
                <a:ln>
                  <a:noFill/>
                </a:ln>
                <a:solidFill>
                  <a:srgbClr val="75B239"/>
                </a:solidFill>
                <a:effectLst/>
                <a:uLnTx/>
                <a:uFillTx/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1. Storia</a:t>
            </a:r>
            <a:endParaRPr kumimoji="0" sz="4800" b="1" i="0" u="none" strike="noStrike" kern="1200" cap="none" normalizeH="0" baseline="0">
              <a:ln>
                <a:noFill/>
              </a:ln>
              <a:solidFill>
                <a:srgbClr val="75B239"/>
              </a:solidFill>
              <a:effectLst/>
              <a:uLnTx/>
              <a:uFillTx/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EB9C1B-94C7-491A-A49F-85CD6EBCB4AB}"/>
              </a:ext>
            </a:extLst>
          </p:cNvPr>
          <p:cNvSpPr txBox="1"/>
          <p:nvPr/>
        </p:nvSpPr>
        <p:spPr>
          <a:xfrm>
            <a:off x="1295400" y="1489215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kern="1200">
                <a:ln>
                  <a:noFill/>
                </a:ln>
                <a:solidFill>
                  <a:srgbClr val="75B239"/>
                </a:solidFill>
                <a:effectLst/>
                <a:uLnTx/>
                <a:uFillTx/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Necessità di un controllo efficace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60D09-57EE-2D55-25B8-09E0D46B9026}"/>
              </a:ext>
            </a:extLst>
          </p:cNvPr>
          <p:cNvSpPr txBox="1"/>
          <p:nvPr/>
        </p:nvSpPr>
        <p:spPr>
          <a:xfrm>
            <a:off x="1295399" y="2226937"/>
            <a:ext cx="963930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300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I disegni iniziali dei fratelli Wright erano difficili da controllare.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30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Sono stati attribuiti per lo sviluppo del controllo a tre assi ampiamente utilizzato (Yaw/Pitch/Roll) per più pesante che aereo pilotato.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30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kern="1200">
                <a:ln>
                  <a:noFill/>
                </a:ln>
                <a:effectLst/>
                <a:uLnTx/>
                <a:uFillTx/>
              </a:rPr>
              <a:t>Un altro famoso scienziato di quel tempo, il Dr. Samuel P. Langley dedicò </a:t>
            </a:r>
            <a:r>
              <a:t>i suoi </a:t>
            </a:r>
            <a:r>
              <a:rPr kern="1200">
                <a:ln>
                  <a:noFill/>
                </a:ln>
                <a:effectLst/>
                <a:uLnTx/>
                <a:uFillTx/>
              </a:rPr>
              <a:t>sforzi per realizzare voli stabili con equipaggio. Ma non è riuscito ad avere successo nonostante abbia ricevuto sovvenzioni dal governo e dall'esercito.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30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Alcune aree che hanno visto uno sviluppo significativo sono state le strutture ottimizzate, l'aerodinamica, le superfici di controllo, la configurazione dell'ala di sollevamento</a:t>
            </a:r>
            <a:endParaRPr kumimoji="0" sz="23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 </a:t>
            </a:r>
            <a:endParaRPr kumimoji="0" sz="2300" b="1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817C6-B857-E892-4A4C-0990AB235EEE}"/>
              </a:ext>
            </a:extLst>
          </p:cNvPr>
          <p:cNvSpPr txBox="1"/>
          <p:nvPr/>
        </p:nvSpPr>
        <p:spPr>
          <a:xfrm>
            <a:off x="13487400" y="5135425"/>
            <a:ext cx="213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pPr>
            <a:r>
              <a:t>Fig. 7 Wright Flyer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1C378-C93B-7624-4CD8-9AF81ED7AC5F}"/>
              </a:ext>
            </a:extLst>
          </p:cNvPr>
          <p:cNvSpPr txBox="1"/>
          <p:nvPr/>
        </p:nvSpPr>
        <p:spPr>
          <a:xfrm>
            <a:off x="1868570" y="7955140"/>
            <a:ext cx="2133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pPr>
            <a:r>
              <a:t>Fig. 4 Yaw -Controllo dell'asse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388EA-3826-715E-45F8-B165087B5A4D}"/>
              </a:ext>
            </a:extLst>
          </p:cNvPr>
          <p:cNvSpPr txBox="1"/>
          <p:nvPr/>
        </p:nvSpPr>
        <p:spPr>
          <a:xfrm>
            <a:off x="12532427" y="8827841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pPr>
            <a:r>
              <a:t>Fig. 8 Langley Aerodrome n. 6 del Dr. Langley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25AE735-EEFF-E44C-232B-BCD560039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1" y="5656262"/>
            <a:ext cx="2755059" cy="22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00913B8-751D-3473-4A5A-2CA4724E7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076" y="5705492"/>
            <a:ext cx="2737947" cy="22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85F70DD-3309-EBC0-347B-F428843EA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76" y="5668962"/>
            <a:ext cx="2737948" cy="22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183827-5862-827B-E9D0-B51FFC0CB164}"/>
              </a:ext>
            </a:extLst>
          </p:cNvPr>
          <p:cNvSpPr txBox="1"/>
          <p:nvPr/>
        </p:nvSpPr>
        <p:spPr>
          <a:xfrm>
            <a:off x="5048746" y="7860309"/>
            <a:ext cx="2133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pPr>
            <a:r>
              <a:t>Fig. 5 Pitch -Controllo dell'asse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C73EA-3D6E-BBBA-9EAC-0039BA9A000C}"/>
              </a:ext>
            </a:extLst>
          </p:cNvPr>
          <p:cNvSpPr txBox="1"/>
          <p:nvPr/>
        </p:nvSpPr>
        <p:spPr>
          <a:xfrm>
            <a:off x="7917199" y="7860308"/>
            <a:ext cx="2133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pPr>
            <a:r>
              <a:t>Fig. 6 Roll -Controllo dell'asse </a:t>
            </a:r>
          </a:p>
        </p:txBody>
      </p:sp>
      <p:pic>
        <p:nvPicPr>
          <p:cNvPr id="2056" name="Picture 8" descr="The Wright Brothers &amp; The World's First Flight: When &amp; What Happened? |  HistoryExtra">
            <a:extLst>
              <a:ext uri="{FF2B5EF4-FFF2-40B4-BE49-F238E27FC236}">
                <a16:creationId xmlns:a16="http://schemas.microsoft.com/office/drawing/2014/main" id="{180240B2-D29A-4D0A-D13E-501BCF8F6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986" y="1452701"/>
            <a:ext cx="5968226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undefined">
            <a:extLst>
              <a:ext uri="{FF2B5EF4-FFF2-40B4-BE49-F238E27FC236}">
                <a16:creationId xmlns:a16="http://schemas.microsoft.com/office/drawing/2014/main" id="{C2273DAD-8903-0B71-F515-434828B61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081" y="5614365"/>
            <a:ext cx="4138491" cy="310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206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A074F1-00FA-4C00-B9FF-E50F84EF0B24}"/>
              </a:ext>
            </a:extLst>
          </p:cNvPr>
          <p:cNvSpPr txBox="1"/>
          <p:nvPr/>
        </p:nvSpPr>
        <p:spPr>
          <a:xfrm>
            <a:off x="1143000" y="658218"/>
            <a:ext cx="449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kern="1200">
                <a:ln>
                  <a:noFill/>
                </a:ln>
                <a:solidFill>
                  <a:srgbClr val="75B239"/>
                </a:solidFill>
                <a:effectLst/>
                <a:uLnTx/>
                <a:uFillTx/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1. Storia</a:t>
            </a:r>
            <a:endParaRPr kumimoji="0" sz="4800" b="1" i="0" u="none" strike="noStrike" kern="1200" cap="none" normalizeH="0" baseline="0">
              <a:ln>
                <a:noFill/>
              </a:ln>
              <a:solidFill>
                <a:srgbClr val="75B239"/>
              </a:solidFill>
              <a:effectLst/>
              <a:uLnTx/>
              <a:uFillTx/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EB9C1B-94C7-491A-A49F-85CD6EBCB4AB}"/>
              </a:ext>
            </a:extLst>
          </p:cNvPr>
          <p:cNvSpPr txBox="1"/>
          <p:nvPr/>
        </p:nvSpPr>
        <p:spPr>
          <a:xfrm>
            <a:off x="1295400" y="1489215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kern="1200">
                <a:ln>
                  <a:noFill/>
                </a:ln>
                <a:solidFill>
                  <a:srgbClr val="75B239"/>
                </a:solidFill>
                <a:effectLst/>
                <a:uLnTx/>
                <a:uFillTx/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Radio &amp; Autopilota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60D09-57EE-2D55-25B8-09E0D46B9026}"/>
              </a:ext>
            </a:extLst>
          </p:cNvPr>
          <p:cNvSpPr txBox="1"/>
          <p:nvPr/>
        </p:nvSpPr>
        <p:spPr>
          <a:xfrm>
            <a:off x="1295398" y="2226937"/>
            <a:ext cx="1554480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300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Diverse invenzioni hanno contribuito allo sviluppo di aerei pilotati da remoto, ovvero aerei senza equipaggio/Drones.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30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Prima dell'invenzione degli aerei, la discopvery delle onde radio e il suo uso per la trasmissione del segnale wireless portarono all'invenzione di quella che fu allora chiamata "Teleautomazione".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300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I siluri subacquei furono inventati nel 1898 per guidare gli esplosivi alle navi nemiche usando la teleautomazione.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30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Un'altra tecnologia specificamente progettata per i siluri era il giroscopio a tre assi di Elemer Sperry.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30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rPr kern="1200">
                <a:ln>
                  <a:noFill/>
                </a:ln>
                <a:effectLst/>
                <a:uLnTx/>
                <a:uFillTx/>
              </a:rPr>
              <a:t>Queste tecnologie</a:t>
            </a:r>
            <a:r>
              <a:t> </a:t>
            </a:r>
            <a:r>
              <a:rPr kern="1200">
                <a:ln>
                  <a:noFill/>
                </a:ln>
                <a:effectLst/>
                <a:uLnTx/>
                <a:uFillTx/>
              </a:rPr>
              <a:t>menzognere hanno permesso a Sperry di perfezionare il suo design del primo pilota automatico meccanico affidabile.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1C378-C93B-7624-4CD8-9AF81ED7AC5F}"/>
              </a:ext>
            </a:extLst>
          </p:cNvPr>
          <p:cNvSpPr txBox="1"/>
          <p:nvPr/>
        </p:nvSpPr>
        <p:spPr>
          <a:xfrm>
            <a:off x="2280146" y="8718212"/>
            <a:ext cx="5720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pPr>
            <a:r>
              <a:t>Fig. 9 Barca giocattolo guidata da Teleautomation di Nikola Tesla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388EA-3826-715E-45F8-B165087B5A4D}"/>
              </a:ext>
            </a:extLst>
          </p:cNvPr>
          <p:cNvSpPr txBox="1"/>
          <p:nvPr/>
        </p:nvSpPr>
        <p:spPr>
          <a:xfrm>
            <a:off x="10515600" y="8784103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pPr>
            <a:r>
              <a:t>Fig. 10 Giroscopio meccanico a tre assi</a:t>
            </a:r>
          </a:p>
        </p:txBody>
      </p:sp>
      <p:pic>
        <p:nvPicPr>
          <p:cNvPr id="3074" name="Picture 2" descr="How a gyroscope guides a rocket – V2 Rocket History">
            <a:extLst>
              <a:ext uri="{FF2B5EF4-FFF2-40B4-BE49-F238E27FC236}">
                <a16:creationId xmlns:a16="http://schemas.microsoft.com/office/drawing/2014/main" id="{8542CF6D-9B83-A0DD-FCB3-B901E11FF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530633"/>
            <a:ext cx="5720854" cy="416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lautomatics - Open Tesla Research">
            <a:extLst>
              <a:ext uri="{FF2B5EF4-FFF2-40B4-BE49-F238E27FC236}">
                <a16:creationId xmlns:a16="http://schemas.microsoft.com/office/drawing/2014/main" id="{B273B95A-C12A-4E20-B8F8-5E5DA1BE2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46" y="4914900"/>
            <a:ext cx="5943600" cy="368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6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A074F1-00FA-4C00-B9FF-E50F84EF0B24}"/>
              </a:ext>
            </a:extLst>
          </p:cNvPr>
          <p:cNvSpPr txBox="1"/>
          <p:nvPr/>
        </p:nvSpPr>
        <p:spPr>
          <a:xfrm>
            <a:off x="1143000" y="658218"/>
            <a:ext cx="1143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2. UAS Introduzione e applicazioni</a:t>
            </a:r>
            <a:endParaRPr sz="4800" b="1">
              <a:solidFill>
                <a:srgbClr val="75B239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EB9C1B-94C7-491A-A49F-85CD6EBCB4AB}"/>
              </a:ext>
            </a:extLst>
          </p:cNvPr>
          <p:cNvSpPr txBox="1"/>
          <p:nvPr/>
        </p:nvSpPr>
        <p:spPr>
          <a:xfrm>
            <a:off x="1295400" y="1489215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Definizione UAS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60D09-57EE-2D55-25B8-09E0D46B9026}"/>
              </a:ext>
            </a:extLst>
          </p:cNvPr>
          <p:cNvSpPr txBox="1"/>
          <p:nvPr/>
        </p:nvSpPr>
        <p:spPr>
          <a:xfrm>
            <a:off x="914400" y="2757838"/>
            <a:ext cx="7543800" cy="533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Secondo la Federal Aviation Administration (FAA) — Un sistema aereo senza equipaggio è un aeromobile senza equipaggio </a:t>
            </a:r>
            <a:r>
              <a:rPr>
                <a:effectLst/>
              </a:rPr>
              <a:t>e l'equipaggiamento necessario per il funzionamento sicuro ed efficiente di tale aeromobile.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effectLst/>
                <a:latin typeface="Source Sans Pro" panose="020B0503030403020204" pitchFamily="34" charset="0"/>
              </a:defRPr>
            </a:pPr>
            <a:r>
              <a:t>Un aereo senza equipaggio è un componente di un UAS.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B0503030403020204" pitchFamily="34" charset="0"/>
              </a:defRPr>
            </a:pPr>
            <a:r>
              <a:rPr>
                <a:ea typeface="Microsoft Sans Serif" panose="020B0604020202020204" pitchFamily="34" charset="0"/>
                <a:cs typeface="Microsoft Sans Serif" panose="020B0604020202020204" pitchFamily="34" charset="0"/>
              </a:rPr>
              <a:t>Tutti gli aeromobili </a:t>
            </a:r>
            <a:r>
              <a:rPr>
                <a:effectLst/>
              </a:rPr>
              <a:t>operati senza la possibilità di un intervento umano diretto dall'interno o dall'aeromobile sono classificati come Unmanned </a:t>
            </a:r>
            <a:r>
              <a:t>A</a:t>
            </a:r>
            <a:r>
              <a:rPr>
                <a:effectLst/>
              </a:rPr>
              <a:t>ircraft </a:t>
            </a:r>
            <a:r>
              <a:t>V</a:t>
            </a:r>
            <a:r>
              <a:rPr>
                <a:effectLst/>
              </a:rPr>
              <a:t>Heycle (UAV). (Legge pubblica 112-95, articolo 331, paragrafo 8).</a:t>
            </a:r>
          </a:p>
          <a:p>
            <a:pPr>
              <a:lnSpc>
                <a:spcPct val="150000"/>
              </a:lnSpc>
            </a:pPr>
            <a:endParaRPr sz="2300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817C6-B857-E892-4A4C-0990AB235EEE}"/>
              </a:ext>
            </a:extLst>
          </p:cNvPr>
          <p:cNvSpPr txBox="1"/>
          <p:nvPr/>
        </p:nvSpPr>
        <p:spPr>
          <a:xfrm>
            <a:off x="9144000" y="7907581"/>
            <a:ext cx="754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11 Piattaforme UAS ala fissa CTOL* (sinistra) e multirotore** (destra)</a:t>
            </a:r>
          </a:p>
        </p:txBody>
      </p:sp>
      <p:pic>
        <p:nvPicPr>
          <p:cNvPr id="4098" name="Picture 2" descr="Unmanned Aircraft Systems - L2 Aviation">
            <a:extLst>
              <a:ext uri="{FF2B5EF4-FFF2-40B4-BE49-F238E27FC236}">
                <a16:creationId xmlns:a16="http://schemas.microsoft.com/office/drawing/2014/main" id="{649A04F8-0FEC-3B51-EAB9-84340648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327" y="3009900"/>
            <a:ext cx="8209845" cy="461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71BD2A-F4C0-1EF1-250C-6C93E55A4221}"/>
              </a:ext>
            </a:extLst>
          </p:cNvPr>
          <p:cNvSpPr txBox="1"/>
          <p:nvPr/>
        </p:nvSpPr>
        <p:spPr>
          <a:xfrm>
            <a:off x="1155700" y="8461579"/>
            <a:ext cx="571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t>* Take-off &amp; atterraggio convenzionale</a:t>
            </a:r>
          </a:p>
          <a:p>
            <a:pPr>
              <a:defRPr sz="1600"/>
            </a:pPr>
            <a:r>
              <a:t>** Decollo verticale &amp; atterraggio</a:t>
            </a:r>
          </a:p>
        </p:txBody>
      </p:sp>
    </p:spTree>
    <p:extLst>
      <p:ext uri="{BB962C8B-B14F-4D97-AF65-F5344CB8AC3E}">
        <p14:creationId xmlns:p14="http://schemas.microsoft.com/office/powerpoint/2010/main" val="235204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A074F1-00FA-4C00-B9FF-E50F84EF0B24}"/>
              </a:ext>
            </a:extLst>
          </p:cNvPr>
          <p:cNvSpPr txBox="1"/>
          <p:nvPr/>
        </p:nvSpPr>
        <p:spPr>
          <a:xfrm>
            <a:off x="1143000" y="658218"/>
            <a:ext cx="1143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800" b="1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2. UAS Introduzione e applicazioni</a:t>
            </a:r>
            <a:endParaRPr sz="4800" b="1">
              <a:solidFill>
                <a:srgbClr val="75B239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EB9C1B-94C7-491A-A49F-85CD6EBCB4AB}"/>
              </a:ext>
            </a:extLst>
          </p:cNvPr>
          <p:cNvSpPr txBox="1"/>
          <p:nvPr/>
        </p:nvSpPr>
        <p:spPr>
          <a:xfrm>
            <a:off x="1295400" y="1489215"/>
            <a:ext cx="10040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solidFill>
                  <a:srgbClr val="75B239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r>
              <a:t>Tecnologia di base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60D09-57EE-2D55-25B8-09E0D46B9026}"/>
              </a:ext>
            </a:extLst>
          </p:cNvPr>
          <p:cNvSpPr txBox="1"/>
          <p:nvPr/>
        </p:nvSpPr>
        <p:spPr>
          <a:xfrm>
            <a:off x="1028700" y="2095500"/>
            <a:ext cx="1695450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Per comprendere il blocco di base di UAS si richiede la comprensione delle informazioni fondamentali sul controllo del veicolo, la stabilizzazione e la progettazione del sensore</a:t>
            </a:r>
          </a:p>
          <a:p>
            <a:pPr marL="342900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t>I metodi di controllo utilizzati in un UAS possono essere ampiamente classificati in: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effectLst/>
                <a:latin typeface="Source Sans Pro" panose="020F0502020204030204" pitchFamily="34" charset="0"/>
              </a:defRPr>
            </a:pPr>
            <a:r>
              <a:rPr b="1"/>
              <a:t>Controllo manuale </a:t>
            </a:r>
            <a:r>
              <a:t>— Questo consente a un pilota UAS esperto di manipolare con precisione la traiettoria di volo e l'esito prevedibile di un UAV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rPr b="1"/>
              <a:t>Controllo stabilizzato </a:t>
            </a:r>
            <a:r>
              <a:t>— Questo consente a un operatore di manipolare con precisione la posizione di un aeromobile attraverso un pilota automatico a bordo dell'UAV. Il livello di autonomia per l'UAV è più alto in questo caso.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 sz="2300">
                <a:solidFill>
                  <a:srgbClr val="212529"/>
                </a:solidFill>
                <a:latin typeface="Source Sans Pro" panose="020F0502020204030204" pitchFamily="34" charset="0"/>
              </a:defRPr>
            </a:pPr>
            <a:r>
              <a:rPr b="1"/>
              <a:t>Controllo automatizzato </a:t>
            </a:r>
            <a:r>
              <a:t>— Questo scenario di controllo richiede la minor quantità di controllo dell'operatore. Attraverso l'uso del software viene pianificata una missione completa prima dell'implementazione e il controllo completo viene assunto dal software di controllo a terra e dal pilota automatico a bordo.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300" b="0" i="0">
              <a:solidFill>
                <a:srgbClr val="212529"/>
              </a:solidFill>
              <a:effectLst/>
              <a:latin typeface="Source Sans Pro" panose="020B0503030403020204" pitchFamily="34" charset="0"/>
            </a:endParaRPr>
          </a:p>
          <a:p>
            <a:endParaRPr sz="2300" b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817C6-B857-E892-4A4C-0990AB235EEE}"/>
              </a:ext>
            </a:extLst>
          </p:cNvPr>
          <p:cNvSpPr txBox="1"/>
          <p:nvPr/>
        </p:nvSpPr>
        <p:spPr>
          <a:xfrm>
            <a:off x="5372100" y="8848634"/>
            <a:ext cx="754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t>Fig. 12 Diversi livelli di autonomia UAS</a:t>
            </a:r>
          </a:p>
        </p:txBody>
      </p:sp>
      <p:pic>
        <p:nvPicPr>
          <p:cNvPr id="5122" name="Picture 2" descr="Levels of autonomy in UAVs. | Download Scientific Diagram">
            <a:extLst>
              <a:ext uri="{FF2B5EF4-FFF2-40B4-BE49-F238E27FC236}">
                <a16:creationId xmlns:a16="http://schemas.microsoft.com/office/drawing/2014/main" id="{FE90AB2D-CE65-EBB5-0346-961EABA79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22772"/>
            <a:ext cx="10515600" cy="346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209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20891</TotalTime>
  <Words>2963</Words>
  <Application>Microsoft Office PowerPoint</Application>
  <PresentationFormat>Personalizado</PresentationFormat>
  <Paragraphs>357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Microsoft Sans Serif</vt:lpstr>
      <vt:lpstr>Source Sans Pro</vt:lpstr>
      <vt:lpstr>Office Theme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Diseño sin nombre</dc:title>
  <dc:creator>Monia Coppola</dc:creator>
  <cp:keywords>DAE3Hts2lAc,BAEXurJiHZU</cp:keywords>
  <cp:lastModifiedBy>Javier Serón Molina</cp:lastModifiedBy>
  <cp:revision>51</cp:revision>
  <dcterms:created xsi:type="dcterms:W3CDTF">2022-02-01T14:11:31Z</dcterms:created>
  <dcterms:modified xsi:type="dcterms:W3CDTF">2023-07-31T11:03:14Z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2022-02-01T00:00:00Z</vt:filetime>
  </property>
  <property fmtid="{D5CDD505-2E9C-101B-9397-08002B2CF9AE}" pid="3" name="Creator">
    <vt:lpwstr>Canva</vt:lpwstr>
  </property>
  <property fmtid="{D5CDD505-2E9C-101B-9397-08002B2CF9AE}" pid="4" name="LastSaved">
    <vt:filetime>2022-02-01T00:00:00Z</vt:filetime>
  </property>
</Properties>
</file>