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61" r:id="rId5"/>
    <p:sldId id="265" r:id="rId6"/>
    <p:sldId id="258"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63" r:id="rId27"/>
    <p:sldId id="260" r:id="rId28"/>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65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379B4-1C07-4D15-932E-246E0F83C548}"/>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8BE560-3A98-4572-9827-B2E8F640BBB8}"/>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1C7A91-A759-4B54-8383-77889307073B}"/>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778896C-AE94-4D4C-95DE-98EF0E648A60}"/>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C3D9E4-4EBA-496A-9DD1-8F7092446A8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7790DB-D680-43FB-AF89-FCC2B633DDAC}"/>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8" name="Marcador de pie de página 7">
            <a:extLst>
              <a:ext uri="{FF2B5EF4-FFF2-40B4-BE49-F238E27FC236}">
                <a16:creationId xmlns:a16="http://schemas.microsoft.com/office/drawing/2014/main" id="{4617222B-BE51-482B-BA2E-EB39AC5CFFD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FDCE16C3-DA6D-41E3-AD39-8F32E97BA05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84561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93A3F-9129-4451-83AB-A63F9CE1AEF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F0DF4D5-E289-4B98-88A1-45A89FCFEDA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4" name="Marcador de pie de página 3">
            <a:extLst>
              <a:ext uri="{FF2B5EF4-FFF2-40B4-BE49-F238E27FC236}">
                <a16:creationId xmlns:a16="http://schemas.microsoft.com/office/drawing/2014/main" id="{86208C41-13EF-4402-9187-E5BFB0DCF5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A9584DCE-CA46-4CDC-8DFB-D6B70D709688}"/>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30327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40B059-6684-46D2-8430-107ADA6DA67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3" name="Marcador de pie de página 2">
            <a:extLst>
              <a:ext uri="{FF2B5EF4-FFF2-40B4-BE49-F238E27FC236}">
                <a16:creationId xmlns:a16="http://schemas.microsoft.com/office/drawing/2014/main" id="{DC78B675-5858-4FDD-A471-FE91AE6C973F}"/>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A57FF813-BE02-496F-99F0-B07A4132E8C2}"/>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99292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666AD-6CB7-4000-BF5F-0EC4800684FB}"/>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CA4AD3-04B0-457C-8539-181B8CEF2A0A}"/>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AFEFE05-0179-406A-915E-465CDD31972B}"/>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F3DDC-FF30-461B-AF9A-FFD52D4C48AA}"/>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6" name="Marcador de pie de página 5">
            <a:extLst>
              <a:ext uri="{FF2B5EF4-FFF2-40B4-BE49-F238E27FC236}">
                <a16:creationId xmlns:a16="http://schemas.microsoft.com/office/drawing/2014/main" id="{6932B3CC-CE5A-4375-80AD-F50A21FB8BF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CBB358E-3631-4137-80DA-F1169735AA6C}"/>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73307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C8F71-821B-4DDD-9A9E-2276A46F1B6C}"/>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7F30694-BDAB-4158-9F58-A816230CDE2C}"/>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1C7BC6-8AE8-4948-AC95-B4E586A9480A}"/>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72B5CB-458D-4FBF-B67D-CD384338ACE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6" name="Marcador de pie de página 5">
            <a:extLst>
              <a:ext uri="{FF2B5EF4-FFF2-40B4-BE49-F238E27FC236}">
                <a16:creationId xmlns:a16="http://schemas.microsoft.com/office/drawing/2014/main" id="{8CD7EEA8-9033-4B45-B699-9D22F5564B4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2DC0DC3-857C-4636-9EF3-176A87D26A6F}"/>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362599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D7254-0017-4063-8FFE-014AED9F7289}"/>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D9A3F45-2404-42BF-A3CB-475AC9F8A6D5}"/>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0FDFF-2557-4C4E-ADA7-16C7E4AF073D}"/>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a:extLst>
              <a:ext uri="{FF2B5EF4-FFF2-40B4-BE49-F238E27FC236}">
                <a16:creationId xmlns:a16="http://schemas.microsoft.com/office/drawing/2014/main" id="{D626823A-1E88-4D82-BE42-0D33555E926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0B1C89-968A-408A-8419-8AC375AC2C33}"/>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33896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78A8CC-23FC-4BF2-B5A2-A5518DA061CA}"/>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128C344-1DCA-40CB-A46B-4EAA87979B75}"/>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60669FF-4B2F-4E91-98D6-A98605384568}"/>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a:extLst>
              <a:ext uri="{FF2B5EF4-FFF2-40B4-BE49-F238E27FC236}">
                <a16:creationId xmlns:a16="http://schemas.microsoft.com/office/drawing/2014/main" id="{C758AB9B-993A-4EE5-BAB5-F4E797F51AC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3525BFB-6BC5-416B-940E-3351575D2E4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4770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71A2526-BB42-44A7-9BFA-739BA3875256}"/>
              </a:ext>
            </a:extLst>
          </p:cNvPr>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a:extLst>
              <a:ext uri="{FF2B5EF4-FFF2-40B4-BE49-F238E27FC236}">
                <a16:creationId xmlns:a16="http://schemas.microsoft.com/office/drawing/2014/main" id="{0C4D580D-FCED-46CE-BDAF-687D96276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a:extLst>
              <a:ext uri="{FF2B5EF4-FFF2-40B4-BE49-F238E27FC236}">
                <a16:creationId xmlns:a16="http://schemas.microsoft.com/office/drawing/2014/main" id="{C8AAE7A4-C0ED-4F3B-BDD6-BC856696A3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B98F2-BEDB-4281-A58E-69FBA4A6DC57}"/>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7BD7875-FD6A-4BA9-81F5-04CB572F54F5}"/>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58FCA3-7355-42E6-82A8-A1A130D2FB94}"/>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a:extLst>
              <a:ext uri="{FF2B5EF4-FFF2-40B4-BE49-F238E27FC236}">
                <a16:creationId xmlns:a16="http://schemas.microsoft.com/office/drawing/2014/main" id="{D464FD0A-4DAE-4F76-AC47-852A5E3DF945}"/>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D56F499-A829-43A7-9EDB-0514C0F951DB}"/>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23707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EBF64-7382-4B70-8EAF-D40744FB7F77}"/>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034208-54B0-473B-881D-D34B2BD76C37}"/>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ADF1CD-13DE-4849-9D7C-B397D5DFB7A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a:extLst>
              <a:ext uri="{FF2B5EF4-FFF2-40B4-BE49-F238E27FC236}">
                <a16:creationId xmlns:a16="http://schemas.microsoft.com/office/drawing/2014/main" id="{C2E59AAE-1950-401F-9AB2-84CC881858D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F7687717-E9C2-4CE0-AED6-EE5BA78160D5}"/>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63652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EBD07-13C2-48F7-9BDE-0F9895C53EF9}"/>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22C64-162F-43E5-9B2B-10410DCCCBEF}"/>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2B5C9A9-8115-4934-AFD3-0420E5E515A3}"/>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5" name="Marcador de pie de página 4">
            <a:extLst>
              <a:ext uri="{FF2B5EF4-FFF2-40B4-BE49-F238E27FC236}">
                <a16:creationId xmlns:a16="http://schemas.microsoft.com/office/drawing/2014/main" id="{7983A882-97DF-4225-8523-AD256D6F5ACE}"/>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7105E9D-5629-4048-A634-EA7D8375BE80}"/>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132688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C4495-5040-4BF3-AF0F-4DAD9B61EB96}"/>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00E858-2DAA-401C-809B-D1D0E73A7BF7}"/>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5AAAA95-7460-4D7A-9CCE-A42C7A993C56}"/>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A787C5E-0EF9-40A0-9903-3482FE527D30}"/>
              </a:ext>
            </a:extLst>
          </p:cNvPr>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t>31/07/2023</a:t>
            </a:fld>
            <a:endParaRPr lang="es-ES"/>
          </a:p>
        </p:txBody>
      </p:sp>
      <p:sp>
        <p:nvSpPr>
          <p:cNvPr id="6" name="Marcador de pie de página 5">
            <a:extLst>
              <a:ext uri="{FF2B5EF4-FFF2-40B4-BE49-F238E27FC236}">
                <a16:creationId xmlns:a16="http://schemas.microsoft.com/office/drawing/2014/main" id="{29D2B744-F62B-47F2-9E1E-D9D33BA179F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7FF26E6-11B4-44BA-94F8-BAC05D22D8C7}"/>
              </a:ext>
            </a:extLst>
          </p:cNvPr>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t>‹Nº›</a:t>
            </a:fld>
            <a:endParaRPr lang="es-ES"/>
          </a:p>
        </p:txBody>
      </p:sp>
    </p:spTree>
    <p:extLst>
      <p:ext uri="{BB962C8B-B14F-4D97-AF65-F5344CB8AC3E}">
        <p14:creationId xmlns:p14="http://schemas.microsoft.com/office/powerpoint/2010/main" val="2886177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
        <p:nvSpPr>
          <p:cNvPr id="9" name="CuadroTexto 8">
            <a:extLst>
              <a:ext uri="{FF2B5EF4-FFF2-40B4-BE49-F238E27FC236}">
                <a16:creationId xmlns:a16="http://schemas.microsoft.com/office/drawing/2014/main" id="{67A40CEB-C860-46C0-9FC4-B7B3446FC83F}"/>
              </a:ext>
            </a:extLst>
          </p:cNvPr>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10" name="Imagen 9">
            <a:extLst>
              <a:ext uri="{FF2B5EF4-FFF2-40B4-BE49-F238E27FC236}">
                <a16:creationId xmlns:a16="http://schemas.microsoft.com/office/drawing/2014/main" id="{82BEF812-CEEA-4FDB-A982-FFFAD796BF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CA2F5EC-8223-4977-8D49-4EAE8F41115E}"/>
              </a:ext>
            </a:extLst>
          </p:cNvPr>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a:extLst>
              <a:ext uri="{FF2B5EF4-FFF2-40B4-BE49-F238E27FC236}">
                <a16:creationId xmlns:a16="http://schemas.microsoft.com/office/drawing/2014/main" id="{176DBB90-06CC-47F8-90E1-9C0D4C4039A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
        <p:nvSpPr>
          <p:cNvPr id="9" name="bg object 16">
            <a:extLst>
              <a:ext uri="{FF2B5EF4-FFF2-40B4-BE49-F238E27FC236}">
                <a16:creationId xmlns:a16="http://schemas.microsoft.com/office/drawing/2014/main" id="{6E0D0EE0-4BE0-4E74-A49D-EA1F919D42AC}"/>
              </a:ext>
            </a:extLst>
          </p:cNvPr>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a:endParaRPr/>
          </a:p>
        </p:txBody>
      </p:sp>
      <p:sp>
        <p:nvSpPr>
          <p:cNvPr id="10" name="bg object 17">
            <a:extLst>
              <a:ext uri="{FF2B5EF4-FFF2-40B4-BE49-F238E27FC236}">
                <a16:creationId xmlns:a16="http://schemas.microsoft.com/office/drawing/2014/main" id="{9A78C2F4-F608-4536-B6A9-CB535B264D12}"/>
              </a:ext>
            </a:extLst>
          </p:cNvPr>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a:endParaRPr/>
          </a:p>
        </p:txBody>
      </p:sp>
    </p:spTree>
    <p:extLst>
      <p:ext uri="{BB962C8B-B14F-4D97-AF65-F5344CB8AC3E}">
        <p14:creationId xmlns:p14="http://schemas.microsoft.com/office/powerpoint/2010/main" val="32497291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4" name="CuadroTexto 3">
            <a:extLst>
              <a:ext uri="{FF2B5EF4-FFF2-40B4-BE49-F238E27FC236}">
                <a16:creationId xmlns:a16="http://schemas.microsoft.com/office/drawing/2014/main" id="{C333D515-40D9-40AB-8BE9-86E3A1984B29}"/>
              </a:ext>
            </a:extLst>
          </p:cNvPr>
          <p:cNvSpPr txBox="1"/>
          <p:nvPr/>
        </p:nvSpPr>
        <p:spPr>
          <a:xfrm>
            <a:off x="3450125" y="6591300"/>
            <a:ext cx="1138775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s-ES" sz="4400" b="1" spc="-114"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Introduction</a:t>
            </a:r>
            <a:r>
              <a:rPr lang="es-ES" sz="44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s-ES" sz="4400" b="1" spc="-114"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to</a:t>
            </a:r>
            <a:r>
              <a:rPr lang="es-ES" sz="44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UAS </a:t>
            </a:r>
            <a:r>
              <a:rPr lang="es-ES" sz="4400" b="1" spc="-114"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Technology</a:t>
            </a:r>
            <a:r>
              <a:rPr lang="es-ES" sz="44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&amp; </a:t>
            </a:r>
            <a:r>
              <a:rPr lang="es-ES" sz="4400" b="1" spc="-114"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its</a:t>
            </a:r>
            <a:r>
              <a:rPr lang="es-ES" sz="44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Future</a:t>
            </a:r>
            <a:endParaRPr kumimoji="0" lang="en-ID" sz="4400" b="1"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1DAA2F93-7657-40AF-885B-4DEEA3034CDF}"/>
              </a:ext>
            </a:extLst>
          </p:cNvPr>
          <p:cNvSpPr txBox="1"/>
          <p:nvPr/>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a:extLst>
              <a:ext uri="{FF2B5EF4-FFF2-40B4-BE49-F238E27FC236}">
                <a16:creationId xmlns:a16="http://schemas.microsoft.com/office/drawing/2014/main" id="{A3D3CBD7-1C82-42C7-85C6-57C71E15EE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a:extLst>
              <a:ext uri="{FF2B5EF4-FFF2-40B4-BE49-F238E27FC236}">
                <a16:creationId xmlns:a16="http://schemas.microsoft.com/office/drawing/2014/main" id="{8742D52D-8541-46C6-B7F3-79615794D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1" name="CuadroTexto 10">
            <a:extLst>
              <a:ext uri="{FF2B5EF4-FFF2-40B4-BE49-F238E27FC236}">
                <a16:creationId xmlns:a16="http://schemas.microsoft.com/office/drawing/2014/main" id="{E10A5014-CA9D-B35B-E9D6-018A78961E2A}"/>
              </a:ext>
            </a:extLst>
          </p:cNvPr>
          <p:cNvSpPr txBox="1"/>
          <p:nvPr/>
        </p:nvSpPr>
        <p:spPr>
          <a:xfrm>
            <a:off x="4572000" y="7795224"/>
            <a:ext cx="9144000" cy="584775"/>
          </a:xfrm>
          <a:prstGeom prst="rect">
            <a:avLst/>
          </a:prstGeom>
          <a:noFill/>
        </p:spPr>
        <p:txBody>
          <a:bodyPr wrap="square">
            <a:spAutoFit/>
          </a:bodyPr>
          <a:lstStyle/>
          <a:p>
            <a:pPr marL="12700" algn="ctr">
              <a:lnSpc>
                <a:spcPct val="100000"/>
              </a:lnSpc>
              <a:spcBef>
                <a:spcPts val="100"/>
              </a:spcBef>
            </a:pPr>
            <a:r>
              <a:rPr 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Partner</a:t>
            </a:r>
            <a:r>
              <a:rPr lang="en-US" sz="3200" b="1" spc="-6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3200" b="1" spc="-65" dirty="0" err="1">
                <a:latin typeface="Century Gothic" panose="020B0502020202020204" pitchFamily="34" charset="0"/>
                <a:ea typeface="Microsoft Sans Serif" panose="020B0604020202020204" pitchFamily="34" charset="0"/>
                <a:cs typeface="Microsoft Sans Serif" panose="020B0604020202020204" pitchFamily="34" charset="0"/>
              </a:rPr>
              <a:t>Dronemasters</a:t>
            </a:r>
            <a:endParaRPr lang="en-US" sz="3200" b="1" spc="-65"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UAS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Introduction</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and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Applications</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Payloads</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028700" y="2095500"/>
            <a:ext cx="9715500" cy="7988982"/>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n-US" altLang="es-ES" sz="2300" dirty="0">
                <a:solidFill>
                  <a:srgbClr val="212529"/>
                </a:solidFill>
                <a:latin typeface="Source Sans Pro" panose="020F0502020204030204" pitchFamily="34" charset="0"/>
              </a:rPr>
              <a:t>Payload is defined as the total weight a UAV can carry. It does not include the weight of the platform itself. </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Type of payloads can vary depending upon platforms mission objectives. Typically, they are used for data collection such as images, videos, temperature, co-ordinates etc.</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Typical payloads used on UAV are:</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Electro-optical Imaging Sensors</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Visible RGB Sensors</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IR (Infrared) Sensors</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LiDAR</a:t>
            </a:r>
            <a:r>
              <a:rPr lang="en-US" sz="2300" dirty="0">
                <a:solidFill>
                  <a:srgbClr val="212529"/>
                </a:solidFill>
                <a:latin typeface="Source Sans Pro" panose="020F0502020204030204" pitchFamily="34" charset="0"/>
              </a:rPr>
              <a:t> (Light Detection &amp; Ranging) Sensors</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SAR</a:t>
            </a:r>
            <a:r>
              <a:rPr lang="en-US" sz="2300" dirty="0">
                <a:solidFill>
                  <a:srgbClr val="212529"/>
                </a:solidFill>
                <a:latin typeface="Source Sans Pro" panose="020F0502020204030204" pitchFamily="34" charset="0"/>
              </a:rPr>
              <a:t> (Synthetic Aperture Radar)</a:t>
            </a:r>
          </a:p>
          <a:p>
            <a:pPr lvl="1">
              <a:lnSpc>
                <a:spcPct val="150000"/>
              </a:lnSpc>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b="0" i="0" dirty="0">
              <a:solidFill>
                <a:srgbClr val="212529"/>
              </a:solidFill>
              <a:effectLst/>
              <a:latin typeface="Source Sans Pro" panose="020B0503030403020204" pitchFamily="34" charset="0"/>
            </a:endParaRPr>
          </a:p>
          <a:p>
            <a:pPr>
              <a:lnSpc>
                <a:spcPct val="150000"/>
              </a:lnSpc>
              <a:defRPr/>
            </a:pP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146" name="Picture 2" descr="Drone Gimbal Camera| optical zoom, thermal imaging, night vision Camera">
            <a:extLst>
              <a:ext uri="{FF2B5EF4-FFF2-40B4-BE49-F238E27FC236}">
                <a16:creationId xmlns:a16="http://schemas.microsoft.com/office/drawing/2014/main" id="{C2BF955D-57D5-D00A-5567-39BD54698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5586" y="1555142"/>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JI's new interchangeable-lens drone camera takes aim at filmmakers |  TechCrunch">
            <a:extLst>
              <a:ext uri="{FF2B5EF4-FFF2-40B4-BE49-F238E27FC236}">
                <a16:creationId xmlns:a16="http://schemas.microsoft.com/office/drawing/2014/main" id="{FB141519-93F9-862E-AA38-A51EA71FAE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5600" y="3132560"/>
            <a:ext cx="4495800" cy="25283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LIR Solutions for Unmanned Aerial Systems | Teledyne FLIR">
            <a:extLst>
              <a:ext uri="{FF2B5EF4-FFF2-40B4-BE49-F238E27FC236}">
                <a16:creationId xmlns:a16="http://schemas.microsoft.com/office/drawing/2014/main" id="{F8C077EA-3AE4-361E-B7F3-0407B63F6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255466"/>
            <a:ext cx="3238500" cy="33734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DJI Zenmuse L1 LiDAR &amp; RGB Sensor for Matrice 300 RTK">
            <a:extLst>
              <a:ext uri="{FF2B5EF4-FFF2-40B4-BE49-F238E27FC236}">
                <a16:creationId xmlns:a16="http://schemas.microsoft.com/office/drawing/2014/main" id="{07930E37-967A-E977-B2E4-933DD8D3B4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1667" y="5916785"/>
            <a:ext cx="3253533" cy="32535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B817C6-B857-E892-4A4C-0990AB235EEE}"/>
              </a:ext>
            </a:extLst>
          </p:cNvPr>
          <p:cNvSpPr txBox="1"/>
          <p:nvPr/>
        </p:nvSpPr>
        <p:spPr>
          <a:xfrm>
            <a:off x="10659311" y="4438760"/>
            <a:ext cx="4781550" cy="369332"/>
          </a:xfrm>
          <a:prstGeom prst="rect">
            <a:avLst/>
          </a:prstGeom>
          <a:noFill/>
        </p:spPr>
        <p:txBody>
          <a:bodyPr wrap="square" rtlCol="0">
            <a:spAutoFit/>
          </a:bodyPr>
          <a:lstStyle/>
          <a:p>
            <a:pPr algn="ctr"/>
            <a:r>
              <a:rPr lang="en-US" dirty="0"/>
              <a:t>Fig. 13 Electro-optical Imaging Sensor</a:t>
            </a:r>
          </a:p>
        </p:txBody>
      </p:sp>
      <p:pic>
        <p:nvPicPr>
          <p:cNvPr id="6154" name="Picture 10" descr="Leonardo to provide PicoSAR AESA radar for French Army's Patroller UAVs –  Atlantic Organization for Security (AOS)">
            <a:extLst>
              <a:ext uri="{FF2B5EF4-FFF2-40B4-BE49-F238E27FC236}">
                <a16:creationId xmlns:a16="http://schemas.microsoft.com/office/drawing/2014/main" id="{4785697E-86F9-D6E0-406E-BF2FF04CB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20800" y="6186139"/>
            <a:ext cx="3667125" cy="24486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9A3BD1-94B9-E554-462D-D045D58925C1}"/>
              </a:ext>
            </a:extLst>
          </p:cNvPr>
          <p:cNvSpPr txBox="1"/>
          <p:nvPr/>
        </p:nvSpPr>
        <p:spPr>
          <a:xfrm>
            <a:off x="13868400" y="5374410"/>
            <a:ext cx="4781550" cy="369332"/>
          </a:xfrm>
          <a:prstGeom prst="rect">
            <a:avLst/>
          </a:prstGeom>
          <a:noFill/>
        </p:spPr>
        <p:txBody>
          <a:bodyPr wrap="square" rtlCol="0">
            <a:spAutoFit/>
          </a:bodyPr>
          <a:lstStyle/>
          <a:p>
            <a:pPr algn="ctr"/>
            <a:r>
              <a:rPr lang="en-US" dirty="0"/>
              <a:t>Fig. 14 Visible RGB Sensor</a:t>
            </a:r>
          </a:p>
        </p:txBody>
      </p:sp>
      <p:sp>
        <p:nvSpPr>
          <p:cNvPr id="6" name="TextBox 5">
            <a:extLst>
              <a:ext uri="{FF2B5EF4-FFF2-40B4-BE49-F238E27FC236}">
                <a16:creationId xmlns:a16="http://schemas.microsoft.com/office/drawing/2014/main" id="{510067EF-D75B-46DC-92AC-E70DE85AA7D1}"/>
              </a:ext>
            </a:extLst>
          </p:cNvPr>
          <p:cNvSpPr txBox="1"/>
          <p:nvPr/>
        </p:nvSpPr>
        <p:spPr>
          <a:xfrm>
            <a:off x="6670675" y="6959442"/>
            <a:ext cx="4781550" cy="369332"/>
          </a:xfrm>
          <a:prstGeom prst="rect">
            <a:avLst/>
          </a:prstGeom>
          <a:noFill/>
        </p:spPr>
        <p:txBody>
          <a:bodyPr wrap="square" rtlCol="0">
            <a:spAutoFit/>
          </a:bodyPr>
          <a:lstStyle/>
          <a:p>
            <a:pPr algn="ctr"/>
            <a:r>
              <a:rPr lang="en-US" dirty="0"/>
              <a:t>Fig. 15 IR Sensor</a:t>
            </a:r>
          </a:p>
        </p:txBody>
      </p:sp>
      <p:sp>
        <p:nvSpPr>
          <p:cNvPr id="8" name="TextBox 7">
            <a:extLst>
              <a:ext uri="{FF2B5EF4-FFF2-40B4-BE49-F238E27FC236}">
                <a16:creationId xmlns:a16="http://schemas.microsoft.com/office/drawing/2014/main" id="{A3C4315C-8F9F-B43D-6CFC-52ED3A3B0D06}"/>
              </a:ext>
            </a:extLst>
          </p:cNvPr>
          <p:cNvSpPr txBox="1"/>
          <p:nvPr/>
        </p:nvSpPr>
        <p:spPr>
          <a:xfrm>
            <a:off x="9467850" y="8689853"/>
            <a:ext cx="4781550" cy="369332"/>
          </a:xfrm>
          <a:prstGeom prst="rect">
            <a:avLst/>
          </a:prstGeom>
          <a:noFill/>
        </p:spPr>
        <p:txBody>
          <a:bodyPr wrap="square" rtlCol="0">
            <a:spAutoFit/>
          </a:bodyPr>
          <a:lstStyle/>
          <a:p>
            <a:pPr algn="ctr"/>
            <a:r>
              <a:rPr lang="en-US" dirty="0"/>
              <a:t>Fig. 16 LiDAR Sensor</a:t>
            </a:r>
          </a:p>
        </p:txBody>
      </p:sp>
      <p:sp>
        <p:nvSpPr>
          <p:cNvPr id="9" name="TextBox 8">
            <a:extLst>
              <a:ext uri="{FF2B5EF4-FFF2-40B4-BE49-F238E27FC236}">
                <a16:creationId xmlns:a16="http://schemas.microsoft.com/office/drawing/2014/main" id="{FAAE1B4B-EAF3-7C60-7223-508079C76C23}"/>
              </a:ext>
            </a:extLst>
          </p:cNvPr>
          <p:cNvSpPr txBox="1"/>
          <p:nvPr/>
        </p:nvSpPr>
        <p:spPr>
          <a:xfrm>
            <a:off x="13583486" y="8634794"/>
            <a:ext cx="4781550" cy="369332"/>
          </a:xfrm>
          <a:prstGeom prst="rect">
            <a:avLst/>
          </a:prstGeom>
          <a:noFill/>
        </p:spPr>
        <p:txBody>
          <a:bodyPr wrap="square" rtlCol="0">
            <a:spAutoFit/>
          </a:bodyPr>
          <a:lstStyle/>
          <a:p>
            <a:pPr algn="ctr"/>
            <a:r>
              <a:rPr lang="en-US" dirty="0"/>
              <a:t>Fig. 17 SAR Sensor</a:t>
            </a:r>
          </a:p>
        </p:txBody>
      </p:sp>
    </p:spTree>
    <p:extLst>
      <p:ext uri="{BB962C8B-B14F-4D97-AF65-F5344CB8AC3E}">
        <p14:creationId xmlns:p14="http://schemas.microsoft.com/office/powerpoint/2010/main" val="247033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UAS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Introduction</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and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Applications</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UAS Software</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12435"/>
            <a:ext cx="7543800" cy="11174469"/>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n-US" altLang="es-ES" sz="2300" dirty="0">
                <a:solidFill>
                  <a:srgbClr val="212529"/>
                </a:solidFill>
                <a:latin typeface="Source Sans Pro" panose="020F0502020204030204" pitchFamily="34" charset="0"/>
              </a:rPr>
              <a:t>Software is a key components of any UAS system irrespective level of autonomy the UAV has.</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Onboard autopilot, ground-based data processing and many other functions today are fulfilled by software.</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Typical </a:t>
            </a:r>
            <a:r>
              <a:rPr lang="en-US" sz="2300" dirty="0" err="1">
                <a:solidFill>
                  <a:srgbClr val="212529"/>
                </a:solidFill>
                <a:latin typeface="Source Sans Pro" panose="020F0502020204030204" pitchFamily="34" charset="0"/>
              </a:rPr>
              <a:t>softwares</a:t>
            </a:r>
            <a:r>
              <a:rPr lang="en-US" sz="2300" dirty="0">
                <a:solidFill>
                  <a:srgbClr val="212529"/>
                </a:solidFill>
                <a:latin typeface="Source Sans Pro" panose="020F0502020204030204" pitchFamily="34" charset="0"/>
              </a:rPr>
              <a:t> that are today commercially available are:</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UAS fleet management software</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Autopilot software</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Sensor Data asset management</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Analytical photogrammetry software</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Change detection and machine learning </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Computer vision software</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Autonomous flight path planning software</a:t>
            </a: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b="0" i="0" dirty="0">
              <a:solidFill>
                <a:srgbClr val="212529"/>
              </a:solidFill>
              <a:effectLst/>
              <a:latin typeface="Source Sans Pro" panose="020B0503030403020204" pitchFamily="34" charset="0"/>
            </a:endParaRPr>
          </a:p>
          <a:p>
            <a:pPr>
              <a:lnSpc>
                <a:spcPct val="150000"/>
              </a:lnSpc>
              <a:defRPr/>
            </a:pP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4012111" y="3086100"/>
            <a:ext cx="4038600" cy="646331"/>
          </a:xfrm>
          <a:prstGeom prst="rect">
            <a:avLst/>
          </a:prstGeom>
          <a:noFill/>
        </p:spPr>
        <p:txBody>
          <a:bodyPr wrap="square" rtlCol="0">
            <a:spAutoFit/>
          </a:bodyPr>
          <a:lstStyle/>
          <a:p>
            <a:pPr algn="ctr"/>
            <a:r>
              <a:rPr lang="en-US" dirty="0"/>
              <a:t>Fig. 18 UAV flight path planning User Interface</a:t>
            </a:r>
          </a:p>
        </p:txBody>
      </p:sp>
      <p:pic>
        <p:nvPicPr>
          <p:cNvPr id="7170" name="Picture 2" descr="DroneShield launches DroneOptID camera-based drone tracking software -  Unmanned airspace">
            <a:extLst>
              <a:ext uri="{FF2B5EF4-FFF2-40B4-BE49-F238E27FC236}">
                <a16:creationId xmlns:a16="http://schemas.microsoft.com/office/drawing/2014/main" id="{0B2F4467-5707-23F3-5AF4-8F9E404F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7611" y="1692665"/>
            <a:ext cx="5695950" cy="32790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テラドローン、 ドローン専用画像処理ソフト「Terra Mapper」β版をリリース 〜自動航行から地形解析までを一つのWebアプリで〜 |  テラドローン株式会社｜terradrone japan">
            <a:extLst>
              <a:ext uri="{FF2B5EF4-FFF2-40B4-BE49-F238E27FC236}">
                <a16:creationId xmlns:a16="http://schemas.microsoft.com/office/drawing/2014/main" id="{0E97C656-98E3-1611-74B5-23378CE58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0600" y="5359699"/>
            <a:ext cx="5196828" cy="3450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F0249A-BF67-ED9F-1E64-2A2B3FEC4622}"/>
              </a:ext>
            </a:extLst>
          </p:cNvPr>
          <p:cNvSpPr txBox="1"/>
          <p:nvPr/>
        </p:nvSpPr>
        <p:spPr>
          <a:xfrm>
            <a:off x="8763000" y="6761950"/>
            <a:ext cx="3105986" cy="646331"/>
          </a:xfrm>
          <a:prstGeom prst="rect">
            <a:avLst/>
          </a:prstGeom>
          <a:noFill/>
        </p:spPr>
        <p:txBody>
          <a:bodyPr wrap="square" rtlCol="0">
            <a:spAutoFit/>
          </a:bodyPr>
          <a:lstStyle/>
          <a:p>
            <a:pPr algn="ctr"/>
            <a:r>
              <a:rPr lang="en-US" dirty="0"/>
              <a:t>Fig. 19 3D data rendering application</a:t>
            </a:r>
          </a:p>
        </p:txBody>
      </p:sp>
    </p:spTree>
    <p:extLst>
      <p:ext uri="{BB962C8B-B14F-4D97-AF65-F5344CB8AC3E}">
        <p14:creationId xmlns:p14="http://schemas.microsoft.com/office/powerpoint/2010/main" val="189397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UAS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Introduction</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and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Applications</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Commercial Application</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14400" y="1995847"/>
            <a:ext cx="10896600" cy="11418510"/>
          </a:xfrm>
          <a:prstGeom prst="rect">
            <a:avLst/>
          </a:prstGeom>
          <a:noFill/>
        </p:spPr>
        <p:txBody>
          <a:bodyPr wrap="square" rtlCol="0">
            <a:spAutoFit/>
          </a:bodyPr>
          <a:lstStyle/>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Today drones/UAVs are used in a wide variety of commercial applications from recreational to agriculture and city planning.</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The rapid boom in its widespread adaption can be attributed to the low cost and availability of UAS hardware and software as Commercially Available Off-the Shelf (COTS) components.</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In addition to that open-source development projects such as </a:t>
            </a:r>
            <a:r>
              <a:rPr lang="en-US" sz="2300" dirty="0" err="1">
                <a:solidFill>
                  <a:srgbClr val="212529"/>
                </a:solidFill>
                <a:latin typeface="Source Sans Pro" panose="020F0502020204030204" pitchFamily="34" charset="0"/>
              </a:rPr>
              <a:t>Dronecode</a:t>
            </a:r>
            <a:r>
              <a:rPr lang="en-US" sz="2300" dirty="0">
                <a:solidFill>
                  <a:srgbClr val="212529"/>
                </a:solidFill>
                <a:latin typeface="Source Sans Pro" panose="020F0502020204030204" pitchFamily="34" charset="0"/>
              </a:rPr>
              <a:t> that led to development of PX4, </a:t>
            </a:r>
            <a:r>
              <a:rPr lang="en-US" sz="2300" dirty="0" err="1">
                <a:solidFill>
                  <a:srgbClr val="212529"/>
                </a:solidFill>
                <a:latin typeface="Source Sans Pro" panose="020F0502020204030204" pitchFamily="34" charset="0"/>
              </a:rPr>
              <a:t>MAVLink</a:t>
            </a:r>
            <a:r>
              <a:rPr lang="en-US" sz="2300" dirty="0">
                <a:solidFill>
                  <a:srgbClr val="212529"/>
                </a:solidFill>
                <a:latin typeface="Source Sans Pro" panose="020F0502020204030204" pitchFamily="34" charset="0"/>
              </a:rPr>
              <a:t> etc. gave people the opportunity to build bespoke systems.</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Typical commercial applications that are very common these days are:</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Building Inspection</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Aircraft Inspection</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Oil, Gas, Power lines, Powerplant inspection</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Public infrastructure (bridges, dams, roads etc.) inspection</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Aerial mapping/surveying</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Precision agriculture</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Filmmaking</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Marketing and light shows</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News reporting</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Meteorology</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Cargo delivery</a:t>
            </a: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b="0" i="0" dirty="0">
              <a:solidFill>
                <a:srgbClr val="212529"/>
              </a:solidFill>
              <a:effectLst/>
              <a:latin typeface="Source Sans Pro" panose="020B0503030403020204" pitchFamily="34" charset="0"/>
            </a:endParaRPr>
          </a:p>
          <a:p>
            <a:pPr>
              <a:defRPr/>
            </a:pP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2420600" y="3509207"/>
            <a:ext cx="4038600" cy="369332"/>
          </a:xfrm>
          <a:prstGeom prst="rect">
            <a:avLst/>
          </a:prstGeom>
          <a:noFill/>
        </p:spPr>
        <p:txBody>
          <a:bodyPr wrap="square" rtlCol="0">
            <a:spAutoFit/>
          </a:bodyPr>
          <a:lstStyle/>
          <a:p>
            <a:pPr algn="ctr"/>
            <a:r>
              <a:rPr lang="en-US" dirty="0"/>
              <a:t>Fig. 20 UAS commercial Use-Cases</a:t>
            </a:r>
          </a:p>
        </p:txBody>
      </p:sp>
      <p:pic>
        <p:nvPicPr>
          <p:cNvPr id="8194" name="Picture 2" descr="Application of UAVs in various fields as discussed in [2]. | Download  Scientific Diagram">
            <a:extLst>
              <a:ext uri="{FF2B5EF4-FFF2-40B4-BE49-F238E27FC236}">
                <a16:creationId xmlns:a16="http://schemas.microsoft.com/office/drawing/2014/main" id="{9EF89280-A609-CB09-FE1D-537DC7B70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0" y="4610100"/>
            <a:ext cx="6253163" cy="429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5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C3AD63-6191-062E-1BEA-FC57524B274E}"/>
              </a:ext>
            </a:extLst>
          </p:cNvPr>
          <p:cNvPicPr>
            <a:picLocks noChangeAspect="1"/>
          </p:cNvPicPr>
          <p:nvPr/>
        </p:nvPicPr>
        <p:blipFill>
          <a:blip r:embed="rId2"/>
          <a:stretch>
            <a:fillRect/>
          </a:stretch>
        </p:blipFill>
        <p:spPr>
          <a:xfrm>
            <a:off x="7093786" y="1362793"/>
            <a:ext cx="10013114" cy="7297692"/>
          </a:xfrm>
          <a:prstGeom prst="rect">
            <a:avLst/>
          </a:prstGeom>
        </p:spPr>
      </p:pic>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The</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System</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in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Basic Elements</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6103186" cy="12767213"/>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A UAS comprises of a group of interacting or interrelated elements that act in coordination to realize the objectives/mission of a user/operator/customer.</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Most UAS consist of a:</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UAV/Remotely piloted platform </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Human pilot</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Payload</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Control elements</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Data link communication element</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Launch and recovery element </a:t>
            </a:r>
            <a:r>
              <a:rPr lang="en-US" sz="2300" dirty="0">
                <a:solidFill>
                  <a:srgbClr val="212529"/>
                </a:solidFill>
                <a:latin typeface="Source Sans Pro" panose="020F0502020204030204" pitchFamily="34" charset="0"/>
              </a:rPr>
              <a:t>(In some specialized systems)</a:t>
            </a: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b="0" i="0" dirty="0">
              <a:solidFill>
                <a:srgbClr val="212529"/>
              </a:solidFill>
              <a:effectLst/>
              <a:latin typeface="Source Sans Pro" panose="020B0503030403020204" pitchFamily="34" charset="0"/>
            </a:endParaRPr>
          </a:p>
          <a:p>
            <a:pPr>
              <a:lnSpc>
                <a:spcPct val="150000"/>
              </a:lnSpc>
              <a:defRPr/>
            </a:pP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0081043" y="8660485"/>
            <a:ext cx="4038600" cy="369332"/>
          </a:xfrm>
          <a:prstGeom prst="rect">
            <a:avLst/>
          </a:prstGeom>
          <a:noFill/>
        </p:spPr>
        <p:txBody>
          <a:bodyPr wrap="square" rtlCol="0">
            <a:spAutoFit/>
          </a:bodyPr>
          <a:lstStyle/>
          <a:p>
            <a:pPr algn="ctr"/>
            <a:r>
              <a:rPr lang="en-US" dirty="0"/>
              <a:t>Fig. 21 Basic Elements of UAS</a:t>
            </a:r>
          </a:p>
        </p:txBody>
      </p:sp>
    </p:spTree>
    <p:extLst>
      <p:ext uri="{BB962C8B-B14F-4D97-AF65-F5344CB8AC3E}">
        <p14:creationId xmlns:p14="http://schemas.microsoft.com/office/powerpoint/2010/main" val="285052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The</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System</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in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Platform Types</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16687800" cy="2923877"/>
          </a:xfrm>
          <a:prstGeom prst="rect">
            <a:avLst/>
          </a:prstGeom>
          <a:noFill/>
        </p:spPr>
        <p:txBody>
          <a:bodyPr wrap="square" rtlCol="0">
            <a:spAutoFit/>
          </a:bodyPr>
          <a:lstStyle/>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UAVs </a:t>
            </a:r>
            <a:r>
              <a:rPr lang="en-US" sz="2300" dirty="0" err="1">
                <a:solidFill>
                  <a:srgbClr val="212529"/>
                </a:solidFill>
                <a:latin typeface="Source Sans Pro" panose="020F0502020204030204" pitchFamily="34" charset="0"/>
              </a:rPr>
              <a:t>a.k.a</a:t>
            </a:r>
            <a:r>
              <a:rPr lang="en-US" sz="2300" dirty="0">
                <a:solidFill>
                  <a:srgbClr val="212529"/>
                </a:solidFill>
                <a:latin typeface="Source Sans Pro" panose="020F0502020204030204" pitchFamily="34" charset="0"/>
              </a:rPr>
              <a:t> Remotely Piloted Vehicles (RPV) are broadly classified in different categories based on their weight  and performance class.</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The regulation on weight class and performance can vary from country to country. But in general, they are differentiated as small UAS (sUAS) which are less than 55lbs or larger UAS which are 55lbs or more.</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UAS platforms are also classified based on their flight characteristics. Such as:</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Fixed Wing (Conventional Take-Off &amp; Landing CTOL)</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Vertical Take-Off &amp; Landing (VTOL)</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Hybrid platforms (capable of both CTOL and VTOL)</a:t>
            </a:r>
          </a:p>
        </p:txBody>
      </p:sp>
      <p:sp>
        <p:nvSpPr>
          <p:cNvPr id="7" name="TextBox 6">
            <a:extLst>
              <a:ext uri="{FF2B5EF4-FFF2-40B4-BE49-F238E27FC236}">
                <a16:creationId xmlns:a16="http://schemas.microsoft.com/office/drawing/2014/main" id="{CCB817C6-B857-E892-4A4C-0990AB235EEE}"/>
              </a:ext>
            </a:extLst>
          </p:cNvPr>
          <p:cNvSpPr txBox="1"/>
          <p:nvPr/>
        </p:nvSpPr>
        <p:spPr>
          <a:xfrm>
            <a:off x="6820300" y="8721511"/>
            <a:ext cx="5943600" cy="369332"/>
          </a:xfrm>
          <a:prstGeom prst="rect">
            <a:avLst/>
          </a:prstGeom>
          <a:noFill/>
        </p:spPr>
        <p:txBody>
          <a:bodyPr wrap="square" rtlCol="0">
            <a:spAutoFit/>
          </a:bodyPr>
          <a:lstStyle/>
          <a:p>
            <a:pPr algn="ctr"/>
            <a:r>
              <a:rPr lang="en-US" dirty="0"/>
              <a:t>Fig. 22 UAS classification (US Department of Defense - DOD)</a:t>
            </a:r>
          </a:p>
        </p:txBody>
      </p:sp>
      <p:pic>
        <p:nvPicPr>
          <p:cNvPr id="8" name="Picture 7">
            <a:extLst>
              <a:ext uri="{FF2B5EF4-FFF2-40B4-BE49-F238E27FC236}">
                <a16:creationId xmlns:a16="http://schemas.microsoft.com/office/drawing/2014/main" id="{71DDCBE4-7057-9DF3-C7A9-CDAAAC36E514}"/>
              </a:ext>
            </a:extLst>
          </p:cNvPr>
          <p:cNvPicPr>
            <a:picLocks noChangeAspect="1"/>
          </p:cNvPicPr>
          <p:nvPr/>
        </p:nvPicPr>
        <p:blipFill>
          <a:blip r:embed="rId2"/>
          <a:stretch>
            <a:fillRect/>
          </a:stretch>
        </p:blipFill>
        <p:spPr>
          <a:xfrm>
            <a:off x="3276600" y="5143500"/>
            <a:ext cx="13031001" cy="3440297"/>
          </a:xfrm>
          <a:prstGeom prst="rect">
            <a:avLst/>
          </a:prstGeom>
        </p:spPr>
      </p:pic>
    </p:spTree>
    <p:extLst>
      <p:ext uri="{BB962C8B-B14F-4D97-AF65-F5344CB8AC3E}">
        <p14:creationId xmlns:p14="http://schemas.microsoft.com/office/powerpoint/2010/main" val="2771100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The</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System</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in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Command &amp; Control</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16306800" cy="5047536"/>
          </a:xfrm>
          <a:prstGeom prst="rect">
            <a:avLst/>
          </a:prstGeom>
          <a:noFill/>
        </p:spPr>
        <p:txBody>
          <a:bodyPr wrap="square" rtlCol="0">
            <a:spAutoFit/>
          </a:bodyPr>
          <a:lstStyle/>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The concept behind UAS is to leverage the ability of these systems to execute missions following a set of pre-programmed instructions with limited/without human intervention.</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Autopilots allow platforms to execute those instructions while maintaining a stable flight.</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Ground Control Station (GCS) on the other hand provides the Human-Machine Interface to provide instructions to UAV.</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Wireless Data link is what enables GCS to relay command and control instructions to the autopilot of the UAV. It also comprises of bandwidths allocated to payload data transmission.</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UAS operations can be broadly classified into:</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Line Of Sight (LOS) </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Beyond Line of Sight (BLOS)</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Beyond Visual Line of Sight (BVLOS)</a:t>
            </a: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52400" y="8840363"/>
            <a:ext cx="5943600" cy="369332"/>
          </a:xfrm>
          <a:prstGeom prst="rect">
            <a:avLst/>
          </a:prstGeom>
          <a:noFill/>
        </p:spPr>
        <p:txBody>
          <a:bodyPr wrap="square" rtlCol="0">
            <a:spAutoFit/>
          </a:bodyPr>
          <a:lstStyle/>
          <a:p>
            <a:pPr algn="ctr"/>
            <a:r>
              <a:rPr lang="en-US" dirty="0"/>
              <a:t>Fig. 23 GCS</a:t>
            </a:r>
          </a:p>
        </p:txBody>
      </p:sp>
      <p:pic>
        <p:nvPicPr>
          <p:cNvPr id="9218" name="Picture 2" descr="Autopilots for UAV | UAV Navigation">
            <a:extLst>
              <a:ext uri="{FF2B5EF4-FFF2-40B4-BE49-F238E27FC236}">
                <a16:creationId xmlns:a16="http://schemas.microsoft.com/office/drawing/2014/main" id="{8BEF92E0-97B3-DD26-1F34-5D94108E8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84" y="5874277"/>
            <a:ext cx="3810347" cy="319116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UAVOS Expands Its Family of Ground Control Stations - UAVOS">
            <a:extLst>
              <a:ext uri="{FF2B5EF4-FFF2-40B4-BE49-F238E27FC236}">
                <a16:creationId xmlns:a16="http://schemas.microsoft.com/office/drawing/2014/main" id="{CC8EF563-48AA-A93F-A003-7F3BD7C9F2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113" y="6065148"/>
            <a:ext cx="3917950" cy="277521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rone Datalink | Long Range UAV Datalink">
            <a:extLst>
              <a:ext uri="{FF2B5EF4-FFF2-40B4-BE49-F238E27FC236}">
                <a16:creationId xmlns:a16="http://schemas.microsoft.com/office/drawing/2014/main" id="{6430D18F-A1E3-5F84-4A3F-BB380A02A8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6022513"/>
            <a:ext cx="3176925" cy="277521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Right 4">
            <a:extLst>
              <a:ext uri="{FF2B5EF4-FFF2-40B4-BE49-F238E27FC236}">
                <a16:creationId xmlns:a16="http://schemas.microsoft.com/office/drawing/2014/main" id="{04BB4F84-95D6-47FF-8EE8-828EAC7C653E}"/>
              </a:ext>
            </a:extLst>
          </p:cNvPr>
          <p:cNvSpPr/>
          <p:nvPr/>
        </p:nvSpPr>
        <p:spPr>
          <a:xfrm>
            <a:off x="5411173" y="7006722"/>
            <a:ext cx="1905000" cy="4572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Right 5">
            <a:extLst>
              <a:ext uri="{FF2B5EF4-FFF2-40B4-BE49-F238E27FC236}">
                <a16:creationId xmlns:a16="http://schemas.microsoft.com/office/drawing/2014/main" id="{326B915B-73FB-85A2-22B1-D9438FF3004F}"/>
              </a:ext>
            </a:extLst>
          </p:cNvPr>
          <p:cNvSpPr/>
          <p:nvPr/>
        </p:nvSpPr>
        <p:spPr>
          <a:xfrm>
            <a:off x="11418254" y="6995555"/>
            <a:ext cx="1905000" cy="4572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89E4B8-DC8B-A327-B0A5-DEB8C7F1B341}"/>
              </a:ext>
            </a:extLst>
          </p:cNvPr>
          <p:cNvSpPr txBox="1"/>
          <p:nvPr/>
        </p:nvSpPr>
        <p:spPr>
          <a:xfrm>
            <a:off x="6159492" y="8840363"/>
            <a:ext cx="5943600" cy="369332"/>
          </a:xfrm>
          <a:prstGeom prst="rect">
            <a:avLst/>
          </a:prstGeom>
          <a:noFill/>
        </p:spPr>
        <p:txBody>
          <a:bodyPr wrap="square" rtlCol="0">
            <a:spAutoFit/>
          </a:bodyPr>
          <a:lstStyle/>
          <a:p>
            <a:pPr algn="ctr"/>
            <a:r>
              <a:rPr lang="en-US" dirty="0"/>
              <a:t>Fig. 24 Data Link hardware</a:t>
            </a:r>
          </a:p>
        </p:txBody>
      </p:sp>
      <p:sp>
        <p:nvSpPr>
          <p:cNvPr id="10" name="TextBox 9">
            <a:extLst>
              <a:ext uri="{FF2B5EF4-FFF2-40B4-BE49-F238E27FC236}">
                <a16:creationId xmlns:a16="http://schemas.microsoft.com/office/drawing/2014/main" id="{DB8490F0-892E-3F73-DFF2-0DA2C5A32350}"/>
              </a:ext>
            </a:extLst>
          </p:cNvPr>
          <p:cNvSpPr txBox="1"/>
          <p:nvPr/>
        </p:nvSpPr>
        <p:spPr>
          <a:xfrm>
            <a:off x="12331700" y="8840363"/>
            <a:ext cx="5943600" cy="369332"/>
          </a:xfrm>
          <a:prstGeom prst="rect">
            <a:avLst/>
          </a:prstGeom>
          <a:noFill/>
        </p:spPr>
        <p:txBody>
          <a:bodyPr wrap="square" rtlCol="0">
            <a:spAutoFit/>
          </a:bodyPr>
          <a:lstStyle/>
          <a:p>
            <a:pPr algn="ctr"/>
            <a:r>
              <a:rPr lang="en-US" dirty="0"/>
              <a:t>Fig. 25 UAV Autopilot</a:t>
            </a:r>
          </a:p>
        </p:txBody>
      </p:sp>
    </p:spTree>
    <p:extLst>
      <p:ext uri="{BB962C8B-B14F-4D97-AF65-F5344CB8AC3E}">
        <p14:creationId xmlns:p14="http://schemas.microsoft.com/office/powerpoint/2010/main" val="187310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3.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The</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System</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in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Launch &amp; Recovery</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11430000" cy="6463308"/>
          </a:xfrm>
          <a:prstGeom prst="rect">
            <a:avLst/>
          </a:prstGeom>
          <a:noFill/>
        </p:spPr>
        <p:txBody>
          <a:bodyPr wrap="square" rtlCol="0">
            <a:spAutoFit/>
          </a:bodyPr>
          <a:lstStyle/>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Launch &amp; Recovery (L&amp;R) element is one of the most labor-intensive aspects of the UAS.</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Most sUAS do not require and L&amp;R equipment.</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For larger systems, a L&amp;R element can vary widely vary based on platform type, architectural design, operational environment &amp; requirements etc.</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Some typical launch systems widely used are:</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Catapult Launch</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Hand Launch</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Parachute recovery</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Net recovery</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Hook Recovery</a:t>
            </a: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381000" y="8840363"/>
            <a:ext cx="5943600" cy="369332"/>
          </a:xfrm>
          <a:prstGeom prst="rect">
            <a:avLst/>
          </a:prstGeom>
          <a:noFill/>
        </p:spPr>
        <p:txBody>
          <a:bodyPr wrap="square" rtlCol="0">
            <a:spAutoFit/>
          </a:bodyPr>
          <a:lstStyle/>
          <a:p>
            <a:pPr algn="ctr"/>
            <a:r>
              <a:rPr lang="en-US" dirty="0"/>
              <a:t>Fig. 27 Parachute Recovery</a:t>
            </a:r>
          </a:p>
        </p:txBody>
      </p:sp>
      <p:sp>
        <p:nvSpPr>
          <p:cNvPr id="9" name="TextBox 8">
            <a:extLst>
              <a:ext uri="{FF2B5EF4-FFF2-40B4-BE49-F238E27FC236}">
                <a16:creationId xmlns:a16="http://schemas.microsoft.com/office/drawing/2014/main" id="{5889E4B8-DC8B-A327-B0A5-DEB8C7F1B341}"/>
              </a:ext>
            </a:extLst>
          </p:cNvPr>
          <p:cNvSpPr txBox="1"/>
          <p:nvPr/>
        </p:nvSpPr>
        <p:spPr>
          <a:xfrm>
            <a:off x="8839200" y="7187685"/>
            <a:ext cx="5943600" cy="369332"/>
          </a:xfrm>
          <a:prstGeom prst="rect">
            <a:avLst/>
          </a:prstGeom>
          <a:noFill/>
        </p:spPr>
        <p:txBody>
          <a:bodyPr wrap="square" rtlCol="0">
            <a:spAutoFit/>
          </a:bodyPr>
          <a:lstStyle/>
          <a:p>
            <a:pPr algn="ctr"/>
            <a:r>
              <a:rPr lang="en-US" dirty="0"/>
              <a:t>Fig. 29 Hand </a:t>
            </a:r>
            <a:r>
              <a:rPr lang="en-US" dirty="0" err="1"/>
              <a:t>Lauch</a:t>
            </a:r>
            <a:endParaRPr lang="en-US" dirty="0"/>
          </a:p>
        </p:txBody>
      </p:sp>
      <p:sp>
        <p:nvSpPr>
          <p:cNvPr id="10" name="TextBox 9">
            <a:extLst>
              <a:ext uri="{FF2B5EF4-FFF2-40B4-BE49-F238E27FC236}">
                <a16:creationId xmlns:a16="http://schemas.microsoft.com/office/drawing/2014/main" id="{DB8490F0-892E-3F73-DFF2-0DA2C5A32350}"/>
              </a:ext>
            </a:extLst>
          </p:cNvPr>
          <p:cNvSpPr txBox="1"/>
          <p:nvPr/>
        </p:nvSpPr>
        <p:spPr>
          <a:xfrm>
            <a:off x="12192000" y="3399883"/>
            <a:ext cx="5943600" cy="369332"/>
          </a:xfrm>
          <a:prstGeom prst="rect">
            <a:avLst/>
          </a:prstGeom>
          <a:noFill/>
        </p:spPr>
        <p:txBody>
          <a:bodyPr wrap="square" rtlCol="0">
            <a:spAutoFit/>
          </a:bodyPr>
          <a:lstStyle/>
          <a:p>
            <a:pPr algn="ctr"/>
            <a:r>
              <a:rPr lang="en-US" dirty="0"/>
              <a:t>Fig. 26 Pneumatic catapult launch system</a:t>
            </a:r>
          </a:p>
        </p:txBody>
      </p:sp>
      <p:pic>
        <p:nvPicPr>
          <p:cNvPr id="12300" name="Picture 12" descr="Pneumatic catapult launcher. What and why? | UKRSPECSYSTEMS - UAV/UAS and  payloads development">
            <a:extLst>
              <a:ext uri="{FF2B5EF4-FFF2-40B4-BE49-F238E27FC236}">
                <a16:creationId xmlns:a16="http://schemas.microsoft.com/office/drawing/2014/main" id="{F46682B2-6781-B904-8775-80FBDA0A1A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893"/>
          <a:stretch/>
        </p:blipFill>
        <p:spPr bwMode="auto">
          <a:xfrm>
            <a:off x="12716108" y="1528205"/>
            <a:ext cx="4666783" cy="1968556"/>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étvágy számjegy Személyes drone parachute vászon támogatás átnéz">
            <a:extLst>
              <a:ext uri="{FF2B5EF4-FFF2-40B4-BE49-F238E27FC236}">
                <a16:creationId xmlns:a16="http://schemas.microsoft.com/office/drawing/2014/main" id="{86AB68CF-3EEB-045E-7EF3-5F2BBFB384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67" t="25338" r="17948" b="27996"/>
          <a:stretch/>
        </p:blipFill>
        <p:spPr bwMode="auto">
          <a:xfrm>
            <a:off x="1247393" y="5707297"/>
            <a:ext cx="3253569" cy="3133066"/>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Drone Recovery Net RN86 - AvPay">
            <a:extLst>
              <a:ext uri="{FF2B5EF4-FFF2-40B4-BE49-F238E27FC236}">
                <a16:creationId xmlns:a16="http://schemas.microsoft.com/office/drawing/2014/main" id="{AC525F45-6D3E-ED40-E2CB-4C5432C0F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5600" y="5313563"/>
            <a:ext cx="3492501" cy="3748618"/>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DVIDS - Images - Scan Eagle unmanned aerial vehicle Recovery [Image 10 of  10]">
            <a:extLst>
              <a:ext uri="{FF2B5EF4-FFF2-40B4-BE49-F238E27FC236}">
                <a16:creationId xmlns:a16="http://schemas.microsoft.com/office/drawing/2014/main" id="{917E93A1-85C2-2CBD-0FD6-0097DC6EB1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0251" y="4392205"/>
            <a:ext cx="3899409" cy="2630183"/>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Jammer drones: The Pentagon's smallest big secret - Asia Times">
            <a:extLst>
              <a:ext uri="{FF2B5EF4-FFF2-40B4-BE49-F238E27FC236}">
                <a16:creationId xmlns:a16="http://schemas.microsoft.com/office/drawing/2014/main" id="{53FEAAB5-B892-52DE-30DD-9705E18E19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2200" y="4392205"/>
            <a:ext cx="3899409" cy="26603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AFAE3C0-B562-F131-A30D-B1D74E911CDA}"/>
              </a:ext>
            </a:extLst>
          </p:cNvPr>
          <p:cNvSpPr txBox="1"/>
          <p:nvPr/>
        </p:nvSpPr>
        <p:spPr>
          <a:xfrm>
            <a:off x="4188155" y="7151383"/>
            <a:ext cx="5943600" cy="369332"/>
          </a:xfrm>
          <a:prstGeom prst="rect">
            <a:avLst/>
          </a:prstGeom>
          <a:noFill/>
        </p:spPr>
        <p:txBody>
          <a:bodyPr wrap="square" rtlCol="0">
            <a:spAutoFit/>
          </a:bodyPr>
          <a:lstStyle/>
          <a:p>
            <a:pPr algn="ctr"/>
            <a:r>
              <a:rPr lang="en-US" dirty="0"/>
              <a:t>Fig. 28 Hook Recovery</a:t>
            </a:r>
          </a:p>
        </p:txBody>
      </p:sp>
      <p:sp>
        <p:nvSpPr>
          <p:cNvPr id="16" name="TextBox 15">
            <a:extLst>
              <a:ext uri="{FF2B5EF4-FFF2-40B4-BE49-F238E27FC236}">
                <a16:creationId xmlns:a16="http://schemas.microsoft.com/office/drawing/2014/main" id="{F5E6ED98-5268-9DBB-9270-DB5C104CCA4F}"/>
              </a:ext>
            </a:extLst>
          </p:cNvPr>
          <p:cNvSpPr txBox="1"/>
          <p:nvPr/>
        </p:nvSpPr>
        <p:spPr>
          <a:xfrm>
            <a:off x="13100050" y="8993483"/>
            <a:ext cx="5943600" cy="369332"/>
          </a:xfrm>
          <a:prstGeom prst="rect">
            <a:avLst/>
          </a:prstGeom>
          <a:noFill/>
        </p:spPr>
        <p:txBody>
          <a:bodyPr wrap="square" rtlCol="0">
            <a:spAutoFit/>
          </a:bodyPr>
          <a:lstStyle/>
          <a:p>
            <a:pPr algn="ctr"/>
            <a:r>
              <a:rPr lang="en-US" dirty="0"/>
              <a:t>Fig. 30 Net Recovery</a:t>
            </a:r>
          </a:p>
        </p:txBody>
      </p:sp>
    </p:spTree>
    <p:extLst>
      <p:ext uri="{BB962C8B-B14F-4D97-AF65-F5344CB8AC3E}">
        <p14:creationId xmlns:p14="http://schemas.microsoft.com/office/powerpoint/2010/main" val="72333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4. UAS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Sensing</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Introduction to Sensing</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7543800" cy="11185691"/>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Sensor payloads onboard UAVs sense the environment in which they operate through </a:t>
            </a:r>
            <a:r>
              <a:rPr lang="en-US" sz="2300" b="1" dirty="0">
                <a:solidFill>
                  <a:srgbClr val="212529"/>
                </a:solidFill>
                <a:latin typeface="Source Sans Pro" panose="020F0502020204030204" pitchFamily="34" charset="0"/>
              </a:rPr>
              <a:t>Active &amp; Passive </a:t>
            </a:r>
            <a:r>
              <a:rPr lang="en-US" sz="2300" dirty="0">
                <a:solidFill>
                  <a:srgbClr val="212529"/>
                </a:solidFill>
                <a:latin typeface="Source Sans Pro" panose="020F0502020204030204" pitchFamily="34" charset="0"/>
              </a:rPr>
              <a:t>Sensing.</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Active sensors emit electro-magnetic energy towards external objects to capture and analyze the reflected energy. Examples of Active sensors are:</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LiDAR</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SAR</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RADAR</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Passive sensors such as visual cameras, only capture energy emitted by external sources. Some example of Passive Sensors are:</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RGB Camera</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IR Sensor</a:t>
            </a: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10" name="TextBox 9">
            <a:extLst>
              <a:ext uri="{FF2B5EF4-FFF2-40B4-BE49-F238E27FC236}">
                <a16:creationId xmlns:a16="http://schemas.microsoft.com/office/drawing/2014/main" id="{DB8490F0-892E-3F73-DFF2-0DA2C5A32350}"/>
              </a:ext>
            </a:extLst>
          </p:cNvPr>
          <p:cNvSpPr txBox="1"/>
          <p:nvPr/>
        </p:nvSpPr>
        <p:spPr>
          <a:xfrm>
            <a:off x="10309843" y="7700154"/>
            <a:ext cx="5943600" cy="369332"/>
          </a:xfrm>
          <a:prstGeom prst="rect">
            <a:avLst/>
          </a:prstGeom>
          <a:noFill/>
        </p:spPr>
        <p:txBody>
          <a:bodyPr wrap="square" rtlCol="0">
            <a:spAutoFit/>
          </a:bodyPr>
          <a:lstStyle/>
          <a:p>
            <a:pPr algn="ctr"/>
            <a:r>
              <a:rPr lang="en-US" dirty="0"/>
              <a:t>Fig. 31 Electromagnetic energy spectrum</a:t>
            </a:r>
          </a:p>
        </p:txBody>
      </p:sp>
      <p:pic>
        <p:nvPicPr>
          <p:cNvPr id="6" name="Picture 5">
            <a:extLst>
              <a:ext uri="{FF2B5EF4-FFF2-40B4-BE49-F238E27FC236}">
                <a16:creationId xmlns:a16="http://schemas.microsoft.com/office/drawing/2014/main" id="{95CC6875-6FF0-6E48-EFA6-6ACB223FA022}"/>
              </a:ext>
            </a:extLst>
          </p:cNvPr>
          <p:cNvPicPr>
            <a:picLocks noChangeAspect="1"/>
          </p:cNvPicPr>
          <p:nvPr/>
        </p:nvPicPr>
        <p:blipFill>
          <a:blip r:embed="rId2"/>
          <a:stretch>
            <a:fillRect/>
          </a:stretch>
        </p:blipFill>
        <p:spPr>
          <a:xfrm>
            <a:off x="8686800" y="1750825"/>
            <a:ext cx="9189687" cy="5214212"/>
          </a:xfrm>
          <a:prstGeom prst="rect">
            <a:avLst/>
          </a:prstGeom>
        </p:spPr>
      </p:pic>
    </p:spTree>
    <p:extLst>
      <p:ext uri="{BB962C8B-B14F-4D97-AF65-F5344CB8AC3E}">
        <p14:creationId xmlns:p14="http://schemas.microsoft.com/office/powerpoint/2010/main" val="40012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4. UAS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Sensing</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Geospatial Data</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7924800" cy="9592947"/>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UAS is often used to study spatial information of the subjects or the environment. UAS sometimes uses this information for navigation, path planning and localization.</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This approach is also known as Simultaneous localization and mapping (SLAM) which is a computational problem of constructing or updating a map of an unknown environment while simultaneously keeping track of a UAV’s location within it.</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SLAM approach utilizes geospatial data which is available as:</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Raster data – data stored as values in a contiguous grid</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Vector Data – data stored as points, lines, polygons etc.</a:t>
            </a: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10" name="TextBox 9">
            <a:extLst>
              <a:ext uri="{FF2B5EF4-FFF2-40B4-BE49-F238E27FC236}">
                <a16:creationId xmlns:a16="http://schemas.microsoft.com/office/drawing/2014/main" id="{DB8490F0-892E-3F73-DFF2-0DA2C5A32350}"/>
              </a:ext>
            </a:extLst>
          </p:cNvPr>
          <p:cNvSpPr txBox="1"/>
          <p:nvPr/>
        </p:nvSpPr>
        <p:spPr>
          <a:xfrm>
            <a:off x="10287000" y="7977486"/>
            <a:ext cx="5943600" cy="369332"/>
          </a:xfrm>
          <a:prstGeom prst="rect">
            <a:avLst/>
          </a:prstGeom>
          <a:noFill/>
        </p:spPr>
        <p:txBody>
          <a:bodyPr wrap="square" rtlCol="0">
            <a:spAutoFit/>
          </a:bodyPr>
          <a:lstStyle/>
          <a:p>
            <a:pPr algn="ctr"/>
            <a:r>
              <a:rPr lang="en-US" dirty="0"/>
              <a:t>Fig. 32 Representation of Raster and vector data</a:t>
            </a:r>
          </a:p>
        </p:txBody>
      </p:sp>
      <p:pic>
        <p:nvPicPr>
          <p:cNvPr id="13314" name="Picture 2" descr="Raster and Vector data types as representative of 'real world'... |  Download Scientific Diagram">
            <a:extLst>
              <a:ext uri="{FF2B5EF4-FFF2-40B4-BE49-F238E27FC236}">
                <a16:creationId xmlns:a16="http://schemas.microsoft.com/office/drawing/2014/main" id="{4A444534-E748-6D82-DA13-08DFB1DAA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1632963"/>
            <a:ext cx="5857875"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0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5. UAS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Regulations</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Standards</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&amp;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Guidance</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Aviation Regulatory System </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9296400" cy="10123862"/>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FAA and European Aviation Safety Agency (EASA) regulate the usage of national airspace within USA and Europe Union (EU).</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They are responsible for ensuring safety and environmental protection in air transport in Europe and USA. </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Original Equipment Manufacturers (OEMs) and operators typically drive and motivate regulations in any technical environment such as aviation.</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On September 16, 2005, the FAA released memorandum AFS-400 UAS Policy 05-01 as a guideline to the usage of UAS in the U.S. National Airspace System (NAS).</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EU Regulations 2019/947 and 2019/945 set out the framework for the safe operation of civil drones in the European skies.</a:t>
            </a: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pic>
        <p:nvPicPr>
          <p:cNvPr id="15362" name="Picture 2" descr="EASA: Kein generelles Transportverbot des Galaxy Note 7 - Notebookcheck.com  News">
            <a:extLst>
              <a:ext uri="{FF2B5EF4-FFF2-40B4-BE49-F238E27FC236}">
                <a16:creationId xmlns:a16="http://schemas.microsoft.com/office/drawing/2014/main" id="{7E28C60F-757A-4BFD-AEE7-A833D03C1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1501915"/>
            <a:ext cx="53340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FAA promises money for US airport improvements">
            <a:extLst>
              <a:ext uri="{FF2B5EF4-FFF2-40B4-BE49-F238E27FC236}">
                <a16:creationId xmlns:a16="http://schemas.microsoft.com/office/drawing/2014/main" id="{7FB5EFD9-20C2-DF0C-D811-C3E1195CF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5586" y="5132673"/>
            <a:ext cx="5352214" cy="270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6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35E2D6-EA23-4312-A54C-03AD2E73DACE}"/>
              </a:ext>
            </a:extLst>
          </p:cNvPr>
          <p:cNvSpPr txBox="1"/>
          <p:nvPr/>
        </p:nvSpPr>
        <p:spPr>
          <a:xfrm>
            <a:off x="1229590" y="1571938"/>
            <a:ext cx="9057409" cy="1569660"/>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Objectives &amp; Goals </a:t>
            </a: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17869811-73F4-4578-94E4-A5B3320749D8}"/>
              </a:ext>
            </a:extLst>
          </p:cNvPr>
          <p:cNvSpPr txBox="1"/>
          <p:nvPr/>
        </p:nvSpPr>
        <p:spPr>
          <a:xfrm>
            <a:off x="1229590" y="2556723"/>
            <a:ext cx="13629409" cy="830997"/>
          </a:xfrm>
          <a:prstGeom prst="rect">
            <a:avLst/>
          </a:prstGeom>
          <a:noFill/>
        </p:spPr>
        <p:txBody>
          <a:bodyPr wrap="square" rtlCol="0">
            <a:spAutoFit/>
          </a:bodyPr>
          <a:lstStyle/>
          <a:p>
            <a:r>
              <a:rPr 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rPr>
              <a:t>At the end of this module you will be able to:</a:t>
            </a: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C719926D-37C8-4128-980D-7AD5AD50AFB3}"/>
              </a:ext>
            </a:extLst>
          </p:cNvPr>
          <p:cNvSpPr txBox="1"/>
          <p:nvPr/>
        </p:nvSpPr>
        <p:spPr>
          <a:xfrm>
            <a:off x="2011219" y="3461828"/>
            <a:ext cx="7945581" cy="461665"/>
          </a:xfrm>
          <a:prstGeom prst="rect">
            <a:avLst/>
          </a:prstGeom>
          <a:noFill/>
        </p:spPr>
        <p:txBody>
          <a:bodyPr wrap="square" rtlCol="0">
            <a:spAutoFit/>
          </a:bodyPr>
          <a:lstStyle/>
          <a:p>
            <a:r>
              <a:rPr lang="en-AU" sz="2400" dirty="0">
                <a:latin typeface="Century Gothic" panose="020B0502020202020204" pitchFamily="34" charset="0"/>
                <a:ea typeface="Microsoft Sans Serif" panose="020B0604020202020204" pitchFamily="34" charset="0"/>
                <a:cs typeface="Microsoft Sans Serif" panose="020B0604020202020204" pitchFamily="34" charset="0"/>
              </a:rPr>
              <a:t>familiarise with Unmanned Aircraft Systems (UAS)</a:t>
            </a:r>
          </a:p>
        </p:txBody>
      </p:sp>
      <p:sp>
        <p:nvSpPr>
          <p:cNvPr id="8" name="CuadroTexto 7">
            <a:extLst>
              <a:ext uri="{FF2B5EF4-FFF2-40B4-BE49-F238E27FC236}">
                <a16:creationId xmlns:a16="http://schemas.microsoft.com/office/drawing/2014/main" id="{695504AA-93D6-4AE3-A931-42A6CAEE6A01}"/>
              </a:ext>
            </a:extLst>
          </p:cNvPr>
          <p:cNvSpPr txBox="1"/>
          <p:nvPr/>
        </p:nvSpPr>
        <p:spPr>
          <a:xfrm>
            <a:off x="2044450" y="4233342"/>
            <a:ext cx="8090150" cy="461665"/>
          </a:xfrm>
          <a:prstGeom prst="rect">
            <a:avLst/>
          </a:prstGeom>
          <a:noFill/>
        </p:spPr>
        <p:txBody>
          <a:bodyPr wrap="square" rtlCol="0">
            <a:spAutoFit/>
          </a:bodyPr>
          <a:lstStyle/>
          <a:p>
            <a:r>
              <a:rPr lang="en-AU" sz="2400" dirty="0">
                <a:latin typeface="Century Gothic" panose="020B0502020202020204" pitchFamily="34" charset="0"/>
                <a:ea typeface="Microsoft Sans Serif" panose="020B0604020202020204" pitchFamily="34" charset="0"/>
                <a:cs typeface="Microsoft Sans Serif" panose="020B0604020202020204" pitchFamily="34" charset="0"/>
              </a:rPr>
              <a:t>understand current and future applications for UAS</a:t>
            </a:r>
          </a:p>
        </p:txBody>
      </p:sp>
      <p:sp>
        <p:nvSpPr>
          <p:cNvPr id="9" name="CuadroTexto 8">
            <a:extLst>
              <a:ext uri="{FF2B5EF4-FFF2-40B4-BE49-F238E27FC236}">
                <a16:creationId xmlns:a16="http://schemas.microsoft.com/office/drawing/2014/main" id="{E508559E-1BBE-4F35-B149-7932C7202A0E}"/>
              </a:ext>
            </a:extLst>
          </p:cNvPr>
          <p:cNvSpPr txBox="1"/>
          <p:nvPr/>
        </p:nvSpPr>
        <p:spPr>
          <a:xfrm>
            <a:off x="2036619" y="4923928"/>
            <a:ext cx="5735781" cy="461665"/>
          </a:xfrm>
          <a:prstGeom prst="rect">
            <a:avLst/>
          </a:prstGeom>
          <a:noFill/>
        </p:spPr>
        <p:txBody>
          <a:bodyPr wrap="square" rtlCol="0">
            <a:spAutoFit/>
          </a:bodyPr>
          <a:lstStyle/>
          <a:p>
            <a:r>
              <a:rPr lang="en-AU" sz="2400" dirty="0">
                <a:latin typeface="Century Gothic" panose="020B0502020202020204" pitchFamily="34" charset="0"/>
                <a:ea typeface="Microsoft Sans Serif" panose="020B0604020202020204" pitchFamily="34" charset="0"/>
                <a:cs typeface="Microsoft Sans Serif" panose="020B0604020202020204" pitchFamily="34" charset="0"/>
              </a:rPr>
              <a:t>familiarise with core UAS elements</a:t>
            </a:r>
          </a:p>
        </p:txBody>
      </p:sp>
      <p:pic>
        <p:nvPicPr>
          <p:cNvPr id="14" name="Imagen 13">
            <a:extLst>
              <a:ext uri="{FF2B5EF4-FFF2-40B4-BE49-F238E27FC236}">
                <a16:creationId xmlns:a16="http://schemas.microsoft.com/office/drawing/2014/main" id="{4491E158-D4F5-4147-AAA4-FE87762F0B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58843" y="3431051"/>
            <a:ext cx="577776" cy="523220"/>
          </a:xfrm>
          <a:prstGeom prst="rect">
            <a:avLst/>
          </a:prstGeom>
        </p:spPr>
      </p:pic>
      <p:pic>
        <p:nvPicPr>
          <p:cNvPr id="15" name="Imagen 14">
            <a:extLst>
              <a:ext uri="{FF2B5EF4-FFF2-40B4-BE49-F238E27FC236}">
                <a16:creationId xmlns:a16="http://schemas.microsoft.com/office/drawing/2014/main" id="{2133F1A5-32C5-4E80-9D50-8E0D6E2C14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66674" y="4238720"/>
            <a:ext cx="577776" cy="523220"/>
          </a:xfrm>
          <a:prstGeom prst="rect">
            <a:avLst/>
          </a:prstGeom>
        </p:spPr>
      </p:pic>
      <p:pic>
        <p:nvPicPr>
          <p:cNvPr id="16" name="Imagen 15">
            <a:extLst>
              <a:ext uri="{FF2B5EF4-FFF2-40B4-BE49-F238E27FC236}">
                <a16:creationId xmlns:a16="http://schemas.microsoft.com/office/drawing/2014/main" id="{EF26EAF6-D697-4163-9493-032EFC5DF3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33443" y="4893150"/>
            <a:ext cx="577776" cy="523220"/>
          </a:xfrm>
          <a:prstGeom prst="rect">
            <a:avLst/>
          </a:prstGeom>
        </p:spPr>
      </p:pic>
      <p:sp>
        <p:nvSpPr>
          <p:cNvPr id="11" name="CuadroTexto 8">
            <a:extLst>
              <a:ext uri="{FF2B5EF4-FFF2-40B4-BE49-F238E27FC236}">
                <a16:creationId xmlns:a16="http://schemas.microsoft.com/office/drawing/2014/main" id="{4A2CDD0E-DDC5-5BE9-55D1-B305E54A0A0F}"/>
              </a:ext>
            </a:extLst>
          </p:cNvPr>
          <p:cNvSpPr txBox="1"/>
          <p:nvPr/>
        </p:nvSpPr>
        <p:spPr>
          <a:xfrm>
            <a:off x="2036619" y="5695442"/>
            <a:ext cx="10764981" cy="461665"/>
          </a:xfrm>
          <a:prstGeom prst="rect">
            <a:avLst/>
          </a:prstGeom>
          <a:noFill/>
        </p:spPr>
        <p:txBody>
          <a:bodyPr wrap="square" rtlCol="0">
            <a:spAutoFit/>
          </a:bodyPr>
          <a:lstStyle/>
          <a:p>
            <a:r>
              <a:rPr lang="en-AU" sz="2400" dirty="0">
                <a:latin typeface="Century Gothic" panose="020B0502020202020204" pitchFamily="34" charset="0"/>
                <a:ea typeface="Microsoft Sans Serif" panose="020B0604020202020204" pitchFamily="34" charset="0"/>
                <a:cs typeface="Microsoft Sans Serif" panose="020B0604020202020204" pitchFamily="34" charset="0"/>
              </a:rPr>
              <a:t>learn about different types of payloads/sensors and their applications</a:t>
            </a:r>
          </a:p>
        </p:txBody>
      </p:sp>
      <p:pic>
        <p:nvPicPr>
          <p:cNvPr id="12" name="Imagen 15">
            <a:extLst>
              <a:ext uri="{FF2B5EF4-FFF2-40B4-BE49-F238E27FC236}">
                <a16:creationId xmlns:a16="http://schemas.microsoft.com/office/drawing/2014/main" id="{22084BE2-C393-10F4-9804-143E97E480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33443" y="5664664"/>
            <a:ext cx="577776" cy="523220"/>
          </a:xfrm>
          <a:prstGeom prst="rect">
            <a:avLst/>
          </a:prstGeom>
        </p:spPr>
      </p:pic>
      <p:sp>
        <p:nvSpPr>
          <p:cNvPr id="13" name="CuadroTexto 8">
            <a:extLst>
              <a:ext uri="{FF2B5EF4-FFF2-40B4-BE49-F238E27FC236}">
                <a16:creationId xmlns:a16="http://schemas.microsoft.com/office/drawing/2014/main" id="{D2C07DAB-E47C-6B8E-B702-3BD6EF4C8EEB}"/>
              </a:ext>
            </a:extLst>
          </p:cNvPr>
          <p:cNvSpPr txBox="1"/>
          <p:nvPr/>
        </p:nvSpPr>
        <p:spPr>
          <a:xfrm>
            <a:off x="2036619" y="6466956"/>
            <a:ext cx="7589981" cy="461665"/>
          </a:xfrm>
          <a:prstGeom prst="rect">
            <a:avLst/>
          </a:prstGeom>
          <a:noFill/>
        </p:spPr>
        <p:txBody>
          <a:bodyPr wrap="square" rtlCol="0">
            <a:spAutoFit/>
          </a:bodyPr>
          <a:lstStyle/>
          <a:p>
            <a:r>
              <a:rPr lang="en-AU" sz="2400" dirty="0">
                <a:latin typeface="Century Gothic" panose="020B0502020202020204" pitchFamily="34" charset="0"/>
                <a:ea typeface="Microsoft Sans Serif" panose="020B0604020202020204" pitchFamily="34" charset="0"/>
                <a:cs typeface="Microsoft Sans Serif" panose="020B0604020202020204" pitchFamily="34" charset="0"/>
              </a:rPr>
              <a:t>familiarise with the current UAS regulations</a:t>
            </a:r>
          </a:p>
        </p:txBody>
      </p:sp>
      <p:pic>
        <p:nvPicPr>
          <p:cNvPr id="17" name="Imagen 15">
            <a:extLst>
              <a:ext uri="{FF2B5EF4-FFF2-40B4-BE49-F238E27FC236}">
                <a16:creationId xmlns:a16="http://schemas.microsoft.com/office/drawing/2014/main" id="{B84C2C6D-B26F-5833-2948-9013A624DA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33443" y="6436178"/>
            <a:ext cx="577776" cy="523220"/>
          </a:xfrm>
          <a:prstGeom prst="rect">
            <a:avLst/>
          </a:prstGeom>
        </p:spPr>
      </p:pic>
      <p:sp>
        <p:nvSpPr>
          <p:cNvPr id="20" name="CuadroTexto 8">
            <a:extLst>
              <a:ext uri="{FF2B5EF4-FFF2-40B4-BE49-F238E27FC236}">
                <a16:creationId xmlns:a16="http://schemas.microsoft.com/office/drawing/2014/main" id="{06208D9E-AA33-8D62-4E8F-47B2D9E96136}"/>
              </a:ext>
            </a:extLst>
          </p:cNvPr>
          <p:cNvSpPr txBox="1"/>
          <p:nvPr/>
        </p:nvSpPr>
        <p:spPr>
          <a:xfrm>
            <a:off x="2011219" y="7262427"/>
            <a:ext cx="9494981" cy="461665"/>
          </a:xfrm>
          <a:prstGeom prst="rect">
            <a:avLst/>
          </a:prstGeom>
          <a:noFill/>
        </p:spPr>
        <p:txBody>
          <a:bodyPr wrap="square" rtlCol="0">
            <a:spAutoFit/>
          </a:bodyPr>
          <a:lstStyle/>
          <a:p>
            <a:r>
              <a:rPr lang="en-AU" sz="2400" dirty="0">
                <a:latin typeface="Century Gothic" panose="020B0502020202020204" pitchFamily="34" charset="0"/>
                <a:ea typeface="Microsoft Sans Serif" panose="020B0604020202020204" pitchFamily="34" charset="0"/>
                <a:cs typeface="Microsoft Sans Serif" panose="020B0604020202020204" pitchFamily="34" charset="0"/>
              </a:rPr>
              <a:t>understand the significance of Human Factors in UAS safety</a:t>
            </a:r>
          </a:p>
        </p:txBody>
      </p:sp>
      <p:pic>
        <p:nvPicPr>
          <p:cNvPr id="21" name="Imagen 15">
            <a:extLst>
              <a:ext uri="{FF2B5EF4-FFF2-40B4-BE49-F238E27FC236}">
                <a16:creationId xmlns:a16="http://schemas.microsoft.com/office/drawing/2014/main" id="{0E9CA915-9335-FFEE-1290-0A233F11E0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408043" y="7231649"/>
            <a:ext cx="577776" cy="5232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5. UAS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Regulations</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Standards</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&amp;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Guidance</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Current UAS regulations </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838200" y="1866900"/>
            <a:ext cx="11887200" cy="11772454"/>
          </a:xfrm>
          <a:prstGeom prst="rect">
            <a:avLst/>
          </a:prstGeom>
          <a:noFill/>
        </p:spPr>
        <p:txBody>
          <a:bodyPr wrap="square" rtlCol="0">
            <a:spAutoFit/>
          </a:bodyPr>
          <a:lstStyle/>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In USA current drone regulation require any drone to be:</a:t>
            </a:r>
          </a:p>
          <a:p>
            <a:pPr marL="800100" lvl="1" indent="-342900">
              <a:buFont typeface="Arial" panose="020B0604020202020204" pitchFamily="34" charset="0"/>
              <a:buChar char="•"/>
              <a:defRPr/>
            </a:pPr>
            <a:r>
              <a:rPr lang="en-US" sz="2300" dirty="0">
                <a:solidFill>
                  <a:srgbClr val="212529"/>
                </a:solidFill>
                <a:latin typeface="Source Sans Pro" panose="020F0502020204030204" pitchFamily="34" charset="0"/>
              </a:rPr>
              <a:t>Less than 55lbs</a:t>
            </a:r>
          </a:p>
          <a:p>
            <a:pPr marL="800100" lvl="1" indent="-342900">
              <a:buFont typeface="Arial" panose="020B0604020202020204" pitchFamily="34" charset="0"/>
              <a:buChar char="•"/>
              <a:defRPr/>
            </a:pPr>
            <a:r>
              <a:rPr lang="en-US" sz="2300" dirty="0">
                <a:solidFill>
                  <a:srgbClr val="212529"/>
                </a:solidFill>
                <a:latin typeface="Source Sans Pro" panose="020F0502020204030204" pitchFamily="34" charset="0"/>
              </a:rPr>
              <a:t>Operate within Visual Line-Of-Sight (VLOS) of the pilot in command/visual observer</a:t>
            </a:r>
          </a:p>
          <a:p>
            <a:pPr marL="800100" lvl="1" indent="-342900">
              <a:buFont typeface="Arial" panose="020B0604020202020204" pitchFamily="34" charset="0"/>
              <a:buChar char="•"/>
              <a:defRPr/>
            </a:pPr>
            <a:r>
              <a:rPr lang="en-US" sz="2300" dirty="0">
                <a:solidFill>
                  <a:srgbClr val="212529"/>
                </a:solidFill>
                <a:latin typeface="Source Sans Pro" panose="020F0502020204030204" pitchFamily="34" charset="0"/>
              </a:rPr>
              <a:t>Not operate directly over people</a:t>
            </a:r>
          </a:p>
          <a:p>
            <a:pPr marL="800100" lvl="1" indent="-342900">
              <a:buFont typeface="Arial" panose="020B0604020202020204" pitchFamily="34" charset="0"/>
              <a:buChar char="•"/>
              <a:defRPr/>
            </a:pPr>
            <a:r>
              <a:rPr lang="en-US" sz="2300" dirty="0">
                <a:solidFill>
                  <a:srgbClr val="212529"/>
                </a:solidFill>
                <a:latin typeface="Source Sans Pro" panose="020F0502020204030204" pitchFamily="34" charset="0"/>
              </a:rPr>
              <a:t>Operate in daytime only</a:t>
            </a:r>
          </a:p>
          <a:p>
            <a:pPr marL="800100" lvl="1" indent="-342900">
              <a:buFont typeface="Arial" panose="020B0604020202020204" pitchFamily="34" charset="0"/>
              <a:buChar char="•"/>
              <a:defRPr/>
            </a:pPr>
            <a:r>
              <a:rPr lang="en-US" sz="2300" dirty="0">
                <a:solidFill>
                  <a:srgbClr val="212529"/>
                </a:solidFill>
                <a:latin typeface="Source Sans Pro" panose="020F0502020204030204" pitchFamily="34" charset="0"/>
              </a:rPr>
              <a:t>Fly at speed no greater than 100 mph (87Knts)</a:t>
            </a:r>
          </a:p>
          <a:p>
            <a:pPr marL="800100" lvl="1" indent="-342900">
              <a:buFont typeface="Arial" panose="020B0604020202020204" pitchFamily="34" charset="0"/>
              <a:buChar char="•"/>
              <a:defRPr/>
            </a:pPr>
            <a:r>
              <a:rPr lang="en-US" sz="2300" dirty="0">
                <a:solidFill>
                  <a:srgbClr val="212529"/>
                </a:solidFill>
                <a:latin typeface="Source Sans Pro" panose="020F0502020204030204" pitchFamily="34" charset="0"/>
              </a:rPr>
              <a:t>Fly below 500 feet (AGL)</a:t>
            </a:r>
          </a:p>
          <a:p>
            <a:pPr marL="800100" lvl="1" indent="-342900">
              <a:buFont typeface="Arial" panose="020B0604020202020204" pitchFamily="34" charset="0"/>
              <a:buChar char="•"/>
              <a:defRPr/>
            </a:pPr>
            <a:r>
              <a:rPr lang="en-US" sz="2300" dirty="0">
                <a:solidFill>
                  <a:srgbClr val="212529"/>
                </a:solidFill>
                <a:latin typeface="Source Sans Pro" panose="020F0502020204030204" pitchFamily="34" charset="0"/>
              </a:rPr>
              <a:t>Not operate in class-A airspace</a:t>
            </a:r>
          </a:p>
          <a:p>
            <a:pPr marL="800100" lvl="1" indent="-342900">
              <a:buFont typeface="Arial" panose="020B0604020202020204" pitchFamily="34" charset="0"/>
              <a:buChar char="•"/>
              <a:defRPr/>
            </a:pPr>
            <a:r>
              <a:rPr lang="en-US" sz="2300" dirty="0">
                <a:solidFill>
                  <a:srgbClr val="212529"/>
                </a:solidFill>
                <a:latin typeface="Source Sans Pro" panose="020F0502020204030204" pitchFamily="34" charset="0"/>
              </a:rPr>
              <a:t>Operate in class-E airspace only after approval from ATC</a:t>
            </a:r>
          </a:p>
          <a:p>
            <a:pPr marL="800100" lvl="1" indent="-342900">
              <a:buFont typeface="Arial" panose="020B0604020202020204" pitchFamily="34" charset="0"/>
              <a:buChar char="•"/>
              <a:defRPr/>
            </a:pPr>
            <a:r>
              <a:rPr lang="en-US" sz="2300" dirty="0">
                <a:solidFill>
                  <a:srgbClr val="212529"/>
                </a:solidFill>
                <a:latin typeface="Source Sans Pro" panose="020F0502020204030204" pitchFamily="34" charset="0"/>
              </a:rPr>
              <a:t>Operate in minimum weather visibility of 3 miles</a:t>
            </a:r>
          </a:p>
          <a:p>
            <a:pPr marL="800100" lvl="1" indent="-342900">
              <a:buFont typeface="Arial" panose="020B0604020202020204" pitchFamily="34" charset="0"/>
              <a:buChar char="•"/>
              <a:defRPr/>
            </a:pPr>
            <a:r>
              <a:rPr lang="en-US" sz="2300" dirty="0">
                <a:solidFill>
                  <a:srgbClr val="212529"/>
                </a:solidFill>
                <a:latin typeface="Source Sans Pro" panose="020F0502020204030204" pitchFamily="34" charset="0"/>
              </a:rPr>
              <a:t>Shall be only operated by a licensed pilot under Part – 107</a:t>
            </a: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In EU current drone regulation require that (National regulations can defer for each country):</a:t>
            </a:r>
          </a:p>
          <a:p>
            <a:pPr marL="800100" lvl="1" indent="-342900">
              <a:buFont typeface="Arial" panose="020B0604020202020204" pitchFamily="34" charset="0"/>
              <a:buChar char="•"/>
              <a:defRPr/>
            </a:pPr>
            <a:r>
              <a:rPr kumimoji="0" lang="en-U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You must obtain an EU Drone Certificate before flying a drone weighing 250 grams or more</a:t>
            </a:r>
          </a:p>
          <a:p>
            <a:pPr marL="800100" lvl="1" indent="-342900">
              <a:buFont typeface="Arial" panose="020B0604020202020204" pitchFamily="34" charset="0"/>
              <a:buChar char="•"/>
              <a:defRPr/>
            </a:pPr>
            <a:r>
              <a:rPr kumimoji="0" lang="en-U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You must register as a drone pilot and attach an operator number to your drone.</a:t>
            </a:r>
          </a:p>
          <a:p>
            <a:pPr marL="800100" lvl="1" indent="-342900">
              <a:buFont typeface="Arial" panose="020B0604020202020204" pitchFamily="34" charset="0"/>
              <a:buChar char="•"/>
              <a:defRPr/>
            </a:pPr>
            <a:r>
              <a:rPr kumimoji="0" lang="en-U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The drone must fly at a maximum height of 120 meters </a:t>
            </a:r>
          </a:p>
          <a:p>
            <a:pPr marL="800100" lvl="1" indent="-342900">
              <a:buFont typeface="Arial" panose="020B0604020202020204" pitchFamily="34" charset="0"/>
              <a:buChar char="•"/>
              <a:defRPr/>
            </a:pPr>
            <a:r>
              <a:rPr kumimoji="0" lang="en-U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The drone must be flown within the direct view of the pilots</a:t>
            </a:r>
          </a:p>
          <a:p>
            <a:pPr marL="800100" lvl="1" indent="-342900">
              <a:buFont typeface="Arial" panose="020B0604020202020204" pitchFamily="34" charset="0"/>
              <a:buChar char="•"/>
              <a:defRPr/>
            </a:pPr>
            <a:r>
              <a:rPr kumimoji="0" lang="en-U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The drone may only be flown during the day in the Netherlands</a:t>
            </a:r>
          </a:p>
          <a:p>
            <a:pPr marL="800100" lvl="1" indent="-342900">
              <a:buFont typeface="Arial" panose="020B0604020202020204" pitchFamily="34" charset="0"/>
              <a:buChar char="•"/>
              <a:defRPr/>
            </a:pPr>
            <a:r>
              <a:rPr kumimoji="0" lang="en-U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You are not allowed to fly in a (temporary) no-fly zone</a:t>
            </a:r>
          </a:p>
          <a:p>
            <a:pPr marL="800100" lvl="1" indent="-342900">
              <a:buFont typeface="Arial" panose="020B0604020202020204" pitchFamily="34" charset="0"/>
              <a:buChar char="•"/>
              <a:defRPr/>
            </a:pPr>
            <a:r>
              <a:rPr kumimoji="0" lang="en-U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You are not allowed to fly above uninvolved persons</a:t>
            </a: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800100" lvl="1"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pic>
        <p:nvPicPr>
          <p:cNvPr id="16386" name="Picture 2" descr="DJI Academy Rome Elite-DJI Academy Site-UNMANNED AERIAL SYSTEM TRAINING  CENTER">
            <a:extLst>
              <a:ext uri="{FF2B5EF4-FFF2-40B4-BE49-F238E27FC236}">
                <a16:creationId xmlns:a16="http://schemas.microsoft.com/office/drawing/2014/main" id="{3E20C558-9E83-DE13-56D7-627FDE1EB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4900" y="3286542"/>
            <a:ext cx="5562600" cy="3476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5BA08D-2388-2194-1C88-5B738066C0B9}"/>
              </a:ext>
            </a:extLst>
          </p:cNvPr>
          <p:cNvSpPr txBox="1"/>
          <p:nvPr/>
        </p:nvSpPr>
        <p:spPr>
          <a:xfrm>
            <a:off x="12166600" y="6771520"/>
            <a:ext cx="5943600" cy="369332"/>
          </a:xfrm>
          <a:prstGeom prst="rect">
            <a:avLst/>
          </a:prstGeom>
          <a:noFill/>
        </p:spPr>
        <p:txBody>
          <a:bodyPr wrap="square" rtlCol="0">
            <a:spAutoFit/>
          </a:bodyPr>
          <a:lstStyle/>
          <a:p>
            <a:pPr algn="ctr"/>
            <a:r>
              <a:rPr lang="en-US" dirty="0"/>
              <a:t>Fig. 33 Licensed UAS Pilot</a:t>
            </a:r>
          </a:p>
        </p:txBody>
      </p:sp>
    </p:spTree>
    <p:extLst>
      <p:ext uri="{BB962C8B-B14F-4D97-AF65-F5344CB8AC3E}">
        <p14:creationId xmlns:p14="http://schemas.microsoft.com/office/powerpoint/2010/main" val="380656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5. UAS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Regulations</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Standards</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&amp;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Guidance</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The Way Forward</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2081909"/>
            <a:ext cx="9067800" cy="6407460"/>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The aviation environment is a complex, dynamic, and full of pitfalls because of the numerous stakeholders (designers, operators, users etc.) involved in the process of seeking access to NAS.</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Hence it requires more caution when introducing new regulations such that the rules of engagement are fully understood.</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Active involvement of Industry partners and operators is very important for allowing an organic growth of this industry.</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The biggest challenge for the regulatory bodies such as the FAA and EASA is to arrive at coherent, rational and enforceable policies, procedures, rules and regulations for the UAS industry.</a:t>
            </a:r>
          </a:p>
          <a:p>
            <a:pPr>
              <a:lnSpc>
                <a:spcPct val="150000"/>
              </a:lnSpc>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pic>
        <p:nvPicPr>
          <p:cNvPr id="17410" name="Picture 2" descr="NBAA Urges FAA to Utilize Existing Framework in Beyond-Eyesight Drone Ops  Approach | NBAA - National Business Aviation Association">
            <a:extLst>
              <a:ext uri="{FF2B5EF4-FFF2-40B4-BE49-F238E27FC236}">
                <a16:creationId xmlns:a16="http://schemas.microsoft.com/office/drawing/2014/main" id="{178DAA59-6974-4746-8BB9-26BF814CE1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800" y="3162300"/>
            <a:ext cx="5314950" cy="35087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6B4A9A-3BB9-4B88-2411-546004BD05AF}"/>
              </a:ext>
            </a:extLst>
          </p:cNvPr>
          <p:cNvSpPr txBox="1"/>
          <p:nvPr/>
        </p:nvSpPr>
        <p:spPr>
          <a:xfrm>
            <a:off x="10658475" y="6743700"/>
            <a:ext cx="5943600" cy="369332"/>
          </a:xfrm>
          <a:prstGeom prst="rect">
            <a:avLst/>
          </a:prstGeom>
          <a:noFill/>
        </p:spPr>
        <p:txBody>
          <a:bodyPr wrap="square" rtlCol="0">
            <a:spAutoFit/>
          </a:bodyPr>
          <a:lstStyle/>
          <a:p>
            <a:pPr algn="ctr"/>
            <a:r>
              <a:rPr lang="en-US" dirty="0"/>
              <a:t>Fig. 34 Drone cargo delivery</a:t>
            </a:r>
          </a:p>
        </p:txBody>
      </p:sp>
    </p:spTree>
    <p:extLst>
      <p:ext uri="{BB962C8B-B14F-4D97-AF65-F5344CB8AC3E}">
        <p14:creationId xmlns:p14="http://schemas.microsoft.com/office/powerpoint/2010/main" val="4251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6. Human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factors</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in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Human perception</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1942070"/>
            <a:ext cx="16306800" cy="8000203"/>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The human element in UAS operation is very critical to the overall safety and success of UAS industry.</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The overall goal of human factors in UAS is to provide users, customers and operators with the necessary guidance, knowledge and skills to archive a safe operation of UAVs.</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Though humans are highly adaptive to their environment (which makes them the most intelligent species on this planet), they do experience mental/physical fatigue, disorientation, miscommunication etc. which often leads to hazardous and catastrophic situations due to human error.</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Some of the many reasons that can be attributed to these can be classified into:</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Perception Errors</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Selective attention</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Lack of focused attention</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Divided attention</a:t>
            </a: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pic>
        <p:nvPicPr>
          <p:cNvPr id="18434" name="Picture 2" descr="Cognitive factors worthy of consideration for multiple UAS. | Download  Scientific Diagram">
            <a:extLst>
              <a:ext uri="{FF2B5EF4-FFF2-40B4-BE49-F238E27FC236}">
                <a16:creationId xmlns:a16="http://schemas.microsoft.com/office/drawing/2014/main" id="{3492F5FE-EC0D-618A-E2DB-378BBB711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0" y="4838700"/>
            <a:ext cx="4486275" cy="4152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6B4A9A-3BB9-4B88-2411-546004BD05AF}"/>
              </a:ext>
            </a:extLst>
          </p:cNvPr>
          <p:cNvSpPr txBox="1"/>
          <p:nvPr/>
        </p:nvSpPr>
        <p:spPr>
          <a:xfrm>
            <a:off x="9220200" y="8344930"/>
            <a:ext cx="3791786" cy="646331"/>
          </a:xfrm>
          <a:prstGeom prst="rect">
            <a:avLst/>
          </a:prstGeom>
          <a:noFill/>
        </p:spPr>
        <p:txBody>
          <a:bodyPr wrap="square" rtlCol="0">
            <a:spAutoFit/>
          </a:bodyPr>
          <a:lstStyle/>
          <a:p>
            <a:pPr algn="ctr"/>
            <a:r>
              <a:rPr lang="en-US" dirty="0"/>
              <a:t>Fig. 35 Factors influencing human cognition</a:t>
            </a:r>
          </a:p>
        </p:txBody>
      </p:sp>
    </p:spTree>
    <p:extLst>
      <p:ext uri="{BB962C8B-B14F-4D97-AF65-F5344CB8AC3E}">
        <p14:creationId xmlns:p14="http://schemas.microsoft.com/office/powerpoint/2010/main" val="1605178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6. Human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factors</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in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Human Error</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1942070"/>
            <a:ext cx="16306800" cy="7469289"/>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According to Senders &amp; Moray (1991)* and Error is defined as “not intended by the actor, not desired by a set of rules or an external observer, or that led the task or system outside its acceptable limits.</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 Safety critical industry such as the aviation industry employs strategies to detect and prevent human errors before they occur.</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In human factors the </a:t>
            </a:r>
            <a:r>
              <a:rPr lang="en-US" sz="2300" dirty="0" err="1">
                <a:solidFill>
                  <a:srgbClr val="212529"/>
                </a:solidFill>
                <a:latin typeface="Source Sans Pro" panose="020F0502020204030204" pitchFamily="34" charset="0"/>
              </a:rPr>
              <a:t>swiss</a:t>
            </a:r>
            <a:r>
              <a:rPr lang="en-US" sz="2300" dirty="0">
                <a:solidFill>
                  <a:srgbClr val="212529"/>
                </a:solidFill>
                <a:latin typeface="Source Sans Pro" panose="020F0502020204030204" pitchFamily="34" charset="0"/>
              </a:rPr>
              <a:t>-cheese model is often used to describe how errors slip through the guards of different layers of supervision and combining with certain preconditions that eventually leads to accidents. </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There are essentially four layers of influences that lead to accidents:</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Organizational influence – lack of policies, guidance, rules etc.</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Supervisory influence – lack of supervision from individuals</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Pre-conditions – conditions facilitating the cause of accident</a:t>
            </a:r>
          </a:p>
          <a:p>
            <a:pPr marL="800100" lvl="1"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Operator actions – actions taken by the operator leading to the event</a:t>
            </a: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5" name="TextBox 4">
            <a:extLst>
              <a:ext uri="{FF2B5EF4-FFF2-40B4-BE49-F238E27FC236}">
                <a16:creationId xmlns:a16="http://schemas.microsoft.com/office/drawing/2014/main" id="{BA6B4A9A-3BB9-4B88-2411-546004BD05AF}"/>
              </a:ext>
            </a:extLst>
          </p:cNvPr>
          <p:cNvSpPr txBox="1"/>
          <p:nvPr/>
        </p:nvSpPr>
        <p:spPr>
          <a:xfrm>
            <a:off x="13030200" y="8461919"/>
            <a:ext cx="3791786" cy="646331"/>
          </a:xfrm>
          <a:prstGeom prst="rect">
            <a:avLst/>
          </a:prstGeom>
          <a:noFill/>
        </p:spPr>
        <p:txBody>
          <a:bodyPr wrap="square" rtlCol="0">
            <a:spAutoFit/>
          </a:bodyPr>
          <a:lstStyle/>
          <a:p>
            <a:pPr algn="ctr"/>
            <a:r>
              <a:rPr lang="en-US" dirty="0"/>
              <a:t>Fig. 36 Swiss-Cheese model of human error</a:t>
            </a:r>
          </a:p>
        </p:txBody>
      </p:sp>
      <p:pic>
        <p:nvPicPr>
          <p:cNvPr id="19462" name="Picture 6" descr="How To Determine Why Pilot Error Happened - HubPages">
            <a:extLst>
              <a:ext uri="{FF2B5EF4-FFF2-40B4-BE49-F238E27FC236}">
                <a16:creationId xmlns:a16="http://schemas.microsoft.com/office/drawing/2014/main" id="{1B744755-1876-6DEF-A496-77F0E3B48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0" y="4315002"/>
            <a:ext cx="7239000" cy="44700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963B9E-9ED4-7B3B-6900-263243C1A8E4}"/>
              </a:ext>
            </a:extLst>
          </p:cNvPr>
          <p:cNvSpPr txBox="1"/>
          <p:nvPr/>
        </p:nvSpPr>
        <p:spPr>
          <a:xfrm>
            <a:off x="1429586" y="8021764"/>
            <a:ext cx="9144000" cy="646331"/>
          </a:xfrm>
          <a:prstGeom prst="rect">
            <a:avLst/>
          </a:prstGeom>
          <a:noFill/>
        </p:spPr>
        <p:txBody>
          <a:bodyPr wrap="square">
            <a:spAutoFit/>
          </a:bodyPr>
          <a:lstStyle/>
          <a:p>
            <a:r>
              <a:rPr lang="en-US" dirty="0"/>
              <a:t>*Senders, J.W., &amp; Moray, N.P. (1991). Human Error: Cause, Prediction, and Reduction (1st ed.). CRC Press. https://doi.org/10.1201/9781003070375</a:t>
            </a:r>
          </a:p>
        </p:txBody>
      </p:sp>
    </p:spTree>
    <p:extLst>
      <p:ext uri="{BB962C8B-B14F-4D97-AF65-F5344CB8AC3E}">
        <p14:creationId xmlns:p14="http://schemas.microsoft.com/office/powerpoint/2010/main" val="3771846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28016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6. Human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factors</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in UAS</a:t>
            </a: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Situational Awareness (SA)</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90600" y="1942070"/>
            <a:ext cx="11201400" cy="9062033"/>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Marinating situational awareness  is the key to a safe and efficient UAS industry.</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It is defined as an “internalized mental model of the current state of the flight environment”</a:t>
            </a:r>
          </a:p>
          <a:p>
            <a:pPr marL="342900" indent="-342900">
              <a:lnSpc>
                <a:spcPct val="150000"/>
              </a:lnSpc>
              <a:buFont typeface="Arial" panose="020B0604020202020204" pitchFamily="34" charset="0"/>
              <a:buChar char="•"/>
              <a:defRPr/>
            </a:pPr>
            <a:r>
              <a:rPr lang="en-US" sz="2300" dirty="0">
                <a:solidFill>
                  <a:srgbClr val="212529"/>
                </a:solidFill>
                <a:latin typeface="Source Sans Pro" panose="020F0502020204030204" pitchFamily="34" charset="0"/>
              </a:rPr>
              <a:t>There are four aspects of situation awareness, seen as a common steps in decision making process:</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Vigilance </a:t>
            </a:r>
            <a:r>
              <a:rPr lang="en-US" sz="2300" dirty="0">
                <a:solidFill>
                  <a:srgbClr val="212529"/>
                </a:solidFill>
                <a:latin typeface="Source Sans Pro" panose="020F0502020204030204" pitchFamily="34" charset="0"/>
              </a:rPr>
              <a:t>– managing the right type of attention</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Diagnosis</a:t>
            </a:r>
            <a:r>
              <a:rPr lang="en-US" sz="2300" dirty="0">
                <a:solidFill>
                  <a:srgbClr val="212529"/>
                </a:solidFill>
                <a:latin typeface="Source Sans Pro" panose="020F0502020204030204" pitchFamily="34" charset="0"/>
              </a:rPr>
              <a:t> – identifying the root cause of the situation</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Risk analysis </a:t>
            </a:r>
            <a:r>
              <a:rPr lang="en-US" sz="2300" dirty="0">
                <a:solidFill>
                  <a:srgbClr val="212529"/>
                </a:solidFill>
                <a:latin typeface="Source Sans Pro" panose="020F0502020204030204" pitchFamily="34" charset="0"/>
              </a:rPr>
              <a:t>– understanding the impact of the situation</a:t>
            </a:r>
          </a:p>
          <a:p>
            <a:pPr marL="800100" lvl="1" indent="-342900">
              <a:lnSpc>
                <a:spcPct val="150000"/>
              </a:lnSpc>
              <a:buFont typeface="Arial" panose="020B0604020202020204" pitchFamily="34" charset="0"/>
              <a:buChar char="•"/>
              <a:defRPr/>
            </a:pPr>
            <a:r>
              <a:rPr lang="en-US" sz="2300" b="1" dirty="0">
                <a:solidFill>
                  <a:srgbClr val="212529"/>
                </a:solidFill>
                <a:latin typeface="Source Sans Pro" panose="020F0502020204030204" pitchFamily="34" charset="0"/>
              </a:rPr>
              <a:t>Action</a:t>
            </a:r>
            <a:r>
              <a:rPr lang="en-US" sz="2300" dirty="0">
                <a:solidFill>
                  <a:srgbClr val="212529"/>
                </a:solidFill>
                <a:latin typeface="Source Sans Pro" panose="020F0502020204030204" pitchFamily="34" charset="0"/>
              </a:rPr>
              <a:t> – taking right actions to mitigate risk</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Other ways to improve SA is through design.</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rPr>
              <a:t>Efficient design of Human-machine interface (HMI) can make critical information more accessible, reduce pilot work-load and </a:t>
            </a:r>
            <a:r>
              <a:rPr lang="en-US" sz="2300" dirty="0">
                <a:solidFill>
                  <a:srgbClr val="212529"/>
                </a:solidFill>
                <a:latin typeface="Source Sans Pro" panose="020F0502020204030204" pitchFamily="34" charset="0"/>
              </a:rPr>
              <a:t>alert actors way ahead of time.</a:t>
            </a:r>
            <a:endParaRPr kumimoji="0" lang="en-US" sz="2300" b="0" i="0" u="none" strike="noStrike" kern="1200" cap="none" spc="0" normalizeH="0" baseline="0" noProof="0" dirty="0">
              <a:ln>
                <a:noFill/>
              </a:ln>
              <a:solidFill>
                <a:srgbClr val="212529"/>
              </a:solidFill>
              <a:effectLst/>
              <a:uLnTx/>
              <a:uFillTx/>
              <a:latin typeface="Source Sans Pro" panose="020F0502020204030204" pitchFamily="34" charset="0"/>
              <a:ea typeface="+mn-ea"/>
              <a:cs typeface="+mn-cs"/>
            </a:endParaRPr>
          </a:p>
          <a:p>
            <a:pPr marL="800100" lvl="1"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a:p>
            <a:pPr marL="342900" indent="-342900">
              <a:lnSpc>
                <a:spcPct val="150000"/>
              </a:lnSpc>
              <a:buFont typeface="Arial" panose="020B0604020202020204" pitchFamily="34" charset="0"/>
              <a:buChar char="•"/>
              <a:defRPr/>
            </a:pPr>
            <a:endParaRPr lang="en-US" sz="2300" dirty="0">
              <a:solidFill>
                <a:srgbClr val="212529"/>
              </a:solidFill>
              <a:latin typeface="Source Sans Pro" panose="020F0502020204030204" pitchFamily="34" charset="0"/>
            </a:endParaRPr>
          </a:p>
        </p:txBody>
      </p:sp>
      <p:sp>
        <p:nvSpPr>
          <p:cNvPr id="5" name="TextBox 4">
            <a:extLst>
              <a:ext uri="{FF2B5EF4-FFF2-40B4-BE49-F238E27FC236}">
                <a16:creationId xmlns:a16="http://schemas.microsoft.com/office/drawing/2014/main" id="{BA6B4A9A-3BB9-4B88-2411-546004BD05AF}"/>
              </a:ext>
            </a:extLst>
          </p:cNvPr>
          <p:cNvSpPr txBox="1"/>
          <p:nvPr/>
        </p:nvSpPr>
        <p:spPr>
          <a:xfrm>
            <a:off x="13030200" y="7734300"/>
            <a:ext cx="3791786" cy="369332"/>
          </a:xfrm>
          <a:prstGeom prst="rect">
            <a:avLst/>
          </a:prstGeom>
          <a:noFill/>
        </p:spPr>
        <p:txBody>
          <a:bodyPr wrap="square" rtlCol="0">
            <a:spAutoFit/>
          </a:bodyPr>
          <a:lstStyle/>
          <a:p>
            <a:pPr algn="ctr"/>
            <a:r>
              <a:rPr lang="en-US" dirty="0"/>
              <a:t>Fig. 37 Factors influencing SA</a:t>
            </a:r>
          </a:p>
        </p:txBody>
      </p:sp>
      <p:pic>
        <p:nvPicPr>
          <p:cNvPr id="20482" name="Picture 2" descr="Situational Awareness (OGHFA BN) | SKYbrary Aviation Safety">
            <a:extLst>
              <a:ext uri="{FF2B5EF4-FFF2-40B4-BE49-F238E27FC236}">
                <a16:creationId xmlns:a16="http://schemas.microsoft.com/office/drawing/2014/main" id="{B1A5DA52-105A-6C0C-3DA9-7D4384673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800" y="3314700"/>
            <a:ext cx="6172200" cy="418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163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028CB6-28B6-2720-2D2B-8AB3FBDF7783}"/>
              </a:ext>
            </a:extLst>
          </p:cNvPr>
          <p:cNvSpPr txBox="1"/>
          <p:nvPr/>
        </p:nvSpPr>
        <p:spPr>
          <a:xfrm>
            <a:off x="1371600" y="470674"/>
            <a:ext cx="4343400" cy="830997"/>
          </a:xfrm>
          <a:prstGeom prst="rect">
            <a:avLst/>
          </a:prstGeom>
          <a:noFill/>
        </p:spPr>
        <p:txBody>
          <a:bodyPr wrap="square" rtlCol="0">
            <a:spAutoFit/>
          </a:bodyPr>
          <a:lstStyle/>
          <a:p>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Summing</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up</a:t>
            </a:r>
          </a:p>
        </p:txBody>
      </p:sp>
      <p:sp>
        <p:nvSpPr>
          <p:cNvPr id="8" name="TextBox 10">
            <a:extLst>
              <a:ext uri="{FF2B5EF4-FFF2-40B4-BE49-F238E27FC236}">
                <a16:creationId xmlns:a16="http://schemas.microsoft.com/office/drawing/2014/main" id="{7B6EE240-5712-E873-1DFF-5AEBE8DCA64C}"/>
              </a:ext>
            </a:extLst>
          </p:cNvPr>
          <p:cNvSpPr txBox="1"/>
          <p:nvPr/>
        </p:nvSpPr>
        <p:spPr>
          <a:xfrm>
            <a:off x="1143000" y="2095500"/>
            <a:ext cx="10591800" cy="674030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ltLang="ko-KR" sz="2400" dirty="0">
                <a:latin typeface="Century Gothic" panose="020B0502020202020204" pitchFamily="34" charset="0"/>
                <a:cs typeface="Microsoft Sans Serif" panose="020B0604020202020204" pitchFamily="34" charset="0"/>
              </a:rPr>
              <a:t>New use cases identified by military in the early 20</a:t>
            </a:r>
            <a:r>
              <a:rPr lang="en-US" altLang="ko-KR" sz="2400" baseline="30000" dirty="0">
                <a:latin typeface="Century Gothic" panose="020B0502020202020204" pitchFamily="34" charset="0"/>
                <a:cs typeface="Microsoft Sans Serif" panose="020B0604020202020204" pitchFamily="34" charset="0"/>
              </a:rPr>
              <a:t>th</a:t>
            </a:r>
            <a:r>
              <a:rPr lang="en-US" altLang="ko-KR" sz="2400" dirty="0">
                <a:latin typeface="Century Gothic" panose="020B0502020202020204" pitchFamily="34" charset="0"/>
                <a:cs typeface="Microsoft Sans Serif" panose="020B0604020202020204" pitchFamily="34" charset="0"/>
              </a:rPr>
              <a:t> century and new technologies coming together led to the development of UAS in the initial days.</a:t>
            </a:r>
          </a:p>
          <a:p>
            <a:pPr marL="342900" indent="-342900">
              <a:buFont typeface="Arial" panose="020B0604020202020204" pitchFamily="34" charset="0"/>
              <a:buChar char="•"/>
            </a:pPr>
            <a:r>
              <a:rPr lang="en-US" altLang="ko-KR" sz="2400" dirty="0">
                <a:latin typeface="Century Gothic" panose="020B0502020202020204" pitchFamily="34" charset="0"/>
                <a:cs typeface="Microsoft Sans Serif" panose="020B0604020202020204" pitchFamily="34" charset="0"/>
              </a:rPr>
              <a:t>UAV can have different levels of autonomy based on the technology and control method used.</a:t>
            </a:r>
          </a:p>
          <a:p>
            <a:pPr marL="342900" indent="-342900">
              <a:buFont typeface="Arial" panose="020B0604020202020204" pitchFamily="34" charset="0"/>
              <a:buChar char="•"/>
            </a:pPr>
            <a:r>
              <a:rPr lang="en-US" altLang="ko-KR" sz="2400" dirty="0">
                <a:latin typeface="Century Gothic" panose="020B0502020202020204" pitchFamily="34" charset="0"/>
                <a:cs typeface="Microsoft Sans Serif" panose="020B0604020202020204" pitchFamily="34" charset="0"/>
              </a:rPr>
              <a:t>UAVs carry a wide range of payloads suitable for all kinds of mission/objective.</a:t>
            </a:r>
          </a:p>
          <a:p>
            <a:pPr marL="342900" indent="-342900">
              <a:buFont typeface="Arial" panose="020B0604020202020204" pitchFamily="34" charset="0"/>
              <a:buChar char="•"/>
            </a:pPr>
            <a:r>
              <a:rPr lang="en-US" altLang="ko-KR" sz="2400" dirty="0">
                <a:latin typeface="Century Gothic" panose="020B0502020202020204" pitchFamily="34" charset="0"/>
                <a:cs typeface="Microsoft Sans Serif" panose="020B0604020202020204" pitchFamily="34" charset="0"/>
              </a:rPr>
              <a:t>Software is a critical component of UAS that enable pilots to navigate, control and process data.</a:t>
            </a:r>
          </a:p>
          <a:p>
            <a:pPr marL="342900" indent="-342900">
              <a:buFont typeface="Arial" panose="020B0604020202020204" pitchFamily="34" charset="0"/>
              <a:buChar char="•"/>
            </a:pPr>
            <a:r>
              <a:rPr lang="en-US" altLang="ko-KR" sz="2400" dirty="0">
                <a:latin typeface="Century Gothic" panose="020B0502020202020204" pitchFamily="34" charset="0"/>
                <a:cs typeface="Microsoft Sans Serif" panose="020B0604020202020204" pitchFamily="34" charset="0"/>
              </a:rPr>
              <a:t>Based on the weight and performance of UAVs, regulatory bodies classify UAVs to govern the rules of operation and ensure safety of people and environment.</a:t>
            </a:r>
          </a:p>
          <a:p>
            <a:pPr marL="342900" indent="-342900">
              <a:buFont typeface="Arial" panose="020B0604020202020204" pitchFamily="34" charset="0"/>
              <a:buChar char="•"/>
            </a:pPr>
            <a:r>
              <a:rPr lang="en-US" altLang="ko-KR" sz="2400" dirty="0">
                <a:latin typeface="Century Gothic" panose="020B0502020202020204" pitchFamily="34" charset="0"/>
                <a:cs typeface="Microsoft Sans Serif" panose="020B0604020202020204" pitchFamily="34" charset="0"/>
              </a:rPr>
              <a:t>For the UAS industry to grow and prosper, safety shall be the primary objective of designers, operators, maintainers and pilots.</a:t>
            </a:r>
          </a:p>
          <a:p>
            <a:pPr marL="342900" indent="-342900">
              <a:buFont typeface="Arial" panose="020B0604020202020204" pitchFamily="34" charset="0"/>
              <a:buChar char="•"/>
            </a:pPr>
            <a:r>
              <a:rPr lang="en-US" altLang="ko-KR" sz="2400" dirty="0">
                <a:latin typeface="Century Gothic" panose="020B0502020202020204" pitchFamily="34" charset="0"/>
                <a:cs typeface="Microsoft Sans Serif" panose="020B0604020202020204" pitchFamily="34" charset="0"/>
              </a:rPr>
              <a:t>Human factors play a vital role in this. Hence, we should aim to minimize human error and avoid any potential cause of accidents.</a:t>
            </a:r>
          </a:p>
          <a:p>
            <a:pPr marL="342900" indent="-342900">
              <a:buFont typeface="Arial" panose="020B0604020202020204" pitchFamily="34" charset="0"/>
              <a:buChar char="•"/>
            </a:pPr>
            <a:endParaRPr lang="en-US" altLang="ko-KR" sz="2400" dirty="0">
              <a:latin typeface="Century Gothic" panose="020B0502020202020204" pitchFamily="34" charset="0"/>
              <a:cs typeface="Microsoft Sans Serif" panose="020B0604020202020204" pitchFamily="34" charset="0"/>
            </a:endParaRPr>
          </a:p>
          <a:p>
            <a:pPr marL="342900" indent="-342900">
              <a:buFont typeface="Arial" panose="020B0604020202020204" pitchFamily="34" charset="0"/>
              <a:buChar char="•"/>
            </a:pPr>
            <a:endParaRPr lang="ko-KR" altLang="en-US" sz="2400" dirty="0">
              <a:latin typeface="Century Gothic" panose="020B0502020202020204" pitchFamily="34" charset="0"/>
              <a:cs typeface="Microsoft Sans Serif" panose="020B0604020202020204" pitchFamily="34" charset="0"/>
            </a:endParaRPr>
          </a:p>
        </p:txBody>
      </p:sp>
      <p:pic>
        <p:nvPicPr>
          <p:cNvPr id="14" name="Imagen 13">
            <a:extLst>
              <a:ext uri="{FF2B5EF4-FFF2-40B4-BE49-F238E27FC236}">
                <a16:creationId xmlns:a16="http://schemas.microsoft.com/office/drawing/2014/main" id="{6BFBA2B4-C110-CEF7-BCF6-3316913D9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0" y="3162300"/>
            <a:ext cx="5260872" cy="3719809"/>
          </a:xfrm>
          <a:prstGeom prst="rect">
            <a:avLst/>
          </a:prstGeom>
        </p:spPr>
      </p:pic>
    </p:spTree>
    <p:extLst>
      <p:ext uri="{BB962C8B-B14F-4D97-AF65-F5344CB8AC3E}">
        <p14:creationId xmlns:p14="http://schemas.microsoft.com/office/powerpoint/2010/main" val="1528118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a:endParaRPr/>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a:endParaRPr/>
          </a:p>
        </p:txBody>
      </p:sp>
      <p:sp>
        <p:nvSpPr>
          <p:cNvPr id="5" name="CuadroTexto 4">
            <a:extLst>
              <a:ext uri="{FF2B5EF4-FFF2-40B4-BE49-F238E27FC236}">
                <a16:creationId xmlns:a16="http://schemas.microsoft.com/office/drawing/2014/main" id="{F70FEDC1-F472-4558-867A-C3B677E86823}"/>
              </a:ext>
            </a:extLst>
          </p:cNvPr>
          <p:cNvSpPr txBox="1"/>
          <p:nvPr/>
        </p:nvSpPr>
        <p:spPr>
          <a:xfrm>
            <a:off x="5295900" y="3848100"/>
            <a:ext cx="7696200"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115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Thank</a:t>
            </a:r>
            <a:r>
              <a:rPr lang="en-AU" sz="11500" b="1" spc="-114" dirty="0">
                <a:solidFill>
                  <a:srgbClr val="75B239"/>
                </a:solidFill>
                <a:latin typeface="Microsoft Sans Serif" panose="020B0604020202020204" pitchFamily="34" charset="0"/>
                <a:ea typeface="Microsoft Sans Serif" panose="020B0604020202020204" pitchFamily="34" charset="0"/>
                <a:cs typeface="Microsoft Sans Serif" panose="020B0604020202020204" pitchFamily="34" charset="0"/>
              </a:rPr>
              <a:t> you!</a:t>
            </a:r>
            <a:endParaRPr kumimoji="0" lang="en-AU" sz="11500" b="1" i="0" u="none" strike="noStrike" kern="1200" cap="none" spc="0" normalizeH="0" baseline="0" dirty="0">
              <a:ln>
                <a:noFill/>
              </a:ln>
              <a:solidFill>
                <a:srgbClr val="75B239"/>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a:extLst>
              <a:ext uri="{FF2B5EF4-FFF2-40B4-BE49-F238E27FC236}">
                <a16:creationId xmlns:a16="http://schemas.microsoft.com/office/drawing/2014/main" id="{EB8B90EC-E8ED-40F1-B252-7A5B8AB04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2801601" y="4229100"/>
            <a:ext cx="1371600" cy="1242087"/>
          </a:xfrm>
          <a:prstGeom prst="rect">
            <a:avLst/>
          </a:prstGeom>
        </p:spPr>
      </p:pic>
    </p:spTree>
    <p:extLst>
      <p:ext uri="{BB962C8B-B14F-4D97-AF65-F5344CB8AC3E}">
        <p14:creationId xmlns:p14="http://schemas.microsoft.com/office/powerpoint/2010/main" val="45535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804C2A2-A1FA-1808-ECAE-1A63FD7A6D23}"/>
              </a:ext>
            </a:extLst>
          </p:cNvPr>
          <p:cNvSpPr txBox="1"/>
          <p:nvPr/>
        </p:nvSpPr>
        <p:spPr>
          <a:xfrm>
            <a:off x="838200" y="338335"/>
            <a:ext cx="9462656" cy="830997"/>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Index</a:t>
            </a:r>
          </a:p>
        </p:txBody>
      </p:sp>
      <p:grpSp>
        <p:nvGrpSpPr>
          <p:cNvPr id="5" name="Group 3">
            <a:extLst>
              <a:ext uri="{FF2B5EF4-FFF2-40B4-BE49-F238E27FC236}">
                <a16:creationId xmlns:a16="http://schemas.microsoft.com/office/drawing/2014/main" id="{D3361825-8B1B-08E5-DA1C-487C1C05F0E8}"/>
              </a:ext>
            </a:extLst>
          </p:cNvPr>
          <p:cNvGrpSpPr/>
          <p:nvPr/>
        </p:nvGrpSpPr>
        <p:grpSpPr>
          <a:xfrm>
            <a:off x="1752600" y="1278027"/>
            <a:ext cx="5124927" cy="1998885"/>
            <a:chOff x="6420992" y="1321255"/>
            <a:chExt cx="5124927" cy="1998885"/>
          </a:xfrm>
        </p:grpSpPr>
        <p:sp>
          <p:nvSpPr>
            <p:cNvPr id="6" name="TextBox 7">
              <a:extLst>
                <a:ext uri="{FF2B5EF4-FFF2-40B4-BE49-F238E27FC236}">
                  <a16:creationId xmlns:a16="http://schemas.microsoft.com/office/drawing/2014/main" id="{5CAEF54C-C895-D771-7062-4E4546BAFC59}"/>
                </a:ext>
              </a:extLst>
            </p:cNvPr>
            <p:cNvSpPr txBox="1"/>
            <p:nvPr/>
          </p:nvSpPr>
          <p:spPr>
            <a:xfrm>
              <a:off x="6420994" y="1750480"/>
              <a:ext cx="5124925" cy="1569660"/>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The Beginning</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Need for Effective Control</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Radio &amp; Autopilot</a:t>
              </a: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C3FCEDDE-2061-C319-6B6A-16A18E214717}"/>
                </a:ext>
              </a:extLst>
            </p:cNvPr>
            <p:cNvSpPr txBox="1"/>
            <p:nvPr/>
          </p:nvSpPr>
          <p:spPr>
            <a:xfrm>
              <a:off x="6420992" y="1321255"/>
              <a:ext cx="5124925" cy="52322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Unit 1 - History</a:t>
              </a:r>
              <a:endParaRPr lang="ko-KR" altLang="en-US" sz="2800" b="1" dirty="0">
                <a:latin typeface="Century Gothic" panose="020B0502020202020204" pitchFamily="34" charset="0"/>
                <a:cs typeface="Microsoft Sans Serif" panose="020B0604020202020204" pitchFamily="34" charset="0"/>
              </a:endParaRPr>
            </a:p>
          </p:txBody>
        </p:sp>
      </p:grpSp>
      <p:grpSp>
        <p:nvGrpSpPr>
          <p:cNvPr id="8" name="Group 3">
            <a:extLst>
              <a:ext uri="{FF2B5EF4-FFF2-40B4-BE49-F238E27FC236}">
                <a16:creationId xmlns:a16="http://schemas.microsoft.com/office/drawing/2014/main" id="{C7E2AC99-4D31-4CA6-4F32-B108052440D9}"/>
              </a:ext>
            </a:extLst>
          </p:cNvPr>
          <p:cNvGrpSpPr/>
          <p:nvPr/>
        </p:nvGrpSpPr>
        <p:grpSpPr>
          <a:xfrm>
            <a:off x="1676402" y="3486720"/>
            <a:ext cx="7696198" cy="2353098"/>
            <a:chOff x="6420993" y="1336374"/>
            <a:chExt cx="7696198" cy="2353098"/>
          </a:xfrm>
        </p:grpSpPr>
        <p:sp>
          <p:nvSpPr>
            <p:cNvPr id="9" name="TextBox 7">
              <a:extLst>
                <a:ext uri="{FF2B5EF4-FFF2-40B4-BE49-F238E27FC236}">
                  <a16:creationId xmlns:a16="http://schemas.microsoft.com/office/drawing/2014/main" id="{5D5D6B3D-3614-181A-8C34-CCE1A3E84452}"/>
                </a:ext>
              </a:extLst>
            </p:cNvPr>
            <p:cNvSpPr txBox="1"/>
            <p:nvPr/>
          </p:nvSpPr>
          <p:spPr>
            <a:xfrm>
              <a:off x="6420994" y="1750480"/>
              <a:ext cx="5124925" cy="1938992"/>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UAS Definition</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Basic Technology</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Payloads</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UAS Software</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Commercial Application</a:t>
              </a:r>
            </a:p>
          </p:txBody>
        </p:sp>
        <p:sp>
          <p:nvSpPr>
            <p:cNvPr id="10" name="TextBox 8">
              <a:extLst>
                <a:ext uri="{FF2B5EF4-FFF2-40B4-BE49-F238E27FC236}">
                  <a16:creationId xmlns:a16="http://schemas.microsoft.com/office/drawing/2014/main" id="{8AA6509C-A3E0-6E43-834B-752F6269495E}"/>
                </a:ext>
              </a:extLst>
            </p:cNvPr>
            <p:cNvSpPr txBox="1"/>
            <p:nvPr/>
          </p:nvSpPr>
          <p:spPr>
            <a:xfrm>
              <a:off x="6420993" y="1336374"/>
              <a:ext cx="7696198" cy="52322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Unit 2 - UAS Introduction and Applications</a:t>
              </a:r>
              <a:endParaRPr lang="ko-KR" altLang="en-US" sz="2800" b="1" dirty="0">
                <a:latin typeface="Century Gothic" panose="020B0502020202020204" pitchFamily="34" charset="0"/>
                <a:cs typeface="Microsoft Sans Serif" panose="020B0604020202020204" pitchFamily="34" charset="0"/>
              </a:endParaRPr>
            </a:p>
          </p:txBody>
        </p:sp>
      </p:grpSp>
      <p:grpSp>
        <p:nvGrpSpPr>
          <p:cNvPr id="11" name="Group 3">
            <a:extLst>
              <a:ext uri="{FF2B5EF4-FFF2-40B4-BE49-F238E27FC236}">
                <a16:creationId xmlns:a16="http://schemas.microsoft.com/office/drawing/2014/main" id="{F105584E-7C67-4E78-3577-6D70D2441EE0}"/>
              </a:ext>
            </a:extLst>
          </p:cNvPr>
          <p:cNvGrpSpPr/>
          <p:nvPr/>
        </p:nvGrpSpPr>
        <p:grpSpPr>
          <a:xfrm>
            <a:off x="1676402" y="6323181"/>
            <a:ext cx="5124926" cy="2017328"/>
            <a:chOff x="6420993" y="1302812"/>
            <a:chExt cx="5124926" cy="2017328"/>
          </a:xfrm>
        </p:grpSpPr>
        <p:sp>
          <p:nvSpPr>
            <p:cNvPr id="12" name="TextBox 7">
              <a:extLst>
                <a:ext uri="{FF2B5EF4-FFF2-40B4-BE49-F238E27FC236}">
                  <a16:creationId xmlns:a16="http://schemas.microsoft.com/office/drawing/2014/main" id="{AC55E695-0A0D-7F0E-AD01-A7E41CA308E1}"/>
                </a:ext>
              </a:extLst>
            </p:cNvPr>
            <p:cNvSpPr txBox="1"/>
            <p:nvPr/>
          </p:nvSpPr>
          <p:spPr>
            <a:xfrm>
              <a:off x="6420994" y="1750480"/>
              <a:ext cx="5124925" cy="1569660"/>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Basic Elements</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Platform types</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Command &amp; Control</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Launch &amp; Recovery</a:t>
              </a:r>
            </a:p>
          </p:txBody>
        </p:sp>
        <p:sp>
          <p:nvSpPr>
            <p:cNvPr id="13" name="TextBox 8">
              <a:extLst>
                <a:ext uri="{FF2B5EF4-FFF2-40B4-BE49-F238E27FC236}">
                  <a16:creationId xmlns:a16="http://schemas.microsoft.com/office/drawing/2014/main" id="{CE9B3B11-9146-352A-9F6A-D66CAA439541}"/>
                </a:ext>
              </a:extLst>
            </p:cNvPr>
            <p:cNvSpPr txBox="1"/>
            <p:nvPr/>
          </p:nvSpPr>
          <p:spPr>
            <a:xfrm>
              <a:off x="6420993" y="1302812"/>
              <a:ext cx="5124925" cy="52322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Unit 3 - The ‘System’ in UAS</a:t>
              </a:r>
              <a:endParaRPr lang="ko-KR" altLang="en-US" sz="2800" b="1" dirty="0">
                <a:latin typeface="Century Gothic" panose="020B0502020202020204" pitchFamily="34" charset="0"/>
                <a:cs typeface="Microsoft Sans Serif" panose="020B0604020202020204" pitchFamily="34" charset="0"/>
              </a:endParaRPr>
            </a:p>
          </p:txBody>
        </p:sp>
      </p:gr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00094" y="1371400"/>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985280" y="3611454"/>
            <a:ext cx="577776" cy="523220"/>
          </a:xfrm>
          <a:prstGeom prst="rect">
            <a:avLst/>
          </a:prstGeom>
        </p:spPr>
      </p:pic>
      <p:pic>
        <p:nvPicPr>
          <p:cNvPr id="16" name="Imagen 15">
            <a:extLst>
              <a:ext uri="{FF2B5EF4-FFF2-40B4-BE49-F238E27FC236}">
                <a16:creationId xmlns:a16="http://schemas.microsoft.com/office/drawing/2014/main" id="{9F63B8EC-8B76-B562-00FA-D959F8F733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985280" y="6516238"/>
            <a:ext cx="577776" cy="523220"/>
          </a:xfrm>
          <a:prstGeom prst="rect">
            <a:avLst/>
          </a:prstGeom>
        </p:spPr>
      </p:pic>
      <p:pic>
        <p:nvPicPr>
          <p:cNvPr id="2" name="Imagen 19">
            <a:extLst>
              <a:ext uri="{FF2B5EF4-FFF2-40B4-BE49-F238E27FC236}">
                <a16:creationId xmlns:a16="http://schemas.microsoft.com/office/drawing/2014/main" id="{AB642643-D500-4CE5-79CD-0D9312923283}"/>
              </a:ext>
            </a:extLst>
          </p:cNvPr>
          <p:cNvPicPr>
            <a:picLocks noChangeAspect="1"/>
          </p:cNvPicPr>
          <p:nvPr/>
        </p:nvPicPr>
        <p:blipFill rotWithShape="1">
          <a:blip r:embed="rId3">
            <a:extLst>
              <a:ext uri="{28A0092B-C50C-407E-A947-70E740481C1C}">
                <a14:useLocalDpi xmlns:a14="http://schemas.microsoft.com/office/drawing/2010/main" val="0"/>
              </a:ext>
            </a:extLst>
          </a:blip>
          <a:srcRect l="1" t="13765" r="349"/>
          <a:stretch/>
        </p:blipFill>
        <p:spPr>
          <a:xfrm>
            <a:off x="11219851" y="1371400"/>
            <a:ext cx="5315547" cy="3434660"/>
          </a:xfrm>
          <a:prstGeom prst="rect">
            <a:avLst/>
          </a:prstGeom>
        </p:spPr>
      </p:pic>
      <p:pic>
        <p:nvPicPr>
          <p:cNvPr id="3" name="Imagen 5">
            <a:extLst>
              <a:ext uri="{FF2B5EF4-FFF2-40B4-BE49-F238E27FC236}">
                <a16:creationId xmlns:a16="http://schemas.microsoft.com/office/drawing/2014/main" id="{F07EC57B-3D04-1F70-2192-B487188D3C49}"/>
              </a:ext>
            </a:extLst>
          </p:cNvPr>
          <p:cNvPicPr>
            <a:picLocks noChangeAspect="1"/>
          </p:cNvPicPr>
          <p:nvPr/>
        </p:nvPicPr>
        <p:blipFill rotWithShape="1">
          <a:blip r:embed="rId4">
            <a:extLst>
              <a:ext uri="{28A0092B-C50C-407E-A947-70E740481C1C}">
                <a14:useLocalDpi xmlns:a14="http://schemas.microsoft.com/office/drawing/2010/main" val="0"/>
              </a:ext>
            </a:extLst>
          </a:blip>
          <a:srcRect b="8616"/>
          <a:stretch/>
        </p:blipFill>
        <p:spPr>
          <a:xfrm>
            <a:off x="11219851" y="5348227"/>
            <a:ext cx="5315547" cy="3434660"/>
          </a:xfrm>
          <a:prstGeom prst="rect">
            <a:avLst/>
          </a:prstGeom>
        </p:spPr>
      </p:pic>
    </p:spTree>
    <p:extLst>
      <p:ext uri="{BB962C8B-B14F-4D97-AF65-F5344CB8AC3E}">
        <p14:creationId xmlns:p14="http://schemas.microsoft.com/office/powerpoint/2010/main" val="20752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A6F4B3F1-2B56-238B-B263-06AB2D5B0EC0}"/>
              </a:ext>
            </a:extLst>
          </p:cNvPr>
          <p:cNvGrpSpPr/>
          <p:nvPr/>
        </p:nvGrpSpPr>
        <p:grpSpPr>
          <a:xfrm>
            <a:off x="1771152" y="5507193"/>
            <a:ext cx="7296647" cy="2017328"/>
            <a:chOff x="6420993" y="1302812"/>
            <a:chExt cx="6471674" cy="2017328"/>
          </a:xfrm>
        </p:grpSpPr>
        <p:sp>
          <p:nvSpPr>
            <p:cNvPr id="18" name="TextBox 7">
              <a:extLst>
                <a:ext uri="{FF2B5EF4-FFF2-40B4-BE49-F238E27FC236}">
                  <a16:creationId xmlns:a16="http://schemas.microsoft.com/office/drawing/2014/main" id="{1683DD79-CFC3-8AD7-F04A-9D445C9B50A5}"/>
                </a:ext>
              </a:extLst>
            </p:cNvPr>
            <p:cNvSpPr txBox="1"/>
            <p:nvPr/>
          </p:nvSpPr>
          <p:spPr>
            <a:xfrm>
              <a:off x="6420994" y="1750480"/>
              <a:ext cx="6306046" cy="1569660"/>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Human perception</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Human Error</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Situational Awareness (SA)</a:t>
              </a: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9" name="TextBox 8">
              <a:extLst>
                <a:ext uri="{FF2B5EF4-FFF2-40B4-BE49-F238E27FC236}">
                  <a16:creationId xmlns:a16="http://schemas.microsoft.com/office/drawing/2014/main" id="{46E31BF0-5A4C-04FC-6344-AC2A17C925F4}"/>
                </a:ext>
              </a:extLst>
            </p:cNvPr>
            <p:cNvSpPr txBox="1"/>
            <p:nvPr/>
          </p:nvSpPr>
          <p:spPr>
            <a:xfrm>
              <a:off x="6420993" y="1302812"/>
              <a:ext cx="6471674" cy="52322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Unit 6 – Human factors in UAS</a:t>
              </a:r>
              <a:endParaRPr lang="ko-KR" altLang="en-US" sz="2800" b="1" dirty="0">
                <a:latin typeface="Century Gothic" panose="020B0502020202020204" pitchFamily="34" charset="0"/>
                <a:cs typeface="Microsoft Sans Serif" panose="020B0604020202020204" pitchFamily="34" charset="0"/>
              </a:endParaRPr>
            </a:p>
          </p:txBody>
        </p:sp>
      </p:grpSp>
      <p:sp>
        <p:nvSpPr>
          <p:cNvPr id="4" name="CuadroTexto 3">
            <a:extLst>
              <a:ext uri="{FF2B5EF4-FFF2-40B4-BE49-F238E27FC236}">
                <a16:creationId xmlns:a16="http://schemas.microsoft.com/office/drawing/2014/main" id="{F804C2A2-A1FA-1808-ECAE-1A63FD7A6D23}"/>
              </a:ext>
            </a:extLst>
          </p:cNvPr>
          <p:cNvSpPr txBox="1"/>
          <p:nvPr/>
        </p:nvSpPr>
        <p:spPr>
          <a:xfrm>
            <a:off x="838200" y="338335"/>
            <a:ext cx="9462656" cy="830997"/>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Index</a:t>
            </a:r>
          </a:p>
        </p:txBody>
      </p:sp>
      <p:grpSp>
        <p:nvGrpSpPr>
          <p:cNvPr id="5" name="Group 3">
            <a:extLst>
              <a:ext uri="{FF2B5EF4-FFF2-40B4-BE49-F238E27FC236}">
                <a16:creationId xmlns:a16="http://schemas.microsoft.com/office/drawing/2014/main" id="{D3361825-8B1B-08E5-DA1C-487C1C05F0E8}"/>
              </a:ext>
            </a:extLst>
          </p:cNvPr>
          <p:cNvGrpSpPr/>
          <p:nvPr/>
        </p:nvGrpSpPr>
        <p:grpSpPr>
          <a:xfrm>
            <a:off x="1752600" y="1278027"/>
            <a:ext cx="5124927" cy="2737549"/>
            <a:chOff x="6420992" y="1321255"/>
            <a:chExt cx="5124927" cy="2737549"/>
          </a:xfrm>
        </p:grpSpPr>
        <p:sp>
          <p:nvSpPr>
            <p:cNvPr id="6" name="TextBox 7">
              <a:extLst>
                <a:ext uri="{FF2B5EF4-FFF2-40B4-BE49-F238E27FC236}">
                  <a16:creationId xmlns:a16="http://schemas.microsoft.com/office/drawing/2014/main" id="{5CAEF54C-C895-D771-7062-4E4546BAFC59}"/>
                </a:ext>
              </a:extLst>
            </p:cNvPr>
            <p:cNvSpPr txBox="1"/>
            <p:nvPr/>
          </p:nvSpPr>
          <p:spPr>
            <a:xfrm>
              <a:off x="6420994" y="1750480"/>
              <a:ext cx="5124925" cy="2308324"/>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Introduction to sensing</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Sensor Types</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Geospatial Data</a:t>
              </a: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C3FCEDDE-2061-C319-6B6A-16A18E214717}"/>
                </a:ext>
              </a:extLst>
            </p:cNvPr>
            <p:cNvSpPr txBox="1"/>
            <p:nvPr/>
          </p:nvSpPr>
          <p:spPr>
            <a:xfrm>
              <a:off x="6420992" y="1321255"/>
              <a:ext cx="5124925" cy="52322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Unit 4 – UAS Sensing</a:t>
              </a:r>
              <a:endParaRPr lang="ko-KR" altLang="en-US" sz="2800" b="1" dirty="0">
                <a:latin typeface="Century Gothic" panose="020B0502020202020204" pitchFamily="34" charset="0"/>
                <a:cs typeface="Microsoft Sans Serif" panose="020B0604020202020204" pitchFamily="34" charset="0"/>
              </a:endParaRPr>
            </a:p>
          </p:txBody>
        </p:sp>
      </p:grpSp>
      <p:grpSp>
        <p:nvGrpSpPr>
          <p:cNvPr id="8" name="Group 3">
            <a:extLst>
              <a:ext uri="{FF2B5EF4-FFF2-40B4-BE49-F238E27FC236}">
                <a16:creationId xmlns:a16="http://schemas.microsoft.com/office/drawing/2014/main" id="{C7E2AC99-4D31-4CA6-4F32-B108052440D9}"/>
              </a:ext>
            </a:extLst>
          </p:cNvPr>
          <p:cNvGrpSpPr/>
          <p:nvPr/>
        </p:nvGrpSpPr>
        <p:grpSpPr>
          <a:xfrm>
            <a:off x="1752600" y="3386237"/>
            <a:ext cx="8839198" cy="1983766"/>
            <a:chOff x="6420993" y="1336374"/>
            <a:chExt cx="8839198" cy="1983766"/>
          </a:xfrm>
        </p:grpSpPr>
        <p:sp>
          <p:nvSpPr>
            <p:cNvPr id="9" name="TextBox 7">
              <a:extLst>
                <a:ext uri="{FF2B5EF4-FFF2-40B4-BE49-F238E27FC236}">
                  <a16:creationId xmlns:a16="http://schemas.microsoft.com/office/drawing/2014/main" id="{5D5D6B3D-3614-181A-8C34-CCE1A3E84452}"/>
                </a:ext>
              </a:extLst>
            </p:cNvPr>
            <p:cNvSpPr txBox="1"/>
            <p:nvPr/>
          </p:nvSpPr>
          <p:spPr>
            <a:xfrm>
              <a:off x="6420994" y="1750480"/>
              <a:ext cx="6057370" cy="1569660"/>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Aviation Regulatory System </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Current UAS regulations </a:t>
              </a: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The Way forward</a:t>
              </a:r>
            </a:p>
            <a:p>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0" name="TextBox 8">
              <a:extLst>
                <a:ext uri="{FF2B5EF4-FFF2-40B4-BE49-F238E27FC236}">
                  <a16:creationId xmlns:a16="http://schemas.microsoft.com/office/drawing/2014/main" id="{8AA6509C-A3E0-6E43-834B-752F6269495E}"/>
                </a:ext>
              </a:extLst>
            </p:cNvPr>
            <p:cNvSpPr txBox="1"/>
            <p:nvPr/>
          </p:nvSpPr>
          <p:spPr>
            <a:xfrm>
              <a:off x="6420993" y="1336374"/>
              <a:ext cx="8839198" cy="52322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Unit 5 - UAS Regulations, Standards &amp; Guidance</a:t>
              </a:r>
              <a:endParaRPr lang="ko-KR" altLang="en-US" sz="2800" b="1" dirty="0">
                <a:latin typeface="Century Gothic" panose="020B0502020202020204" pitchFamily="34" charset="0"/>
                <a:cs typeface="Microsoft Sans Serif" panose="020B0604020202020204" pitchFamily="34" charset="0"/>
              </a:endParaRPr>
            </a:p>
          </p:txBody>
        </p:sp>
      </p:grpSp>
      <p:sp>
        <p:nvSpPr>
          <p:cNvPr id="13" name="TextBox 8">
            <a:extLst>
              <a:ext uri="{FF2B5EF4-FFF2-40B4-BE49-F238E27FC236}">
                <a16:creationId xmlns:a16="http://schemas.microsoft.com/office/drawing/2014/main" id="{CE9B3B11-9146-352A-9F6A-D66CAA439541}"/>
              </a:ext>
            </a:extLst>
          </p:cNvPr>
          <p:cNvSpPr txBox="1"/>
          <p:nvPr/>
        </p:nvSpPr>
        <p:spPr>
          <a:xfrm>
            <a:off x="1821953" y="7637313"/>
            <a:ext cx="6471674" cy="52322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Summary</a:t>
            </a:r>
            <a:endParaRPr lang="ko-KR" altLang="en-US" sz="2800" b="1" dirty="0">
              <a:latin typeface="Century Gothic" panose="020B0502020202020204" pitchFamily="34" charset="0"/>
              <a:cs typeface="Microsoft Sans Serif" panose="020B0604020202020204" pitchFamily="34" charset="0"/>
            </a:endParaRPr>
          </a:p>
        </p:txBody>
      </p:sp>
      <p:pic>
        <p:nvPicPr>
          <p:cNvPr id="14" name="Imagen 13">
            <a:extLst>
              <a:ext uri="{FF2B5EF4-FFF2-40B4-BE49-F238E27FC236}">
                <a16:creationId xmlns:a16="http://schemas.microsoft.com/office/drawing/2014/main" id="{DB9743E2-D353-D1BD-A755-08F6E8219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00094" y="1371400"/>
            <a:ext cx="577776" cy="523220"/>
          </a:xfrm>
          <a:prstGeom prst="rect">
            <a:avLst/>
          </a:prstGeom>
        </p:spPr>
      </p:pic>
      <p:pic>
        <p:nvPicPr>
          <p:cNvPr id="15" name="Imagen 14">
            <a:extLst>
              <a:ext uri="{FF2B5EF4-FFF2-40B4-BE49-F238E27FC236}">
                <a16:creationId xmlns:a16="http://schemas.microsoft.com/office/drawing/2014/main" id="{DD5D2EFD-F789-58E4-D1D3-5BCD63746B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997723" y="3399632"/>
            <a:ext cx="577776" cy="523220"/>
          </a:xfrm>
          <a:prstGeom prst="rect">
            <a:avLst/>
          </a:prstGeom>
        </p:spPr>
      </p:pic>
      <p:pic>
        <p:nvPicPr>
          <p:cNvPr id="16" name="Imagen 15">
            <a:extLst>
              <a:ext uri="{FF2B5EF4-FFF2-40B4-BE49-F238E27FC236}">
                <a16:creationId xmlns:a16="http://schemas.microsoft.com/office/drawing/2014/main" id="{9F63B8EC-8B76-B562-00FA-D959F8F733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40309" y="5542874"/>
            <a:ext cx="577776" cy="523220"/>
          </a:xfrm>
          <a:prstGeom prst="rect">
            <a:avLst/>
          </a:prstGeom>
        </p:spPr>
      </p:pic>
      <p:pic>
        <p:nvPicPr>
          <p:cNvPr id="2" name="Imagen 15">
            <a:extLst>
              <a:ext uri="{FF2B5EF4-FFF2-40B4-BE49-F238E27FC236}">
                <a16:creationId xmlns:a16="http://schemas.microsoft.com/office/drawing/2014/main" id="{A241216B-B6A6-519D-8A2E-B6482FC971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72127" y="7658443"/>
            <a:ext cx="577776" cy="523220"/>
          </a:xfrm>
          <a:prstGeom prst="rect">
            <a:avLst/>
          </a:prstGeom>
        </p:spPr>
      </p:pic>
      <p:sp>
        <p:nvSpPr>
          <p:cNvPr id="20" name="TextBox 8">
            <a:extLst>
              <a:ext uri="{FF2B5EF4-FFF2-40B4-BE49-F238E27FC236}">
                <a16:creationId xmlns:a16="http://schemas.microsoft.com/office/drawing/2014/main" id="{5CDF8A9F-CF19-0095-3185-A17E7D274DC2}"/>
              </a:ext>
            </a:extLst>
          </p:cNvPr>
          <p:cNvSpPr txBox="1"/>
          <p:nvPr/>
        </p:nvSpPr>
        <p:spPr>
          <a:xfrm>
            <a:off x="1821953" y="8392380"/>
            <a:ext cx="6471674" cy="52322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Test your knowledge</a:t>
            </a:r>
            <a:endParaRPr lang="ko-KR" altLang="en-US" sz="2800" b="1" dirty="0">
              <a:latin typeface="Century Gothic" panose="020B0502020202020204" pitchFamily="34" charset="0"/>
              <a:cs typeface="Microsoft Sans Serif" panose="020B0604020202020204" pitchFamily="34" charset="0"/>
            </a:endParaRPr>
          </a:p>
        </p:txBody>
      </p:sp>
      <p:pic>
        <p:nvPicPr>
          <p:cNvPr id="21" name="Imagen 15">
            <a:extLst>
              <a:ext uri="{FF2B5EF4-FFF2-40B4-BE49-F238E27FC236}">
                <a16:creationId xmlns:a16="http://schemas.microsoft.com/office/drawing/2014/main" id="{EAEEE3F5-0E44-3642-14C7-3109D7F27E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9077" b="-1435"/>
          <a:stretch/>
        </p:blipFill>
        <p:spPr>
          <a:xfrm>
            <a:off x="1072127" y="8436827"/>
            <a:ext cx="577776" cy="523220"/>
          </a:xfrm>
          <a:prstGeom prst="rect">
            <a:avLst/>
          </a:prstGeom>
        </p:spPr>
      </p:pic>
      <p:pic>
        <p:nvPicPr>
          <p:cNvPr id="22" name="Imagen 19">
            <a:extLst>
              <a:ext uri="{FF2B5EF4-FFF2-40B4-BE49-F238E27FC236}">
                <a16:creationId xmlns:a16="http://schemas.microsoft.com/office/drawing/2014/main" id="{4EB0A1AF-BDE2-A231-80BC-4944EA29521B}"/>
              </a:ext>
            </a:extLst>
          </p:cNvPr>
          <p:cNvPicPr>
            <a:picLocks noChangeAspect="1"/>
          </p:cNvPicPr>
          <p:nvPr/>
        </p:nvPicPr>
        <p:blipFill rotWithShape="1">
          <a:blip r:embed="rId3">
            <a:extLst>
              <a:ext uri="{28A0092B-C50C-407E-A947-70E740481C1C}">
                <a14:useLocalDpi xmlns:a14="http://schemas.microsoft.com/office/drawing/2010/main" val="0"/>
              </a:ext>
            </a:extLst>
          </a:blip>
          <a:srcRect l="1" t="13765" r="349"/>
          <a:stretch/>
        </p:blipFill>
        <p:spPr>
          <a:xfrm>
            <a:off x="11219851" y="1371400"/>
            <a:ext cx="5315547" cy="3434660"/>
          </a:xfrm>
          <a:prstGeom prst="rect">
            <a:avLst/>
          </a:prstGeom>
        </p:spPr>
      </p:pic>
      <p:pic>
        <p:nvPicPr>
          <p:cNvPr id="23" name="Imagen 5">
            <a:extLst>
              <a:ext uri="{FF2B5EF4-FFF2-40B4-BE49-F238E27FC236}">
                <a16:creationId xmlns:a16="http://schemas.microsoft.com/office/drawing/2014/main" id="{6BE31352-948F-1157-8C72-09CC51196E92}"/>
              </a:ext>
            </a:extLst>
          </p:cNvPr>
          <p:cNvPicPr>
            <a:picLocks noChangeAspect="1"/>
          </p:cNvPicPr>
          <p:nvPr/>
        </p:nvPicPr>
        <p:blipFill rotWithShape="1">
          <a:blip r:embed="rId4">
            <a:extLst>
              <a:ext uri="{28A0092B-C50C-407E-A947-70E740481C1C}">
                <a14:useLocalDpi xmlns:a14="http://schemas.microsoft.com/office/drawing/2010/main" val="0"/>
              </a:ext>
            </a:extLst>
          </a:blip>
          <a:srcRect b="8616"/>
          <a:stretch/>
        </p:blipFill>
        <p:spPr>
          <a:xfrm>
            <a:off x="11219851" y="5348227"/>
            <a:ext cx="5315547" cy="3434660"/>
          </a:xfrm>
          <a:prstGeom prst="rect">
            <a:avLst/>
          </a:prstGeom>
        </p:spPr>
      </p:pic>
    </p:spTree>
    <p:extLst>
      <p:ext uri="{BB962C8B-B14F-4D97-AF65-F5344CB8AC3E}">
        <p14:creationId xmlns:p14="http://schemas.microsoft.com/office/powerpoint/2010/main" val="106570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44958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History</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The Beginning</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400" y="2037199"/>
            <a:ext cx="9639300" cy="3631763"/>
          </a:xfrm>
          <a:prstGeom prst="rect">
            <a:avLst/>
          </a:prstGeom>
          <a:noFill/>
        </p:spPr>
        <p:txBody>
          <a:bodyPr wrap="square" rtlCol="0">
            <a:spAutoFit/>
          </a:bodyPr>
          <a:lstStyle/>
          <a:p>
            <a:pPr marL="342900" indent="-342900">
              <a:buFont typeface="Arial" panose="020B0604020202020204" pitchFamily="34" charset="0"/>
              <a:buChar char="•"/>
              <a:defRPr/>
            </a:pPr>
            <a:r>
              <a:rPr lang="en-GB"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rPr>
              <a:t>The first Unmanned Aircraft – Curtiss N9</a:t>
            </a:r>
          </a:p>
          <a:p>
            <a:pPr marL="342900" indent="-342900">
              <a:buFont typeface="Arial" panose="020B0604020202020204" pitchFamily="34" charset="0"/>
              <a:buChar char="•"/>
              <a:defRPr/>
            </a:pPr>
            <a:r>
              <a:rPr lang="en-GB"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rPr>
              <a:t>First </a:t>
            </a:r>
            <a:r>
              <a:rPr lang="en-US" sz="2300" b="0" i="0" dirty="0">
                <a:solidFill>
                  <a:srgbClr val="202122"/>
                </a:solidFill>
                <a:effectLst/>
                <a:latin typeface="Arial" panose="020B0604020202020204" pitchFamily="34" charset="0"/>
              </a:rPr>
              <a:t>pilotless aircraft capable of carrying explosives to its target</a:t>
            </a:r>
            <a:endParaRPr lang="en-US" altLang="es-ES" sz="2300" dirty="0">
              <a:solidFill>
                <a:srgbClr val="202122"/>
              </a:solidFill>
              <a:latin typeface="Arial"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defRPr/>
            </a:pPr>
            <a:r>
              <a:rPr lang="en-US" altLang="es-ES" sz="2300" dirty="0">
                <a:solidFill>
                  <a:srgbClr val="202122"/>
                </a:solidFill>
                <a:latin typeface="Arial" panose="020B0604020202020204" pitchFamily="34" charset="0"/>
                <a:ea typeface="Microsoft Sans Serif" panose="020B0604020202020204" pitchFamily="34" charset="0"/>
                <a:cs typeface="Microsoft Sans Serif" panose="020B0604020202020204" pitchFamily="34" charset="0"/>
              </a:rPr>
              <a:t>Built by Elmer Sperry &amp; Peter Cooper Hewitt for the US Navy during WW-I</a:t>
            </a:r>
          </a:p>
          <a:p>
            <a:pPr marL="342900" indent="-342900">
              <a:buFont typeface="Arial" panose="020B0604020202020204" pitchFamily="34" charset="0"/>
              <a:buChar char="•"/>
              <a:defRPr/>
            </a:pPr>
            <a:r>
              <a:rPr lang="en-US" altLang="es-ES" sz="2300" dirty="0">
                <a:solidFill>
                  <a:srgbClr val="202122"/>
                </a:solidFill>
                <a:latin typeface="Arial" panose="020B0604020202020204" pitchFamily="34" charset="0"/>
                <a:ea typeface="Microsoft Sans Serif" panose="020B0604020202020204" pitchFamily="34" charset="0"/>
                <a:cs typeface="Microsoft Sans Serif" panose="020B0604020202020204" pitchFamily="34" charset="0"/>
              </a:rPr>
              <a:t>Some of the technology in this remotely controlled plane was inspired from ‘tele-automation’, a technology used to control under-water torpedoes in 1893.</a:t>
            </a:r>
          </a:p>
          <a:p>
            <a:pPr marL="342900" indent="-342900">
              <a:buFont typeface="Arial" panose="020B0604020202020204" pitchFamily="34" charset="0"/>
              <a:buChar char="•"/>
              <a:defRPr/>
            </a:pPr>
            <a:r>
              <a:rPr lang="en-US" altLang="es-ES" sz="2300" dirty="0">
                <a:solidFill>
                  <a:srgbClr val="202122"/>
                </a:solidFill>
                <a:latin typeface="Arial" panose="020B0604020202020204" pitchFamily="34" charset="0"/>
                <a:ea typeface="Microsoft Sans Serif" panose="020B0604020202020204" pitchFamily="34" charset="0"/>
                <a:cs typeface="Microsoft Sans Serif" panose="020B0604020202020204" pitchFamily="34" charset="0"/>
              </a:rPr>
              <a:t>Other aircrafts that were subsequently built for the military to serve as an ‘aerial torpedo’ were the Liberty Eagle, TDN-1 ‘assault drone’</a:t>
            </a:r>
            <a:endParaRPr lang="en-GB"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3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26" name="Picture 2" descr="A plane on a stand in a room&#10;&#10;Description automatically generated">
            <a:extLst>
              <a:ext uri="{FF2B5EF4-FFF2-40B4-BE49-F238E27FC236}">
                <a16:creationId xmlns:a16="http://schemas.microsoft.com/office/drawing/2014/main" id="{02BD8C23-F10D-3151-9F94-465E43DBE9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3400" y="1638300"/>
            <a:ext cx="4860715" cy="36455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B817C6-B857-E892-4A4C-0990AB235EEE}"/>
              </a:ext>
            </a:extLst>
          </p:cNvPr>
          <p:cNvSpPr txBox="1"/>
          <p:nvPr/>
        </p:nvSpPr>
        <p:spPr>
          <a:xfrm>
            <a:off x="13487400" y="5299630"/>
            <a:ext cx="2133600" cy="369332"/>
          </a:xfrm>
          <a:prstGeom prst="rect">
            <a:avLst/>
          </a:prstGeom>
          <a:noFill/>
        </p:spPr>
        <p:txBody>
          <a:bodyPr wrap="square" rtlCol="0">
            <a:spAutoFit/>
          </a:bodyPr>
          <a:lstStyle/>
          <a:p>
            <a:pPr algn="ctr"/>
            <a:r>
              <a:rPr lang="en-US" dirty="0"/>
              <a:t>Fig. 1 Curtiss N9</a:t>
            </a:r>
          </a:p>
        </p:txBody>
      </p:sp>
      <p:pic>
        <p:nvPicPr>
          <p:cNvPr id="1028" name="Picture 4" descr="TumblrWeed Times • The Kettering Bug The Kettering aerial torpedo...">
            <a:extLst>
              <a:ext uri="{FF2B5EF4-FFF2-40B4-BE49-F238E27FC236}">
                <a16:creationId xmlns:a16="http://schemas.microsoft.com/office/drawing/2014/main" id="{A230B368-34D0-6173-CC36-ACCF54153F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5325030"/>
            <a:ext cx="4612600" cy="36972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F1C378-C93B-7624-4CD8-9AF81ED7AC5F}"/>
              </a:ext>
            </a:extLst>
          </p:cNvPr>
          <p:cNvSpPr txBox="1"/>
          <p:nvPr/>
        </p:nvSpPr>
        <p:spPr>
          <a:xfrm>
            <a:off x="4287500" y="8837651"/>
            <a:ext cx="2133600" cy="369332"/>
          </a:xfrm>
          <a:prstGeom prst="rect">
            <a:avLst/>
          </a:prstGeom>
          <a:noFill/>
        </p:spPr>
        <p:txBody>
          <a:bodyPr wrap="square" rtlCol="0">
            <a:spAutoFit/>
          </a:bodyPr>
          <a:lstStyle/>
          <a:p>
            <a:pPr algn="ctr"/>
            <a:r>
              <a:rPr lang="en-US" dirty="0"/>
              <a:t>Fig. 2 Liberty Eagle</a:t>
            </a:r>
          </a:p>
        </p:txBody>
      </p:sp>
      <p:pic>
        <p:nvPicPr>
          <p:cNvPr id="1030" name="Picture 6" descr="TD Series">
            <a:extLst>
              <a:ext uri="{FF2B5EF4-FFF2-40B4-BE49-F238E27FC236}">
                <a16:creationId xmlns:a16="http://schemas.microsoft.com/office/drawing/2014/main" id="{042F452A-5FD8-120B-6717-077427791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7400" y="5693726"/>
            <a:ext cx="4860714" cy="31359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9388EA-3826-715E-45F8-B165087B5A4D}"/>
              </a:ext>
            </a:extLst>
          </p:cNvPr>
          <p:cNvSpPr txBox="1"/>
          <p:nvPr/>
        </p:nvSpPr>
        <p:spPr>
          <a:xfrm>
            <a:off x="11638300" y="8830268"/>
            <a:ext cx="2915900" cy="369332"/>
          </a:xfrm>
          <a:prstGeom prst="rect">
            <a:avLst/>
          </a:prstGeom>
          <a:noFill/>
        </p:spPr>
        <p:txBody>
          <a:bodyPr wrap="square" rtlCol="0">
            <a:spAutoFit/>
          </a:bodyPr>
          <a:lstStyle/>
          <a:p>
            <a:pPr algn="ctr"/>
            <a:r>
              <a:rPr lang="en-US" dirty="0"/>
              <a:t>Fig. 3 TDN-1 ‘Assault Drone’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4495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1. </a:t>
            </a:r>
            <a:r>
              <a:rPr kumimoji="0" lang="es-ES" sz="4800" b="1" i="0" u="none" strike="noStrike" kern="1200" cap="none" spc="0" normalizeH="0" baseline="0" noProof="0" dirty="0" err="1">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History</a:t>
            </a:r>
            <a:endParaRPr kumimoji="0" lang="es-ES" sz="4800" b="1"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Need for Effective Control</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399" y="2226937"/>
            <a:ext cx="9639300" cy="3631763"/>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Initial designs by the wright brothers were difficult to control.</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n-US" alt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They were attributed for developing the widely used Three-axis control (Yaw/Pitch/Roll) for heavier than air piloted.</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Another famous scientist of that time, Dr. Samuel P. Langley dedicated </a:t>
            </a:r>
            <a:r>
              <a:rPr lang="en-US" alt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his </a:t>
            </a:r>
            <a:r>
              <a:rPr kumimoji="0" lang="en-U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efforts in accomplishing stable manned flights. But failed to succeed despite receiving grants from the government and the military.</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n-US" alt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Some areas that saw significant development were optimized structures, aerodynamics, control surfaces, lifting wing configuration</a:t>
            </a:r>
            <a:endParaRPr kumimoji="0" lang="en-GB"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GB"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endParaRPr kumimoji="0" lang="es-ES" sz="2300" b="1"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13487400" y="5135425"/>
            <a:ext cx="2133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7 Wright Flyer</a:t>
            </a:r>
          </a:p>
        </p:txBody>
      </p:sp>
      <p:sp>
        <p:nvSpPr>
          <p:cNvPr id="8" name="TextBox 7">
            <a:extLst>
              <a:ext uri="{FF2B5EF4-FFF2-40B4-BE49-F238E27FC236}">
                <a16:creationId xmlns:a16="http://schemas.microsoft.com/office/drawing/2014/main" id="{6FF1C378-C93B-7624-4CD8-9AF81ED7AC5F}"/>
              </a:ext>
            </a:extLst>
          </p:cNvPr>
          <p:cNvSpPr txBox="1"/>
          <p:nvPr/>
        </p:nvSpPr>
        <p:spPr>
          <a:xfrm>
            <a:off x="1868570" y="7955140"/>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4 Yaw -Axis control </a:t>
            </a:r>
          </a:p>
        </p:txBody>
      </p:sp>
      <p:sp>
        <p:nvSpPr>
          <p:cNvPr id="9" name="TextBox 8">
            <a:extLst>
              <a:ext uri="{FF2B5EF4-FFF2-40B4-BE49-F238E27FC236}">
                <a16:creationId xmlns:a16="http://schemas.microsoft.com/office/drawing/2014/main" id="{409388EA-3826-715E-45F8-B165087B5A4D}"/>
              </a:ext>
            </a:extLst>
          </p:cNvPr>
          <p:cNvSpPr txBox="1"/>
          <p:nvPr/>
        </p:nvSpPr>
        <p:spPr>
          <a:xfrm>
            <a:off x="12532427" y="8827841"/>
            <a:ext cx="4495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8 Langley Aerodrome No. 6 by Dr. Langley </a:t>
            </a:r>
          </a:p>
        </p:txBody>
      </p:sp>
      <p:pic>
        <p:nvPicPr>
          <p:cNvPr id="2050" name="Picture 2">
            <a:extLst>
              <a:ext uri="{FF2B5EF4-FFF2-40B4-BE49-F238E27FC236}">
                <a16:creationId xmlns:a16="http://schemas.microsoft.com/office/drawing/2014/main" id="{125AE735-EEFF-E44C-232B-BCD560039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841" y="5656262"/>
            <a:ext cx="2755059" cy="22040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00913B8-751D-3473-4A5A-2CA4724E7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076" y="5705492"/>
            <a:ext cx="2737947" cy="22040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85F70DD-3309-EBC0-347B-F428843EA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76" y="5668962"/>
            <a:ext cx="2737948" cy="2217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183827-5862-827B-E9D0-B51FFC0CB164}"/>
              </a:ext>
            </a:extLst>
          </p:cNvPr>
          <p:cNvSpPr txBox="1"/>
          <p:nvPr/>
        </p:nvSpPr>
        <p:spPr>
          <a:xfrm>
            <a:off x="5048746" y="7860309"/>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5 Pitch -Axis control </a:t>
            </a:r>
          </a:p>
        </p:txBody>
      </p:sp>
      <p:sp>
        <p:nvSpPr>
          <p:cNvPr id="6" name="TextBox 5">
            <a:extLst>
              <a:ext uri="{FF2B5EF4-FFF2-40B4-BE49-F238E27FC236}">
                <a16:creationId xmlns:a16="http://schemas.microsoft.com/office/drawing/2014/main" id="{1E3C73EA-3D6E-BBBA-9EAC-0039BA9A000C}"/>
              </a:ext>
            </a:extLst>
          </p:cNvPr>
          <p:cNvSpPr txBox="1"/>
          <p:nvPr/>
        </p:nvSpPr>
        <p:spPr>
          <a:xfrm>
            <a:off x="7917199" y="7860308"/>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6 Roll -Axis control </a:t>
            </a:r>
          </a:p>
        </p:txBody>
      </p:sp>
      <p:pic>
        <p:nvPicPr>
          <p:cNvPr id="2056" name="Picture 8" descr="The Wright Brothers &amp; The World's First Flight: When &amp; What Happened? |  HistoryExtra">
            <a:extLst>
              <a:ext uri="{FF2B5EF4-FFF2-40B4-BE49-F238E27FC236}">
                <a16:creationId xmlns:a16="http://schemas.microsoft.com/office/drawing/2014/main" id="{180240B2-D29A-4D0A-D13E-501BCF8F6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7986" y="1452701"/>
            <a:ext cx="5968226" cy="34956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undefined">
            <a:extLst>
              <a:ext uri="{FF2B5EF4-FFF2-40B4-BE49-F238E27FC236}">
                <a16:creationId xmlns:a16="http://schemas.microsoft.com/office/drawing/2014/main" id="{C2273DAD-8903-0B71-F515-434828B616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11081" y="5614365"/>
            <a:ext cx="4138491" cy="310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0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4495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1. </a:t>
            </a:r>
            <a:r>
              <a:rPr kumimoji="0" lang="es-ES" sz="4800" b="1" i="0" u="none" strike="noStrike" kern="1200" cap="none" spc="0" normalizeH="0" baseline="0" noProof="0" dirty="0" err="1">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History</a:t>
            </a:r>
            <a:endParaRPr kumimoji="0" lang="es-ES" sz="4800" b="1"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srgbClr val="75B239"/>
                </a:solidFill>
                <a:effectLst/>
                <a:uLnTx/>
                <a:uFillTx/>
                <a:latin typeface="Century Gothic" panose="020B0502020202020204" pitchFamily="34" charset="0"/>
                <a:ea typeface="Microsoft Sans Serif" panose="020B0604020202020204" pitchFamily="34" charset="0"/>
                <a:cs typeface="Microsoft Sans Serif" panose="020B0604020202020204" pitchFamily="34" charset="0"/>
              </a:rPr>
              <a:t>Radio &amp; Autopilot</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295398" y="2226937"/>
            <a:ext cx="15544801" cy="2215991"/>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Several inventions contributed to the development of remotely piloted aircrafts </a:t>
            </a:r>
            <a:r>
              <a:rPr kumimoji="0" lang="en-US" altLang="es-ES" sz="2300" b="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a.k.a</a:t>
            </a:r>
            <a:r>
              <a:rPr kumimoji="0" lang="en-US" altLang="es-ES" sz="23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Unmanned aircrafts / Drones.</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Prior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invention</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aircrafts</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discopvery</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radio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waves</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and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its</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use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transmitting</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wireless</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signal</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led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to</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invention</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of</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what</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was</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then</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called</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as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Teleautomation</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Underwater</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torpedos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were</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invented</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in 1898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to</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guide explosives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to</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enemy</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ships</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using</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teleautomation</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Another</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technology</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that</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was</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specifically</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designed</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for</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torpedoes</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was</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three</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-axis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gyro</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by</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Elemer</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Sperry.</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These</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under</a:t>
            </a:r>
            <a:r>
              <a:rPr lang="es-ES" sz="23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lying</a:t>
            </a:r>
            <a:r>
              <a:rPr lang="es-ES" sz="23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technologies</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allowed</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Sperry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to</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perfect</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his</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design</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of</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the</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first</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reliable</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mechanical</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a:t>
            </a:r>
            <a:r>
              <a:rPr kumimoji="0" lang="es-ES" sz="2300" i="0" u="none" strike="noStrike" kern="1200" cap="none" spc="0" normalizeH="0" baseline="0" noProof="0" dirty="0" err="1">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autopilot</a:t>
            </a:r>
            <a:r>
              <a:rPr kumimoji="0" lang="es-ES" sz="230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8" name="TextBox 7">
            <a:extLst>
              <a:ext uri="{FF2B5EF4-FFF2-40B4-BE49-F238E27FC236}">
                <a16:creationId xmlns:a16="http://schemas.microsoft.com/office/drawing/2014/main" id="{6FF1C378-C93B-7624-4CD8-9AF81ED7AC5F}"/>
              </a:ext>
            </a:extLst>
          </p:cNvPr>
          <p:cNvSpPr txBox="1"/>
          <p:nvPr/>
        </p:nvSpPr>
        <p:spPr>
          <a:xfrm>
            <a:off x="2280146" y="8718212"/>
            <a:ext cx="57208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9 Toy boat driven by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Teleautomation</a:t>
            </a:r>
            <a:r>
              <a:rPr kumimoji="0" lang="en-US" sz="1800" b="0" i="0" u="none" strike="noStrike" kern="1200" cap="none" spc="0" normalizeH="0" baseline="0" noProof="0" dirty="0">
                <a:ln>
                  <a:noFill/>
                </a:ln>
                <a:solidFill>
                  <a:prstClr val="black"/>
                </a:solidFill>
                <a:effectLst/>
                <a:uLnTx/>
                <a:uFillTx/>
                <a:latin typeface="Calibri"/>
                <a:ea typeface="+mn-ea"/>
                <a:cs typeface="+mn-cs"/>
              </a:rPr>
              <a:t> by Nikola Tesla</a:t>
            </a:r>
          </a:p>
        </p:txBody>
      </p:sp>
      <p:sp>
        <p:nvSpPr>
          <p:cNvPr id="9" name="TextBox 8">
            <a:extLst>
              <a:ext uri="{FF2B5EF4-FFF2-40B4-BE49-F238E27FC236}">
                <a16:creationId xmlns:a16="http://schemas.microsoft.com/office/drawing/2014/main" id="{409388EA-3826-715E-45F8-B165087B5A4D}"/>
              </a:ext>
            </a:extLst>
          </p:cNvPr>
          <p:cNvSpPr txBox="1"/>
          <p:nvPr/>
        </p:nvSpPr>
        <p:spPr>
          <a:xfrm>
            <a:off x="10515600" y="8784103"/>
            <a:ext cx="44958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Fig. 10 Three-axis mechanical gyroscope</a:t>
            </a:r>
          </a:p>
        </p:txBody>
      </p:sp>
      <p:pic>
        <p:nvPicPr>
          <p:cNvPr id="3074" name="Picture 2" descr="How a gyroscope guides a rocket – V2 Rocket History">
            <a:extLst>
              <a:ext uri="{FF2B5EF4-FFF2-40B4-BE49-F238E27FC236}">
                <a16:creationId xmlns:a16="http://schemas.microsoft.com/office/drawing/2014/main" id="{8542CF6D-9B83-A0DD-FCB3-B901E11FFD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600" y="4530633"/>
            <a:ext cx="5720854" cy="41657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lautomatics - Open Tesla Research">
            <a:extLst>
              <a:ext uri="{FF2B5EF4-FFF2-40B4-BE49-F238E27FC236}">
                <a16:creationId xmlns:a16="http://schemas.microsoft.com/office/drawing/2014/main" id="{B273B95A-C12A-4E20-B8F8-5E5DA1BE2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146" y="4914900"/>
            <a:ext cx="5943600" cy="368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6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UAS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Introduction</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and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Applications</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UAS Definition</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914400" y="2757838"/>
            <a:ext cx="7543800" cy="5334409"/>
          </a:xfrm>
          <a:prstGeom prst="rect">
            <a:avLst/>
          </a:prstGeom>
          <a:noFill/>
        </p:spPr>
        <p:txBody>
          <a:bodyPr wrap="square" rtlCol="0">
            <a:spAutoFit/>
          </a:bodyPr>
          <a:lstStyle/>
          <a:p>
            <a:pPr marL="342900" indent="-342900">
              <a:lnSpc>
                <a:spcPct val="150000"/>
              </a:lnSpc>
              <a:buFont typeface="Arial" panose="020B0604020202020204" pitchFamily="34" charset="0"/>
              <a:buChar char="•"/>
              <a:defRPr/>
            </a:pPr>
            <a:r>
              <a:rPr lang="en-US" altLang="es-ES" sz="2300" dirty="0">
                <a:solidFill>
                  <a:srgbClr val="212529"/>
                </a:solidFill>
                <a:latin typeface="Source Sans Pro" panose="020F0502020204030204" pitchFamily="34" charset="0"/>
              </a:rPr>
              <a:t>According to Federal Aviation Administration (FAA) - </a:t>
            </a:r>
            <a:r>
              <a:rPr lang="en-US" sz="2300" dirty="0">
                <a:solidFill>
                  <a:srgbClr val="212529"/>
                </a:solidFill>
                <a:latin typeface="Source Sans Pro" panose="020F0502020204030204" pitchFamily="34" charset="0"/>
              </a:rPr>
              <a:t>An unmanned aircraft system is an unmanned aircraft </a:t>
            </a:r>
            <a:r>
              <a:rPr lang="en-US" sz="2300" b="0" i="0" dirty="0">
                <a:solidFill>
                  <a:srgbClr val="212529"/>
                </a:solidFill>
                <a:effectLst/>
                <a:latin typeface="Source Sans Pro" panose="020F0502020204030204" pitchFamily="34" charset="0"/>
              </a:rPr>
              <a:t>and the equipment necessary for the safe and efficient operation of that aircraft.</a:t>
            </a:r>
          </a:p>
          <a:p>
            <a:pPr marL="342900" indent="-342900">
              <a:lnSpc>
                <a:spcPct val="150000"/>
              </a:lnSpc>
              <a:buFont typeface="Arial" panose="020B0604020202020204" pitchFamily="34" charset="0"/>
              <a:buChar char="•"/>
              <a:defRPr/>
            </a:pPr>
            <a:r>
              <a:rPr lang="en-US" sz="2300" b="0" i="0" dirty="0">
                <a:solidFill>
                  <a:srgbClr val="212529"/>
                </a:solidFill>
                <a:effectLst/>
                <a:latin typeface="Source Sans Pro" panose="020B0503030403020204" pitchFamily="34" charset="0"/>
              </a:rPr>
              <a:t>An unmanned aircraft is a component of a UAS.</a:t>
            </a:r>
          </a:p>
          <a:p>
            <a:pPr marL="342900" indent="-342900">
              <a:lnSpc>
                <a:spcPct val="150000"/>
              </a:lnSpc>
              <a:buFont typeface="Arial" panose="020B0604020202020204" pitchFamily="34" charset="0"/>
              <a:buChar char="•"/>
              <a:defRPr/>
            </a:pPr>
            <a:r>
              <a:rPr lang="en-US" altLang="es-ES" sz="2300" dirty="0">
                <a:solidFill>
                  <a:srgbClr val="212529"/>
                </a:solidFill>
                <a:latin typeface="Source Sans Pro" panose="020B0503030403020204" pitchFamily="34" charset="0"/>
                <a:ea typeface="Microsoft Sans Serif" panose="020B0604020202020204" pitchFamily="34" charset="0"/>
                <a:cs typeface="Microsoft Sans Serif" panose="020B0604020202020204" pitchFamily="34" charset="0"/>
              </a:rPr>
              <a:t>All aircrafts </a:t>
            </a:r>
            <a:r>
              <a:rPr lang="en-US" sz="2300" b="0" i="0" dirty="0">
                <a:solidFill>
                  <a:srgbClr val="212529"/>
                </a:solidFill>
                <a:effectLst/>
                <a:latin typeface="Source Sans Pro" panose="020B0503030403020204" pitchFamily="34" charset="0"/>
              </a:rPr>
              <a:t>operated without the possibility of direct human intervention from within or on the aircraft are classified as Unmanned </a:t>
            </a:r>
            <a:r>
              <a:rPr lang="en-US" sz="2300" dirty="0">
                <a:solidFill>
                  <a:srgbClr val="212529"/>
                </a:solidFill>
                <a:latin typeface="Source Sans Pro" panose="020B0503030403020204" pitchFamily="34" charset="0"/>
              </a:rPr>
              <a:t>A</a:t>
            </a:r>
            <a:r>
              <a:rPr lang="en-US" sz="2300" b="0" i="0" dirty="0">
                <a:solidFill>
                  <a:srgbClr val="212529"/>
                </a:solidFill>
                <a:effectLst/>
                <a:latin typeface="Source Sans Pro" panose="020B0503030403020204" pitchFamily="34" charset="0"/>
              </a:rPr>
              <a:t>ircraft </a:t>
            </a:r>
            <a:r>
              <a:rPr lang="en-US" sz="2300" dirty="0">
                <a:solidFill>
                  <a:srgbClr val="212529"/>
                </a:solidFill>
                <a:latin typeface="Source Sans Pro" panose="020B0503030403020204" pitchFamily="34" charset="0"/>
              </a:rPr>
              <a:t>V</a:t>
            </a:r>
            <a:r>
              <a:rPr lang="en-US" sz="2300" b="0" i="0" dirty="0">
                <a:solidFill>
                  <a:srgbClr val="212529"/>
                </a:solidFill>
                <a:effectLst/>
                <a:latin typeface="Source Sans Pro" panose="020B0503030403020204" pitchFamily="34" charset="0"/>
              </a:rPr>
              <a:t>ehicle (UAV). (Public Law 112-95, Section 331(8)).</a:t>
            </a:r>
          </a:p>
          <a:p>
            <a:pPr>
              <a:lnSpc>
                <a:spcPct val="150000"/>
              </a:lnSpc>
              <a:defRPr/>
            </a:pP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9144000" y="7907581"/>
            <a:ext cx="7543800" cy="369332"/>
          </a:xfrm>
          <a:prstGeom prst="rect">
            <a:avLst/>
          </a:prstGeom>
          <a:noFill/>
        </p:spPr>
        <p:txBody>
          <a:bodyPr wrap="square" rtlCol="0">
            <a:spAutoFit/>
          </a:bodyPr>
          <a:lstStyle/>
          <a:p>
            <a:pPr algn="ctr"/>
            <a:r>
              <a:rPr lang="en-US" dirty="0"/>
              <a:t>Fig. 11 Fixed wing CTOL* (Left) &amp; multi-rotor VTOL** (Right) UAS platforms</a:t>
            </a:r>
          </a:p>
        </p:txBody>
      </p:sp>
      <p:pic>
        <p:nvPicPr>
          <p:cNvPr id="4098" name="Picture 2" descr="Unmanned Aircraft Systems - L2 Aviation">
            <a:extLst>
              <a:ext uri="{FF2B5EF4-FFF2-40B4-BE49-F238E27FC236}">
                <a16:creationId xmlns:a16="http://schemas.microsoft.com/office/drawing/2014/main" id="{649A04F8-0FEC-3B51-EAB9-84340648E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327" y="3009900"/>
            <a:ext cx="8209845" cy="4618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71BD2A-F4C0-1EF1-250C-6C93E55A4221}"/>
              </a:ext>
            </a:extLst>
          </p:cNvPr>
          <p:cNvSpPr txBox="1"/>
          <p:nvPr/>
        </p:nvSpPr>
        <p:spPr>
          <a:xfrm>
            <a:off x="1155700" y="8461579"/>
            <a:ext cx="5715000" cy="584775"/>
          </a:xfrm>
          <a:prstGeom prst="rect">
            <a:avLst/>
          </a:prstGeom>
          <a:noFill/>
        </p:spPr>
        <p:txBody>
          <a:bodyPr wrap="square" rtlCol="0">
            <a:spAutoFit/>
          </a:bodyPr>
          <a:lstStyle/>
          <a:p>
            <a:r>
              <a:rPr lang="en-US" sz="1600" dirty="0"/>
              <a:t>*Conventional Take-Off &amp; Landing</a:t>
            </a:r>
          </a:p>
          <a:p>
            <a:r>
              <a:rPr lang="en-US" sz="1600" dirty="0"/>
              <a:t>** Vertical Take-Off &amp; Landing</a:t>
            </a:r>
          </a:p>
        </p:txBody>
      </p:sp>
    </p:spTree>
    <p:extLst>
      <p:ext uri="{BB962C8B-B14F-4D97-AF65-F5344CB8AC3E}">
        <p14:creationId xmlns:p14="http://schemas.microsoft.com/office/powerpoint/2010/main" val="235204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A074F1-00FA-4C00-B9FF-E50F84EF0B24}"/>
              </a:ext>
            </a:extLst>
          </p:cNvPr>
          <p:cNvSpPr txBox="1"/>
          <p:nvPr/>
        </p:nvSpPr>
        <p:spPr>
          <a:xfrm>
            <a:off x="1143000" y="658218"/>
            <a:ext cx="11430000" cy="830997"/>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2. UAS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Introduction</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and </a:t>
            </a:r>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Applications</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DEB9C1B-94C7-491A-A49F-85CD6EBCB4AB}"/>
              </a:ext>
            </a:extLst>
          </p:cNvPr>
          <p:cNvSpPr txBox="1"/>
          <p:nvPr/>
        </p:nvSpPr>
        <p:spPr>
          <a:xfrm>
            <a:off x="1295400" y="1489215"/>
            <a:ext cx="10040186" cy="52322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Basic Technology</a:t>
            </a:r>
          </a:p>
        </p:txBody>
      </p:sp>
      <p:sp>
        <p:nvSpPr>
          <p:cNvPr id="4" name="CuadroTexto 3">
            <a:extLst>
              <a:ext uri="{FF2B5EF4-FFF2-40B4-BE49-F238E27FC236}">
                <a16:creationId xmlns:a16="http://schemas.microsoft.com/office/drawing/2014/main" id="{EFE60D09-57EE-2D55-25B8-09E0D46B9026}"/>
              </a:ext>
            </a:extLst>
          </p:cNvPr>
          <p:cNvSpPr txBox="1"/>
          <p:nvPr/>
        </p:nvSpPr>
        <p:spPr>
          <a:xfrm>
            <a:off x="1028700" y="2095500"/>
            <a:ext cx="16954500" cy="3631763"/>
          </a:xfrm>
          <a:prstGeom prst="rect">
            <a:avLst/>
          </a:prstGeom>
          <a:noFill/>
        </p:spPr>
        <p:txBody>
          <a:bodyPr wrap="square" rtlCol="0">
            <a:spAutoFit/>
          </a:bodyPr>
          <a:lstStyle/>
          <a:p>
            <a:pPr marL="342900" indent="-342900">
              <a:buFont typeface="Arial" panose="020B0604020202020204" pitchFamily="34" charset="0"/>
              <a:buChar char="•"/>
              <a:defRPr/>
            </a:pPr>
            <a:r>
              <a:rPr lang="en-US" altLang="es-ES" sz="2300" dirty="0">
                <a:solidFill>
                  <a:srgbClr val="212529"/>
                </a:solidFill>
                <a:latin typeface="Source Sans Pro" panose="020F0502020204030204" pitchFamily="34" charset="0"/>
              </a:rPr>
              <a:t>To understand the foundational building block of UAS one requires  understanding of foundational information on vehicle control, stabilization and sensor design</a:t>
            </a:r>
          </a:p>
          <a:p>
            <a:pPr marL="342900" indent="-342900">
              <a:buFont typeface="Arial" panose="020B0604020202020204" pitchFamily="34" charset="0"/>
              <a:buChar char="•"/>
              <a:defRPr/>
            </a:pPr>
            <a:r>
              <a:rPr lang="en-US" sz="2300" dirty="0">
                <a:solidFill>
                  <a:srgbClr val="212529"/>
                </a:solidFill>
                <a:latin typeface="Source Sans Pro" panose="020F0502020204030204" pitchFamily="34" charset="0"/>
              </a:rPr>
              <a:t>Methods of control utilized in a UAS can be broadly classified into:</a:t>
            </a:r>
          </a:p>
          <a:p>
            <a:pPr marL="800100" lvl="1" indent="-342900">
              <a:buFont typeface="Arial" panose="020B0604020202020204" pitchFamily="34" charset="0"/>
              <a:buChar char="•"/>
              <a:defRPr/>
            </a:pPr>
            <a:r>
              <a:rPr lang="en-US" sz="2300" b="1" i="0" dirty="0">
                <a:solidFill>
                  <a:srgbClr val="212529"/>
                </a:solidFill>
                <a:effectLst/>
                <a:latin typeface="Source Sans Pro" panose="020F0502020204030204" pitchFamily="34" charset="0"/>
              </a:rPr>
              <a:t>Manual Control </a:t>
            </a:r>
            <a:r>
              <a:rPr lang="en-US" sz="2300" b="0" i="0" dirty="0">
                <a:solidFill>
                  <a:srgbClr val="212529"/>
                </a:solidFill>
                <a:effectLst/>
                <a:latin typeface="Source Sans Pro" panose="020F0502020204030204" pitchFamily="34" charset="0"/>
              </a:rPr>
              <a:t>– This allows a skilled UAS pilot to precisely manipulate the flight path and predictable outcome of a UAV</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Stabilized Control </a:t>
            </a:r>
            <a:r>
              <a:rPr lang="en-US" sz="2300" dirty="0">
                <a:solidFill>
                  <a:srgbClr val="212529"/>
                </a:solidFill>
                <a:latin typeface="Source Sans Pro" panose="020F0502020204030204" pitchFamily="34" charset="0"/>
              </a:rPr>
              <a:t>– This allows an operator to precisely manipulate an aircrafts position through an onboard autopilot on the UAV. The level of autonomy for the UAV is higher in this case.</a:t>
            </a:r>
          </a:p>
          <a:p>
            <a:pPr marL="800100" lvl="1" indent="-342900">
              <a:buFont typeface="Arial" panose="020B0604020202020204" pitchFamily="34" charset="0"/>
              <a:buChar char="•"/>
              <a:defRPr/>
            </a:pPr>
            <a:r>
              <a:rPr lang="en-US" sz="2300" b="1" dirty="0">
                <a:solidFill>
                  <a:srgbClr val="212529"/>
                </a:solidFill>
                <a:latin typeface="Source Sans Pro" panose="020F0502020204030204" pitchFamily="34" charset="0"/>
              </a:rPr>
              <a:t>Automated Control </a:t>
            </a:r>
            <a:r>
              <a:rPr lang="en-US" sz="2300" dirty="0">
                <a:solidFill>
                  <a:srgbClr val="212529"/>
                </a:solidFill>
                <a:latin typeface="Source Sans Pro" panose="020F0502020204030204" pitchFamily="34" charset="0"/>
              </a:rPr>
              <a:t>– This control scenario requires the least amount of operator control. Through use of software a complete mission is planned ahead of deployment and the complete control is taken over by ground control software and onboard autopilot.</a:t>
            </a:r>
          </a:p>
          <a:p>
            <a:pPr marL="800100" lvl="1" indent="-342900">
              <a:buFont typeface="Arial" panose="020B0604020202020204" pitchFamily="34" charset="0"/>
              <a:buChar char="•"/>
              <a:defRPr/>
            </a:pPr>
            <a:endParaRPr lang="en-US" sz="2300" b="0" i="0" dirty="0">
              <a:solidFill>
                <a:srgbClr val="212529"/>
              </a:solidFill>
              <a:effectLst/>
              <a:latin typeface="Source Sans Pro" panose="020B0503030403020204" pitchFamily="34" charset="0"/>
            </a:endParaRPr>
          </a:p>
          <a:p>
            <a:pPr>
              <a:defRPr/>
            </a:pPr>
            <a:endParaRPr lang="es-ES" sz="23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B817C6-B857-E892-4A4C-0990AB235EEE}"/>
              </a:ext>
            </a:extLst>
          </p:cNvPr>
          <p:cNvSpPr txBox="1"/>
          <p:nvPr/>
        </p:nvSpPr>
        <p:spPr>
          <a:xfrm>
            <a:off x="5372100" y="8848634"/>
            <a:ext cx="7543800" cy="369332"/>
          </a:xfrm>
          <a:prstGeom prst="rect">
            <a:avLst/>
          </a:prstGeom>
          <a:noFill/>
        </p:spPr>
        <p:txBody>
          <a:bodyPr wrap="square" rtlCol="0">
            <a:spAutoFit/>
          </a:bodyPr>
          <a:lstStyle/>
          <a:p>
            <a:pPr algn="ctr"/>
            <a:r>
              <a:rPr lang="en-US" dirty="0"/>
              <a:t>Fig. 12 Different levels of UAS Autonomy</a:t>
            </a:r>
          </a:p>
        </p:txBody>
      </p:sp>
      <p:pic>
        <p:nvPicPr>
          <p:cNvPr id="5122" name="Picture 2" descr="Levels of autonomy in UAVs. | Download Scientific Diagram">
            <a:extLst>
              <a:ext uri="{FF2B5EF4-FFF2-40B4-BE49-F238E27FC236}">
                <a16:creationId xmlns:a16="http://schemas.microsoft.com/office/drawing/2014/main" id="{FE90AB2D-CE65-EBB5-0346-961EABA79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422772"/>
            <a:ext cx="10515600" cy="346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209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20891</TotalTime>
  <Words>2963</Words>
  <Application>Microsoft Office PowerPoint</Application>
  <PresentationFormat>Personalizado</PresentationFormat>
  <Paragraphs>357</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26</vt:i4>
      </vt:variant>
    </vt:vector>
  </HeadingPairs>
  <TitlesOfParts>
    <vt:vector size="34" baseType="lpstr">
      <vt:lpstr>Arial</vt:lpstr>
      <vt:lpstr>Calibri</vt:lpstr>
      <vt:lpstr>Calibri Light</vt:lpstr>
      <vt:lpstr>Century Gothic</vt:lpstr>
      <vt:lpstr>Microsoft Sans Serif</vt:lpstr>
      <vt:lpstr>Source Sans Pro</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Javier Serón Molina</cp:lastModifiedBy>
  <cp:revision>51</cp:revision>
  <dcterms:created xsi:type="dcterms:W3CDTF">2022-02-01T14:11:31Z</dcterms:created>
  <dcterms:modified xsi:type="dcterms:W3CDTF">2023-07-31T11:03:14Z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