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sldIdLst>
    <p:sldId id="256" r:id="rId3"/>
    <p:sldId id="257" r:id="rId4"/>
    <p:sldId id="261" r:id="rId5"/>
    <p:sldId id="258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63" r:id="rId14"/>
    <p:sldId id="260" r:id="rId15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880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296" y="647700"/>
            <a:ext cx="3295504" cy="615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17/01/2024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"/>
            <a:ext cx="342900" cy="10285730"/>
          </a:xfrm>
          <a:custGeom>
            <a:avLst/>
            <a:gdLst/>
            <a:ahLst/>
            <a:cxnLst/>
            <a:rect l="l" t="t" r="r" b="b"/>
            <a:pathLst>
              <a:path w="342900" h="10285730">
                <a:moveTo>
                  <a:pt x="342899" y="10285232"/>
                </a:moveTo>
                <a:lnTo>
                  <a:pt x="0" y="10285232"/>
                </a:lnTo>
                <a:lnTo>
                  <a:pt x="0" y="0"/>
                </a:lnTo>
                <a:lnTo>
                  <a:pt x="342899" y="0"/>
                </a:lnTo>
                <a:lnTo>
                  <a:pt x="342899" y="1028523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5823" y="18804"/>
            <a:ext cx="9525" cy="10249535"/>
          </a:xfrm>
          <a:custGeom>
            <a:avLst/>
            <a:gdLst/>
            <a:ahLst/>
            <a:cxnLst/>
            <a:rect l="l" t="t" r="r" b="b"/>
            <a:pathLst>
              <a:path w="9525" h="10249535">
                <a:moveTo>
                  <a:pt x="9130" y="10249006"/>
                </a:moveTo>
                <a:lnTo>
                  <a:pt x="0" y="0"/>
                </a:lnTo>
              </a:path>
            </a:pathLst>
          </a:custGeom>
          <a:ln w="38100">
            <a:solidFill>
              <a:srgbClr val="74B138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sp>
        <p:nvSpPr>
          <p:cNvPr id="9" name="bg object 16"/>
          <p:cNvSpPr/>
          <p:nvPr userDrawn="1"/>
        </p:nvSpPr>
        <p:spPr>
          <a:xfrm>
            <a:off x="0" y="906"/>
            <a:ext cx="342900" cy="10285730"/>
          </a:xfrm>
          <a:custGeom>
            <a:avLst/>
            <a:gdLst/>
            <a:ahLst/>
            <a:cxnLst/>
            <a:rect l="l" t="t" r="r" b="b"/>
            <a:pathLst>
              <a:path w="342900" h="10285730">
                <a:moveTo>
                  <a:pt x="342899" y="10285232"/>
                </a:moveTo>
                <a:lnTo>
                  <a:pt x="0" y="10285232"/>
                </a:lnTo>
                <a:lnTo>
                  <a:pt x="0" y="0"/>
                </a:lnTo>
                <a:lnTo>
                  <a:pt x="342899" y="0"/>
                </a:lnTo>
                <a:lnTo>
                  <a:pt x="342899" y="1028523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0" name="bg object 17"/>
          <p:cNvSpPr/>
          <p:nvPr userDrawn="1"/>
        </p:nvSpPr>
        <p:spPr>
          <a:xfrm>
            <a:off x="425823" y="18804"/>
            <a:ext cx="9525" cy="10249535"/>
          </a:xfrm>
          <a:custGeom>
            <a:avLst/>
            <a:gdLst/>
            <a:ahLst/>
            <a:cxnLst/>
            <a:rect l="l" t="t" r="r" b="b"/>
            <a:pathLst>
              <a:path w="9525" h="10249535">
                <a:moveTo>
                  <a:pt x="9130" y="10249006"/>
                </a:moveTo>
                <a:lnTo>
                  <a:pt x="0" y="0"/>
                </a:lnTo>
              </a:path>
            </a:pathLst>
          </a:custGeom>
          <a:ln w="38100">
            <a:solidFill>
              <a:srgbClr val="74B138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"/>
            <a:ext cx="638175" cy="10286365"/>
          </a:xfrm>
          <a:custGeom>
            <a:avLst/>
            <a:gdLst/>
            <a:ahLst/>
            <a:cxnLst/>
            <a:rect l="l" t="t" r="r" b="b"/>
            <a:pathLst>
              <a:path w="638175" h="10286365">
                <a:moveTo>
                  <a:pt x="0" y="0"/>
                </a:moveTo>
                <a:lnTo>
                  <a:pt x="638175" y="0"/>
                </a:lnTo>
                <a:lnTo>
                  <a:pt x="638175" y="10286369"/>
                </a:lnTo>
                <a:lnTo>
                  <a:pt x="0" y="10286369"/>
                </a:lnTo>
                <a:lnTo>
                  <a:pt x="0" y="0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246" y="41306"/>
            <a:ext cx="85725" cy="10245725"/>
          </a:xfrm>
          <a:custGeom>
            <a:avLst/>
            <a:gdLst/>
            <a:ahLst/>
            <a:cxnLst/>
            <a:rect l="l" t="t" r="r" b="b"/>
            <a:pathLst>
              <a:path w="85725" h="10245725">
                <a:moveTo>
                  <a:pt x="85195" y="10245692"/>
                </a:moveTo>
                <a:lnTo>
                  <a:pt x="9127" y="10245692"/>
                </a:lnTo>
                <a:lnTo>
                  <a:pt x="0" y="67"/>
                </a:lnTo>
                <a:lnTo>
                  <a:pt x="76067" y="0"/>
                </a:lnTo>
                <a:lnTo>
                  <a:pt x="85195" y="1024569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3450760" y="6134100"/>
            <a:ext cx="113877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5955" algn="l"/>
                <a:tab pos="2915920" algn="l"/>
                <a:tab pos="3444875" algn="l"/>
                <a:tab pos="4383405" algn="l"/>
                <a:tab pos="6796405" algn="l"/>
              </a:tabLst>
              <a:defRPr sz="4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it-IT" dirty="0"/>
              <a:t>Formazione teorica nell'industria dei droni basata sulle materie STEM nell'istruzione e formazione professionale</a:t>
            </a:r>
            <a:endParaRPr dirty="0"/>
          </a:p>
        </p:txBody>
      </p:sp>
      <p:sp>
        <p:nvSpPr>
          <p:cNvPr id="7" name="CuadroTexto 6"/>
          <p:cNvSpPr txBox="1"/>
          <p:nvPr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51" y="2781300"/>
            <a:ext cx="13631498" cy="25461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48200" y="8166064"/>
            <a:ext cx="91440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 sz="3200" b="1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>
                <a:latin typeface="Century Gothic" panose="020B0502020202020204" pitchFamily="34" charset="0"/>
              </a:rPr>
              <a:t>Partner</a:t>
            </a:r>
            <a:r>
              <a:rPr>
                <a:latin typeface="Microsoft Sans Serif" panose="020B0604020202020204" pitchFamily="34" charset="0"/>
              </a:rPr>
              <a:t>: Scuola tecnica di tecnologia e turismo di</a:t>
            </a:r>
            <a:r>
              <a:rPr>
                <a:latin typeface="Century Gothic" panose="020B0502020202020204" pitchFamily="34" charset="0"/>
              </a:rPr>
              <a:t>Kuldiga, Lettonia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00200" y="21719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3.3: In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ingegneristiche</a:t>
            </a:r>
            <a:r>
              <a:rPr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24000" y="3374390"/>
            <a:ext cx="852678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Teoria </a:t>
            </a:r>
            <a:r>
              <a:rPr dirty="0" err="1"/>
              <a:t>elettrica</a:t>
            </a:r>
            <a:r>
              <a:rPr dirty="0"/>
              <a:t> ed </a:t>
            </a:r>
            <a:r>
              <a:rPr dirty="0" err="1"/>
              <a:t>elettronica</a:t>
            </a:r>
            <a:r>
              <a:rPr dirty="0"/>
              <a:t> di base</a:t>
            </a:r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ai </a:t>
            </a:r>
            <a:r>
              <a:rPr dirty="0" err="1"/>
              <a:t>sistemi</a:t>
            </a:r>
            <a:r>
              <a:rPr dirty="0"/>
              <a:t> </a:t>
            </a:r>
            <a:r>
              <a:rPr dirty="0" err="1"/>
              <a:t>elettrici</a:t>
            </a:r>
            <a:r>
              <a:rPr dirty="0"/>
              <a:t> ed </a:t>
            </a:r>
            <a:r>
              <a:rPr dirty="0" err="1"/>
              <a:t>elettronici</a:t>
            </a:r>
            <a:r>
              <a:rPr dirty="0"/>
              <a:t> </a:t>
            </a:r>
            <a:r>
              <a:rPr dirty="0" err="1"/>
              <a:t>negli</a:t>
            </a:r>
            <a:r>
              <a:rPr dirty="0"/>
              <a:t> </a:t>
            </a:r>
            <a:r>
              <a:rPr dirty="0" err="1"/>
              <a:t>aeromobili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Teoria e </a:t>
            </a:r>
            <a:r>
              <a:rPr dirty="0" err="1"/>
              <a:t>principi</a:t>
            </a:r>
            <a:r>
              <a:rPr dirty="0"/>
              <a:t> </a:t>
            </a:r>
            <a:r>
              <a:rPr dirty="0" err="1"/>
              <a:t>elettrici</a:t>
            </a:r>
            <a:r>
              <a:rPr dirty="0"/>
              <a:t> ed </a:t>
            </a:r>
            <a:r>
              <a:rPr dirty="0" err="1"/>
              <a:t>elettronici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Sicurezza</a:t>
            </a:r>
            <a:r>
              <a:rPr dirty="0"/>
              <a:t> </a:t>
            </a:r>
            <a:r>
              <a:rPr dirty="0" err="1"/>
              <a:t>elettrica</a:t>
            </a:r>
            <a:r>
              <a:rPr dirty="0"/>
              <a:t> e </a:t>
            </a:r>
            <a:r>
              <a:rPr dirty="0" err="1"/>
              <a:t>regolamenti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Circuiti</a:t>
            </a:r>
            <a:r>
              <a:rPr dirty="0"/>
              <a:t> e </a:t>
            </a:r>
            <a:r>
              <a:rPr dirty="0" err="1"/>
              <a:t>componenti</a:t>
            </a:r>
            <a:r>
              <a:rPr dirty="0"/>
              <a:t> </a:t>
            </a:r>
            <a:r>
              <a:rPr dirty="0" err="1"/>
              <a:t>elettrici</a:t>
            </a:r>
            <a:r>
              <a:rPr dirty="0"/>
              <a:t> ed </a:t>
            </a:r>
            <a:r>
              <a:rPr dirty="0" err="1"/>
              <a:t>elettronici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ai </a:t>
            </a:r>
            <a:r>
              <a:rPr dirty="0" err="1"/>
              <a:t>sistemi</a:t>
            </a:r>
            <a:r>
              <a:rPr dirty="0"/>
              <a:t> </a:t>
            </a:r>
            <a:r>
              <a:rPr dirty="0" err="1"/>
              <a:t>avionici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navigazione</a:t>
            </a:r>
            <a:r>
              <a:rPr dirty="0"/>
              <a:t> e </a:t>
            </a:r>
            <a:r>
              <a:rPr dirty="0" err="1"/>
              <a:t>comunicazione</a:t>
            </a:r>
            <a:endParaRPr dirty="0"/>
          </a:p>
        </p:txBody>
      </p:sp>
      <p:pic>
        <p:nvPicPr>
          <p:cNvPr id="5" name="Picture 4" descr="Untitled design(5)"/>
          <p:cNvPicPr>
            <a:picLocks noChangeAspect="1"/>
          </p:cNvPicPr>
          <p:nvPr/>
        </p:nvPicPr>
        <p:blipFill>
          <a:blip r:embed="rId2"/>
          <a:srcRect l="6115" r="5968"/>
          <a:stretch>
            <a:fillRect/>
          </a:stretch>
        </p:blipFill>
        <p:spPr>
          <a:xfrm>
            <a:off x="9753600" y="2857500"/>
            <a:ext cx="8105140" cy="5590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28800" y="24767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3.4: In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matematiche</a:t>
            </a:r>
            <a:r>
              <a:rPr dirty="0"/>
              <a:t>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24000" y="4762500"/>
            <a:ext cx="9137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batteria</a:t>
            </a:r>
            <a:r>
              <a:rPr dirty="0"/>
              <a:t> — </a:t>
            </a:r>
            <a:r>
              <a:rPr dirty="0" err="1"/>
              <a:t>consumo</a:t>
            </a:r>
            <a:r>
              <a:rPr dirty="0"/>
              <a:t> </a:t>
            </a:r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Area del </a:t>
            </a:r>
            <a:r>
              <a:rPr dirty="0" err="1"/>
              <a:t>rotore</a:t>
            </a:r>
            <a:r>
              <a:rPr dirty="0"/>
              <a:t> —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sollevamento</a:t>
            </a:r>
            <a:endParaRPr dirty="0"/>
          </a:p>
        </p:txBody>
      </p:sp>
      <p:pic>
        <p:nvPicPr>
          <p:cNvPr id="5" name="Picture 4" descr="Untitled design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467100"/>
            <a:ext cx="9946005" cy="55949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47800" y="1573291"/>
            <a:ext cx="434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Riassumendo</a:t>
            </a:r>
            <a:endParaRPr dirty="0"/>
          </a:p>
        </p:txBody>
      </p:sp>
      <p:sp>
        <p:nvSpPr>
          <p:cNvPr id="5" name="CuadroTexto 4"/>
          <p:cNvSpPr txBox="1"/>
          <p:nvPr/>
        </p:nvSpPr>
        <p:spPr>
          <a:xfrm>
            <a:off x="2214257" y="2931140"/>
            <a:ext cx="319594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lang="es-ES" dirty="0"/>
              <a:t>STEM</a:t>
            </a:r>
            <a:r>
              <a:rPr dirty="0"/>
              <a:t> 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2236470" y="3481705"/>
            <a:ext cx="2716530" cy="1198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È il </a:t>
            </a:r>
            <a:r>
              <a:rPr dirty="0" err="1"/>
              <a:t>futuro</a:t>
            </a:r>
            <a:endParaRPr dirty="0"/>
          </a:p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di </a:t>
            </a:r>
            <a:r>
              <a:rPr dirty="0" err="1"/>
              <a:t>apprendimento</a:t>
            </a:r>
            <a:r>
              <a:rPr dirty="0"/>
              <a:t> </a:t>
            </a:r>
            <a:endParaRPr sz="2400" dirty="0"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sz="2400" dirty="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14257" y="5621977"/>
            <a:ext cx="304354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DRONI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2214245" y="6146165"/>
            <a:ext cx="2489200" cy="1198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I </a:t>
            </a:r>
            <a:r>
              <a:rPr dirty="0" err="1"/>
              <a:t>droni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il </a:t>
            </a:r>
            <a:r>
              <a:rPr dirty="0" err="1"/>
              <a:t>futuro</a:t>
            </a:r>
            <a:r>
              <a:rPr dirty="0"/>
              <a:t> e </a:t>
            </a:r>
            <a:r>
              <a:rPr dirty="0" err="1"/>
              <a:t>dobbiamo</a:t>
            </a:r>
            <a:r>
              <a:rPr dirty="0"/>
              <a:t> </a:t>
            </a:r>
            <a:r>
              <a:rPr dirty="0" err="1"/>
              <a:t>conoscerli</a:t>
            </a:r>
            <a:endParaRPr sz="2400" dirty="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106400" y="2957451"/>
            <a:ext cx="296734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CORSO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22910" y="3482975"/>
            <a:ext cx="2531745" cy="1198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Ti</a:t>
            </a:r>
            <a:r>
              <a:rPr dirty="0"/>
              <a:t> sei </a:t>
            </a:r>
            <a:r>
              <a:rPr dirty="0" err="1"/>
              <a:t>laureato</a:t>
            </a:r>
            <a:r>
              <a:rPr dirty="0"/>
              <a:t> </a:t>
            </a:r>
          </a:p>
          <a:p>
            <a:pPr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saprà</a:t>
            </a:r>
            <a:r>
              <a:rPr dirty="0"/>
              <a:t> come </a:t>
            </a:r>
          </a:p>
          <a:p>
            <a:pPr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maniglia</a:t>
            </a:r>
            <a:r>
              <a:rPr dirty="0"/>
              <a:t> con </a:t>
            </a:r>
            <a:r>
              <a:rPr dirty="0" err="1"/>
              <a:t>droni</a:t>
            </a: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106400" y="5600387"/>
            <a:ext cx="296734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OBBIETTIVI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13106399" y="6145922"/>
            <a:ext cx="2286001" cy="1198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Tenere</a:t>
            </a:r>
            <a:r>
              <a:rPr dirty="0"/>
              <a:t> il </a:t>
            </a:r>
            <a:r>
              <a:rPr dirty="0" err="1"/>
              <a:t>passo</a:t>
            </a:r>
            <a:r>
              <a:rPr dirty="0"/>
              <a:t> con </a:t>
            </a:r>
          </a:p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il </a:t>
            </a:r>
            <a:r>
              <a:rPr dirty="0" err="1"/>
              <a:t>futuro</a:t>
            </a:r>
            <a:r>
              <a:rPr dirty="0"/>
              <a:t> </a:t>
            </a:r>
            <a:r>
              <a:rPr dirty="0" err="1"/>
              <a:t>oggi</a:t>
            </a:r>
            <a:endParaRPr sz="2400" dirty="0"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sz="2400" dirty="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64" y="3283595"/>
            <a:ext cx="5260872" cy="37198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636481" y="3021985"/>
            <a:ext cx="577776" cy="5232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658604" y="5632312"/>
            <a:ext cx="577776" cy="52322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2528622" y="3021985"/>
            <a:ext cx="577776" cy="52322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2545366" y="5632312"/>
            <a:ext cx="577776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"/>
            <a:ext cx="638175" cy="10286365"/>
          </a:xfrm>
          <a:custGeom>
            <a:avLst/>
            <a:gdLst/>
            <a:ahLst/>
            <a:cxnLst/>
            <a:rect l="l" t="t" r="r" b="b"/>
            <a:pathLst>
              <a:path w="638175" h="10286365">
                <a:moveTo>
                  <a:pt x="0" y="0"/>
                </a:moveTo>
                <a:lnTo>
                  <a:pt x="638175" y="0"/>
                </a:lnTo>
                <a:lnTo>
                  <a:pt x="638175" y="10286369"/>
                </a:lnTo>
                <a:lnTo>
                  <a:pt x="0" y="10286369"/>
                </a:lnTo>
                <a:lnTo>
                  <a:pt x="0" y="0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246" y="41306"/>
            <a:ext cx="85725" cy="10245725"/>
          </a:xfrm>
          <a:custGeom>
            <a:avLst/>
            <a:gdLst/>
            <a:ahLst/>
            <a:cxnLst/>
            <a:rect l="l" t="t" r="r" b="b"/>
            <a:pathLst>
              <a:path w="85725" h="10245725">
                <a:moveTo>
                  <a:pt x="85195" y="10245692"/>
                </a:moveTo>
                <a:lnTo>
                  <a:pt x="9127" y="10245692"/>
                </a:lnTo>
                <a:lnTo>
                  <a:pt x="0" y="67"/>
                </a:lnTo>
                <a:lnTo>
                  <a:pt x="76067" y="0"/>
                </a:lnTo>
                <a:lnTo>
                  <a:pt x="85195" y="1024569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5295900" y="3848100"/>
            <a:ext cx="7696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5955" algn="l"/>
                <a:tab pos="2915920" algn="l"/>
                <a:tab pos="3444875" algn="l"/>
                <a:tab pos="4383405" algn="l"/>
                <a:tab pos="6796405" algn="l"/>
              </a:tabLst>
              <a:defRPr sz="11500" b="1">
                <a:solidFill>
                  <a:srgbClr val="75B239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>
                <a:latin typeface="Microsoft Sans Serif" panose="020B0604020202020204" pitchFamily="34" charset="0"/>
              </a:rPr>
              <a:t>Grazie!</a:t>
            </a:r>
            <a:endParaRPr kumimoji="0" sz="11500" b="1" i="0" u="none" strike="noStrike" kern="1200" cap="none" normalizeH="0" baseline="0">
              <a:ln>
                <a:noFill/>
              </a:ln>
              <a:solidFill>
                <a:srgbClr val="75B23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2801601" y="4229100"/>
            <a:ext cx="1371600" cy="12420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9590" y="1562413"/>
            <a:ext cx="9057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Obiettivi &amp; Obiettivi </a:t>
            </a:r>
          </a:p>
          <a:p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9590" y="2552913"/>
            <a:ext cx="13629409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Diagnosticare i problemi e trovare soluzioni nelle operazioni con droni </a:t>
            </a:r>
            <a:endParaRPr sz="2400">
              <a:effectLst/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sz="2400"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57632" y="3755395"/>
            <a:ext cx="181840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SAPENDO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57400" y="5467985"/>
            <a:ext cx="25908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ESPLORANDO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57400" y="4620895"/>
            <a:ext cx="303085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ANDERSTANDING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05400" y="3804285"/>
            <a:ext cx="61055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Ottieni le informazioni su e intorno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88255" y="4686300"/>
            <a:ext cx="66389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Sii shure come funziona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088255" y="5443855"/>
            <a:ext cx="62731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Trova fatti interessanti e scientifici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326903" y="3633058"/>
            <a:ext cx="577776" cy="5232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295648" y="4557395"/>
            <a:ext cx="577776" cy="5232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371353" y="5482230"/>
            <a:ext cx="577776" cy="523220"/>
          </a:xfrm>
          <a:prstGeom prst="rect">
            <a:avLst/>
          </a:prstGeom>
        </p:spPr>
      </p:pic>
      <p:sp>
        <p:nvSpPr>
          <p:cNvPr id="11" name="CuadroTexto 4"/>
          <p:cNvSpPr txBox="1"/>
          <p:nvPr/>
        </p:nvSpPr>
        <p:spPr>
          <a:xfrm>
            <a:off x="2057632" y="6470046"/>
            <a:ext cx="181840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LAVORARE</a:t>
            </a:r>
          </a:p>
        </p:txBody>
      </p:sp>
      <p:pic>
        <p:nvPicPr>
          <p:cNvPr id="12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371353" y="6439175"/>
            <a:ext cx="577776" cy="523220"/>
          </a:xfrm>
          <a:prstGeom prst="rect">
            <a:avLst/>
          </a:prstGeom>
        </p:spPr>
      </p:pic>
      <p:pic>
        <p:nvPicPr>
          <p:cNvPr id="13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326903" y="7277375"/>
            <a:ext cx="577776" cy="523220"/>
          </a:xfrm>
          <a:prstGeom prst="rect">
            <a:avLst/>
          </a:prstGeom>
        </p:spPr>
      </p:pic>
      <p:sp>
        <p:nvSpPr>
          <p:cNvPr id="17" name="CuadroTexto 4"/>
          <p:cNvSpPr txBox="1"/>
          <p:nvPr/>
        </p:nvSpPr>
        <p:spPr>
          <a:xfrm>
            <a:off x="2057400" y="7308850"/>
            <a:ext cx="24828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RIPARAZIONE</a:t>
            </a:r>
          </a:p>
        </p:txBody>
      </p:sp>
      <p:sp>
        <p:nvSpPr>
          <p:cNvPr id="18" name="CuadroTexto 8"/>
          <p:cNvSpPr txBox="1"/>
          <p:nvPr/>
        </p:nvSpPr>
        <p:spPr>
          <a:xfrm>
            <a:off x="5105400" y="6283325"/>
            <a:ext cx="54813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Non aver paura di qualcosa di nuovo</a:t>
            </a:r>
          </a:p>
        </p:txBody>
      </p:sp>
      <p:sp>
        <p:nvSpPr>
          <p:cNvPr id="19" name="CuadroTexto 8"/>
          <p:cNvSpPr txBox="1"/>
          <p:nvPr/>
        </p:nvSpPr>
        <p:spPr>
          <a:xfrm>
            <a:off x="5088890" y="7124700"/>
            <a:ext cx="6437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Nulla è impossibile con la giusta conoscenza</a:t>
            </a:r>
          </a:p>
        </p:txBody>
      </p:sp>
      <p:pic>
        <p:nvPicPr>
          <p:cNvPr id="20" name="Picture 19" descr="Untitled design(7)"/>
          <p:cNvPicPr>
            <a:picLocks noChangeAspect="1"/>
          </p:cNvPicPr>
          <p:nvPr/>
        </p:nvPicPr>
        <p:blipFill>
          <a:blip r:embed="rId3"/>
          <a:srcRect l="6315" t="355" r="-73" b="-355"/>
          <a:stretch>
            <a:fillRect/>
          </a:stretch>
        </p:blipFill>
        <p:spPr>
          <a:xfrm>
            <a:off x="11658600" y="3771900"/>
            <a:ext cx="6633210" cy="3982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24000" y="1503549"/>
            <a:ext cx="9462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Indice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2438400" y="2476500"/>
            <a:ext cx="10180320" cy="2190751"/>
            <a:chOff x="6420992" y="1073197"/>
            <a:chExt cx="10180320" cy="1188613"/>
          </a:xfrm>
        </p:grpSpPr>
        <p:sp>
          <p:nvSpPr>
            <p:cNvPr id="6" name="TextBox 7"/>
            <p:cNvSpPr txBox="1"/>
            <p:nvPr/>
          </p:nvSpPr>
          <p:spPr>
            <a:xfrm>
              <a:off x="6420992" y="1611346"/>
              <a:ext cx="9882505" cy="650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1.1: Cos'è STEM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1.2: Cosa sono i soggetti STEM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1.3: Come le STEM influenzano l'apprendimento moderno  </a:t>
              </a: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6420992" y="1073197"/>
              <a:ext cx="10180320" cy="517133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1: Introduzione al significato di STEM STEM campi di studio, direzioni 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2514600" y="4838964"/>
            <a:ext cx="9424670" cy="1450975"/>
            <a:chOff x="6420993" y="1417654"/>
            <a:chExt cx="9424670" cy="1450975"/>
          </a:xfrm>
        </p:grpSpPr>
        <p:sp>
          <p:nvSpPr>
            <p:cNvPr id="9" name="TextBox 7"/>
            <p:cNvSpPr txBox="1"/>
            <p:nvPr/>
          </p:nvSpPr>
          <p:spPr>
            <a:xfrm>
              <a:off x="6433058" y="2408254"/>
              <a:ext cx="924052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2.1: Istruzioni per l'apprendimento dello stelo nel funzionamento dei droni 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6420993" y="1417654"/>
              <a:ext cx="9424670" cy="953135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2: Colmare le discipline STEM nelle operazioni con i droni In quali aree STEM possiamo utilizzare i droni? </a:t>
              </a:r>
            </a:p>
          </p:txBody>
        </p:sp>
      </p:grpSp>
      <p:grpSp>
        <p:nvGrpSpPr>
          <p:cNvPr id="11" name="Group 3"/>
          <p:cNvGrpSpPr/>
          <p:nvPr/>
        </p:nvGrpSpPr>
        <p:grpSpPr>
          <a:xfrm>
            <a:off x="2438400" y="6849197"/>
            <a:ext cx="9424670" cy="2171700"/>
            <a:chOff x="6420993" y="2141012"/>
            <a:chExt cx="9424670" cy="2171700"/>
          </a:xfrm>
        </p:grpSpPr>
        <p:sp>
          <p:nvSpPr>
            <p:cNvPr id="12" name="TextBox 7"/>
            <p:cNvSpPr txBox="1"/>
            <p:nvPr/>
          </p:nvSpPr>
          <p:spPr>
            <a:xfrm>
              <a:off x="6420993" y="2744262"/>
              <a:ext cx="9424670" cy="1568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3.1: Droni in materie scientifiche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3.2: In materie tecnologiche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3.3: Materie di ingegneria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Sezione 3.4: In materie matematiche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6420993" y="2141012"/>
              <a:ext cx="9409430" cy="52197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3: Materie di insegnamento nell'addestramento dei droni 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676402" y="2629086"/>
            <a:ext cx="577776" cy="5232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676402" y="4915180"/>
            <a:ext cx="577776" cy="5232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35"/>
          <a:stretch>
            <a:fillRect/>
          </a:stretch>
        </p:blipFill>
        <p:spPr>
          <a:xfrm>
            <a:off x="1752602" y="6895926"/>
            <a:ext cx="577776" cy="523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84710" y="3264535"/>
            <a:ext cx="5492750" cy="3823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0" y="1562100"/>
            <a:ext cx="1491488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1. </a:t>
            </a:r>
            <a:r>
              <a:rPr dirty="0" err="1"/>
              <a:t>Unità</a:t>
            </a:r>
            <a:r>
              <a:rPr dirty="0"/>
              <a:t>: </a:t>
            </a:r>
            <a:r>
              <a:rPr dirty="0" err="1"/>
              <a:t>Introduzione</a:t>
            </a:r>
            <a:r>
              <a:rPr dirty="0"/>
              <a:t> al </a:t>
            </a:r>
            <a:r>
              <a:rPr dirty="0" err="1"/>
              <a:t>significato</a:t>
            </a:r>
            <a:r>
              <a:rPr dirty="0"/>
              <a:t> di STEM </a:t>
            </a:r>
            <a:r>
              <a:rPr dirty="0" err="1"/>
              <a:t>STEM</a:t>
            </a:r>
            <a:r>
              <a:rPr dirty="0"/>
              <a:t> </a:t>
            </a:r>
            <a:r>
              <a:rPr dirty="0" err="1"/>
              <a:t>campi</a:t>
            </a:r>
            <a:r>
              <a:rPr dirty="0"/>
              <a:t> di studio, </a:t>
            </a:r>
            <a:r>
              <a:rPr dirty="0" err="1"/>
              <a:t>direzioni</a:t>
            </a:r>
            <a:r>
              <a:rPr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47800" y="313080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1.1: </a:t>
            </a:r>
            <a:r>
              <a:rPr dirty="0" err="1"/>
              <a:t>Cos'è</a:t>
            </a:r>
            <a:r>
              <a:rPr dirty="0"/>
              <a:t> STEM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19200" y="4305300"/>
            <a:ext cx="1107249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Le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scientifiche</a:t>
            </a:r>
            <a:r>
              <a:rPr dirty="0"/>
              <a:t> e </a:t>
            </a:r>
            <a:r>
              <a:rPr dirty="0" err="1"/>
              <a:t>tecnologiche</a:t>
            </a:r>
            <a:r>
              <a:rPr dirty="0"/>
              <a:t> (</a:t>
            </a:r>
            <a:r>
              <a:rPr dirty="0" err="1"/>
              <a:t>chiamate</a:t>
            </a:r>
            <a:r>
              <a:rPr dirty="0"/>
              <a:t> STEM — </a:t>
            </a:r>
            <a:r>
              <a:rPr dirty="0" err="1"/>
              <a:t>dalla</a:t>
            </a:r>
            <a:r>
              <a:rPr dirty="0"/>
              <a:t> lingua inglese </a:t>
            </a:r>
            <a:r>
              <a:rPr dirty="0" err="1"/>
              <a:t>Scienza</a:t>
            </a:r>
            <a:r>
              <a:rPr dirty="0"/>
              <a:t>, </a:t>
            </a:r>
            <a:r>
              <a:rPr dirty="0" err="1"/>
              <a:t>Tecnologia</a:t>
            </a:r>
            <a:r>
              <a:rPr dirty="0"/>
              <a:t>, </a:t>
            </a:r>
            <a:r>
              <a:rPr dirty="0" err="1"/>
              <a:t>Ingegneria</a:t>
            </a:r>
            <a:r>
              <a:rPr dirty="0"/>
              <a:t> e </a:t>
            </a:r>
            <a:r>
              <a:rPr dirty="0" err="1"/>
              <a:t>Matematica</a:t>
            </a:r>
            <a:r>
              <a:rPr dirty="0"/>
              <a:t>) </a:t>
            </a:r>
            <a:r>
              <a:rPr dirty="0" err="1"/>
              <a:t>spiegano</a:t>
            </a:r>
            <a:r>
              <a:rPr dirty="0"/>
              <a:t> </a:t>
            </a:r>
            <a:r>
              <a:rPr dirty="0" err="1"/>
              <a:t>l'ambiente</a:t>
            </a:r>
            <a:r>
              <a:rPr dirty="0"/>
              <a:t> in cui ci </a:t>
            </a:r>
            <a:r>
              <a:rPr dirty="0" err="1"/>
              <a:t>troviamo</a:t>
            </a:r>
            <a:r>
              <a:rPr dirty="0"/>
              <a:t>. </a:t>
            </a:r>
            <a:r>
              <a:rPr dirty="0" err="1"/>
              <a:t>Fisica</a:t>
            </a:r>
            <a:r>
              <a:rPr dirty="0"/>
              <a:t>, </a:t>
            </a:r>
            <a:r>
              <a:rPr dirty="0" err="1"/>
              <a:t>chimica</a:t>
            </a:r>
            <a:r>
              <a:rPr dirty="0"/>
              <a:t>, </a:t>
            </a:r>
            <a:r>
              <a:rPr dirty="0" err="1"/>
              <a:t>matematica</a:t>
            </a:r>
            <a:r>
              <a:rPr dirty="0"/>
              <a:t> e </a:t>
            </a:r>
            <a:r>
              <a:rPr dirty="0" err="1"/>
              <a:t>biologia</a:t>
            </a:r>
            <a:r>
              <a:rPr dirty="0"/>
              <a:t> </a:t>
            </a:r>
            <a:r>
              <a:rPr dirty="0" err="1"/>
              <a:t>descrivono</a:t>
            </a:r>
            <a:r>
              <a:rPr dirty="0"/>
              <a:t> le </a:t>
            </a:r>
            <a:r>
              <a:rPr dirty="0" err="1"/>
              <a:t>leggi</a:t>
            </a:r>
            <a:r>
              <a:rPr dirty="0"/>
              <a:t> 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processi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natura </a:t>
            </a:r>
            <a:r>
              <a:rPr dirty="0" err="1"/>
              <a:t>circostante</a:t>
            </a:r>
            <a:r>
              <a:rPr dirty="0"/>
              <a:t>, </a:t>
            </a:r>
            <a:r>
              <a:rPr dirty="0" err="1"/>
              <a:t>mentre</a:t>
            </a:r>
            <a:r>
              <a:rPr dirty="0"/>
              <a:t> </a:t>
            </a:r>
            <a:r>
              <a:rPr dirty="0" err="1"/>
              <a:t>l'informatica</a:t>
            </a:r>
            <a:r>
              <a:rPr dirty="0"/>
              <a:t> e </a:t>
            </a:r>
            <a:r>
              <a:rPr dirty="0" err="1"/>
              <a:t>l'informatica</a:t>
            </a:r>
            <a:r>
              <a:rPr dirty="0"/>
              <a:t> ci </a:t>
            </a:r>
            <a:r>
              <a:rPr dirty="0" err="1"/>
              <a:t>danno</a:t>
            </a:r>
            <a:r>
              <a:rPr dirty="0"/>
              <a:t> </a:t>
            </a:r>
            <a:r>
              <a:rPr dirty="0" err="1"/>
              <a:t>un'idea</a:t>
            </a:r>
            <a:r>
              <a:rPr dirty="0"/>
              <a:t> di come le </a:t>
            </a:r>
            <a:r>
              <a:rPr dirty="0" err="1"/>
              <a:t>cose</a:t>
            </a:r>
            <a:r>
              <a:rPr dirty="0"/>
              <a:t> </a:t>
            </a:r>
            <a:r>
              <a:rPr dirty="0" err="1"/>
              <a:t>funzionano</a:t>
            </a:r>
            <a:r>
              <a:rPr dirty="0"/>
              <a:t> le </a:t>
            </a:r>
            <a:r>
              <a:rPr dirty="0" err="1"/>
              <a:t>tecnologie</a:t>
            </a:r>
            <a:r>
              <a:rPr dirty="0"/>
              <a:t>. </a:t>
            </a:r>
          </a:p>
        </p:txBody>
      </p:sp>
      <p:pic>
        <p:nvPicPr>
          <p:cNvPr id="10" name="Picture 9" descr="Untitled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2552700"/>
            <a:ext cx="5875655" cy="5875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00200" y="24005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1.2: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STEM?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58265" y="4131945"/>
            <a:ext cx="10218420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Le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Stem </a:t>
            </a:r>
            <a:r>
              <a:rPr dirty="0" err="1"/>
              <a:t>includeranno</a:t>
            </a:r>
            <a:r>
              <a:rPr dirty="0"/>
              <a:t> </a:t>
            </a:r>
            <a:r>
              <a:rPr dirty="0" err="1"/>
              <a:t>matematica</a:t>
            </a:r>
            <a:r>
              <a:rPr dirty="0"/>
              <a:t>, </a:t>
            </a:r>
            <a:r>
              <a:rPr dirty="0" err="1"/>
              <a:t>scienza</a:t>
            </a:r>
            <a:r>
              <a:rPr dirty="0"/>
              <a:t>, </a:t>
            </a:r>
            <a:r>
              <a:rPr dirty="0" err="1"/>
              <a:t>biologia</a:t>
            </a:r>
            <a:r>
              <a:rPr dirty="0"/>
              <a:t>, </a:t>
            </a:r>
            <a:r>
              <a:rPr dirty="0" err="1"/>
              <a:t>geografia</a:t>
            </a:r>
            <a:r>
              <a:rPr dirty="0"/>
              <a:t>, </a:t>
            </a:r>
            <a:r>
              <a:rPr dirty="0" err="1"/>
              <a:t>fisica</a:t>
            </a:r>
            <a:r>
              <a:rPr dirty="0"/>
              <a:t>, </a:t>
            </a:r>
            <a:r>
              <a:rPr dirty="0" err="1"/>
              <a:t>chimica</a:t>
            </a:r>
            <a:r>
              <a:rPr dirty="0"/>
              <a:t>, design e </a:t>
            </a:r>
            <a:r>
              <a:rPr dirty="0" err="1"/>
              <a:t>tecnologia</a:t>
            </a:r>
            <a:r>
              <a:rPr dirty="0"/>
              <a:t>, informatica, </a:t>
            </a:r>
            <a:r>
              <a:rPr dirty="0" err="1"/>
              <a:t>ingegneria</a:t>
            </a:r>
            <a:r>
              <a:rPr dirty="0"/>
              <a:t>, </a:t>
            </a:r>
            <a:r>
              <a:rPr dirty="0" err="1"/>
              <a:t>programmazione</a:t>
            </a:r>
            <a:r>
              <a:rPr dirty="0"/>
              <a:t>, </a:t>
            </a:r>
            <a:r>
              <a:rPr dirty="0" err="1"/>
              <a:t>robotica</a:t>
            </a:r>
            <a:r>
              <a:rPr dirty="0"/>
              <a:t> e </a:t>
            </a:r>
            <a:r>
              <a:rPr dirty="0" err="1"/>
              <a:t>progettazione</a:t>
            </a:r>
            <a:r>
              <a:rPr dirty="0"/>
              <a:t> </a:t>
            </a:r>
            <a:r>
              <a:rPr dirty="0" err="1"/>
              <a:t>digitale</a:t>
            </a:r>
            <a:r>
              <a:rPr dirty="0"/>
              <a:t>.</a:t>
            </a:r>
          </a:p>
        </p:txBody>
      </p:sp>
      <p:pic>
        <p:nvPicPr>
          <p:cNvPr id="8" name="Picture 7" descr="Untitled design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1943100"/>
            <a:ext cx="6875145" cy="6875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95400" y="17909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1.3: In </a:t>
            </a:r>
            <a:r>
              <a:rPr dirty="0" err="1"/>
              <a:t>che</a:t>
            </a:r>
            <a:r>
              <a:rPr dirty="0"/>
              <a:t> modo le STEM </a:t>
            </a:r>
            <a:r>
              <a:rPr dirty="0" err="1"/>
              <a:t>influenzano</a:t>
            </a:r>
            <a:r>
              <a:rPr dirty="0"/>
              <a:t>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moderno</a:t>
            </a:r>
            <a:r>
              <a:rPr dirty="0"/>
              <a:t>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71600" y="3162300"/>
            <a:ext cx="969645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Rendendosi</a:t>
            </a:r>
            <a:r>
              <a:rPr dirty="0"/>
              <a:t> </a:t>
            </a:r>
            <a:r>
              <a:rPr dirty="0" err="1"/>
              <a:t>conto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una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componenti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dirty="0" err="1"/>
              <a:t>dell'istruzione</a:t>
            </a:r>
            <a:r>
              <a:rPr dirty="0"/>
              <a:t> </a:t>
            </a:r>
            <a:r>
              <a:rPr dirty="0" err="1"/>
              <a:t>futura</a:t>
            </a:r>
            <a:r>
              <a:rPr dirty="0"/>
              <a:t> è lo </a:t>
            </a:r>
            <a:r>
              <a:rPr dirty="0" err="1"/>
              <a:t>sviluppo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competenze</a:t>
            </a:r>
            <a:r>
              <a:rPr dirty="0"/>
              <a:t> del XXI </a:t>
            </a:r>
            <a:r>
              <a:rPr dirty="0" err="1"/>
              <a:t>secolo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devono</a:t>
            </a:r>
            <a:r>
              <a:rPr dirty="0"/>
              <a:t> </a:t>
            </a:r>
            <a:r>
              <a:rPr dirty="0" err="1"/>
              <a:t>ancora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definite e </a:t>
            </a:r>
            <a:r>
              <a:rPr dirty="0" err="1"/>
              <a:t>valutate</a:t>
            </a:r>
            <a:r>
              <a:rPr dirty="0"/>
              <a:t> con </a:t>
            </a:r>
            <a:r>
              <a:rPr dirty="0" err="1"/>
              <a:t>precisione</a:t>
            </a:r>
            <a:r>
              <a:rPr dirty="0"/>
              <a:t>, le </a:t>
            </a:r>
            <a:r>
              <a:rPr dirty="0" err="1"/>
              <a:t>competenze</a:t>
            </a:r>
            <a:r>
              <a:rPr dirty="0"/>
              <a:t> </a:t>
            </a:r>
            <a:r>
              <a:rPr dirty="0" err="1"/>
              <a:t>tecnologiche</a:t>
            </a:r>
            <a:r>
              <a:rPr dirty="0"/>
              <a:t> e </a:t>
            </a:r>
            <a:r>
              <a:rPr dirty="0" err="1"/>
              <a:t>scientifiche</a:t>
            </a:r>
            <a:r>
              <a:rPr dirty="0"/>
              <a:t> </a:t>
            </a:r>
            <a:r>
              <a:rPr dirty="0" err="1"/>
              <a:t>svolgono</a:t>
            </a:r>
            <a:r>
              <a:rPr dirty="0"/>
              <a:t> un </a:t>
            </a: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,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strettamente</a:t>
            </a:r>
            <a:r>
              <a:rPr dirty="0"/>
              <a:t> correlate </a:t>
            </a:r>
            <a:r>
              <a:rPr dirty="0" err="1"/>
              <a:t>all'occupazione</a:t>
            </a:r>
            <a:r>
              <a:rPr dirty="0"/>
              <a:t> </a:t>
            </a:r>
            <a:r>
              <a:rPr dirty="0" err="1"/>
              <a:t>futura</a:t>
            </a:r>
            <a:r>
              <a:rPr dirty="0"/>
              <a:t> 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vita. </a:t>
            </a:r>
            <a:r>
              <a:rPr dirty="0" err="1"/>
              <a:t>Negli</a:t>
            </a:r>
            <a:r>
              <a:rPr dirty="0"/>
              <a:t> </a:t>
            </a:r>
            <a:r>
              <a:rPr dirty="0" err="1"/>
              <a:t>ultimi</a:t>
            </a:r>
            <a:r>
              <a:rPr dirty="0"/>
              <a:t> anni, </a:t>
            </a:r>
            <a:r>
              <a:rPr dirty="0" err="1"/>
              <a:t>tuttavia</a:t>
            </a:r>
            <a:r>
              <a:rPr dirty="0"/>
              <a:t>, il campo </a:t>
            </a:r>
            <a:r>
              <a:rPr dirty="0" err="1"/>
              <a:t>dell'istruzione</a:t>
            </a:r>
            <a:r>
              <a:rPr dirty="0"/>
              <a:t> STEM ha subito </a:t>
            </a:r>
            <a:r>
              <a:rPr dirty="0" err="1"/>
              <a:t>varie</a:t>
            </a:r>
            <a:r>
              <a:rPr dirty="0"/>
              <a:t> </a:t>
            </a:r>
            <a:r>
              <a:rPr dirty="0" err="1"/>
              <a:t>critiche</a:t>
            </a:r>
            <a:r>
              <a:rPr dirty="0"/>
              <a:t>. </a:t>
            </a:r>
          </a:p>
          <a:p>
            <a:endParaRPr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2861945"/>
            <a:ext cx="6844665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0" y="1562100"/>
            <a:ext cx="1589341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2: </a:t>
            </a:r>
            <a:r>
              <a:rPr dirty="0" err="1"/>
              <a:t>Colmare</a:t>
            </a:r>
            <a:r>
              <a:rPr dirty="0"/>
              <a:t> le discipline STEM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operazioni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droni</a:t>
            </a:r>
            <a:r>
              <a:rPr dirty="0"/>
              <a:t> In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aree</a:t>
            </a:r>
            <a:r>
              <a:rPr dirty="0"/>
              <a:t> STEM </a:t>
            </a:r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utilizzare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droni</a:t>
            </a:r>
            <a:r>
              <a:rPr dirty="0"/>
              <a:t>?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61214" y="3952240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2.1: </a:t>
            </a:r>
            <a:r>
              <a:rPr dirty="0" err="1"/>
              <a:t>Istruzioni</a:t>
            </a:r>
            <a:r>
              <a:rPr dirty="0"/>
              <a:t> per </a:t>
            </a:r>
            <a:r>
              <a:rPr dirty="0" err="1"/>
              <a:t>l'apprendimento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stelo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funzionamento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droni</a:t>
            </a: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1219200" y="5295900"/>
            <a:ext cx="994537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droni</a:t>
            </a:r>
            <a:r>
              <a:rPr dirty="0"/>
              <a:t> </a:t>
            </a:r>
            <a:r>
              <a:rPr dirty="0" err="1"/>
              <a:t>siano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dispositivi</a:t>
            </a:r>
            <a:r>
              <a:rPr dirty="0"/>
              <a:t> di </a:t>
            </a:r>
            <a:r>
              <a:rPr dirty="0" err="1"/>
              <a:t>oggi</a:t>
            </a:r>
            <a:r>
              <a:rPr dirty="0"/>
              <a:t>, la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relazione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STEM è </a:t>
            </a:r>
            <a:r>
              <a:rPr dirty="0" err="1"/>
              <a:t>direttamente</a:t>
            </a:r>
            <a:r>
              <a:rPr dirty="0"/>
              <a:t> </a:t>
            </a:r>
            <a:r>
              <a:rPr dirty="0" err="1"/>
              <a:t>correlata</a:t>
            </a:r>
            <a:r>
              <a:rPr dirty="0"/>
              <a:t>. I </a:t>
            </a:r>
            <a:r>
              <a:rPr dirty="0" err="1"/>
              <a:t>droni</a:t>
            </a:r>
            <a:r>
              <a:rPr dirty="0"/>
              <a:t> </a:t>
            </a:r>
            <a:r>
              <a:rPr dirty="0" err="1"/>
              <a:t>utilizzano</a:t>
            </a:r>
            <a:r>
              <a:rPr dirty="0"/>
              <a:t> </a:t>
            </a:r>
            <a:r>
              <a:rPr dirty="0" err="1"/>
              <a:t>tutte</a:t>
            </a:r>
            <a:r>
              <a:rPr dirty="0"/>
              <a:t> e 4 le </a:t>
            </a:r>
            <a:r>
              <a:rPr dirty="0" err="1"/>
              <a:t>aree</a:t>
            </a:r>
            <a:r>
              <a:rPr dirty="0"/>
              <a:t> di </a:t>
            </a:r>
            <a:r>
              <a:rPr dirty="0" err="1"/>
              <a:t>apprendimento</a:t>
            </a:r>
            <a:r>
              <a:rPr dirty="0"/>
              <a:t> STEM.</a:t>
            </a:r>
          </a:p>
        </p:txBody>
      </p:sp>
      <p:pic>
        <p:nvPicPr>
          <p:cNvPr id="6" name="Picture 5" descr="Untitled design(2)"/>
          <p:cNvPicPr>
            <a:picLocks noChangeAspect="1"/>
          </p:cNvPicPr>
          <p:nvPr/>
        </p:nvPicPr>
        <p:blipFill>
          <a:blip r:embed="rId2"/>
          <a:srcRect t="14927" b="11540"/>
          <a:stretch>
            <a:fillRect/>
          </a:stretch>
        </p:blipFill>
        <p:spPr>
          <a:xfrm>
            <a:off x="11201400" y="4229100"/>
            <a:ext cx="6503035" cy="47821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0" y="1562100"/>
            <a:ext cx="157594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Unità</a:t>
            </a:r>
            <a:r>
              <a:rPr dirty="0"/>
              <a:t> 3: </a:t>
            </a:r>
            <a:r>
              <a:rPr dirty="0" err="1"/>
              <a:t>Materie</a:t>
            </a:r>
            <a:r>
              <a:rPr dirty="0"/>
              <a:t> di </a:t>
            </a:r>
            <a:r>
              <a:rPr dirty="0" err="1"/>
              <a:t>insegnamento</a:t>
            </a:r>
            <a:r>
              <a:rPr dirty="0"/>
              <a:t> </a:t>
            </a:r>
            <a:r>
              <a:rPr dirty="0" err="1"/>
              <a:t>nell'addestramento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droni</a:t>
            </a:r>
            <a:r>
              <a:rPr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19200" y="29339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3.1: </a:t>
            </a:r>
            <a:r>
              <a:rPr dirty="0" err="1"/>
              <a:t>Droni</a:t>
            </a:r>
            <a:r>
              <a:rPr dirty="0"/>
              <a:t> in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scientifiche</a:t>
            </a:r>
            <a:r>
              <a:rPr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24000" y="4762500"/>
            <a:ext cx="9137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Potenza di </a:t>
            </a:r>
            <a:r>
              <a:rPr dirty="0" err="1"/>
              <a:t>sollevamento</a:t>
            </a:r>
            <a:r>
              <a:rPr dirty="0"/>
              <a:t> La </a:t>
            </a:r>
            <a:r>
              <a:rPr dirty="0" err="1"/>
              <a:t>dinamica</a:t>
            </a:r>
            <a:r>
              <a:rPr dirty="0"/>
              <a:t> del </a:t>
            </a:r>
            <a:r>
              <a:rPr dirty="0" err="1"/>
              <a:t>canottaggio</a:t>
            </a:r>
            <a:r>
              <a:rPr dirty="0"/>
              <a:t> </a:t>
            </a:r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sollevamento</a:t>
            </a:r>
            <a:r>
              <a:rPr dirty="0"/>
              <a:t> — peso </a:t>
            </a:r>
            <a:r>
              <a:rPr dirty="0" err="1"/>
              <a:t>morto</a:t>
            </a:r>
            <a:endParaRPr dirty="0"/>
          </a:p>
        </p:txBody>
      </p:sp>
      <p:pic>
        <p:nvPicPr>
          <p:cNvPr id="6" name="Picture 5" descr="Untitled design(3)"/>
          <p:cNvPicPr>
            <a:picLocks noChangeAspect="1"/>
          </p:cNvPicPr>
          <p:nvPr/>
        </p:nvPicPr>
        <p:blipFill>
          <a:blip r:embed="rId2"/>
          <a:srcRect t="14804" b="12340"/>
          <a:stretch>
            <a:fillRect/>
          </a:stretch>
        </p:blipFill>
        <p:spPr>
          <a:xfrm>
            <a:off x="10134600" y="3206540"/>
            <a:ext cx="7946390" cy="57892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7800" y="2324359"/>
            <a:ext cx="1004018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Sezione</a:t>
            </a:r>
            <a:r>
              <a:rPr dirty="0"/>
              <a:t> 3.2: In </a:t>
            </a:r>
            <a:r>
              <a:rPr dirty="0" err="1"/>
              <a:t>materie</a:t>
            </a:r>
            <a:r>
              <a:rPr dirty="0"/>
              <a:t> </a:t>
            </a:r>
            <a:r>
              <a:rPr dirty="0" err="1"/>
              <a:t>tecnologiche</a:t>
            </a: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1371600" y="3924300"/>
            <a:ext cx="799465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Introduzione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meccatronica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controllo</a:t>
            </a:r>
            <a:r>
              <a:rPr dirty="0"/>
              <a:t> e </a:t>
            </a:r>
            <a:r>
              <a:rPr dirty="0" err="1"/>
              <a:t>meccanismi</a:t>
            </a:r>
            <a:r>
              <a:rPr dirty="0"/>
              <a:t> di feedback</a:t>
            </a:r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Attuatori</a:t>
            </a:r>
            <a:r>
              <a:rPr dirty="0"/>
              <a:t> e </a:t>
            </a:r>
            <a:r>
              <a:rPr dirty="0" err="1"/>
              <a:t>sensori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controllo</a:t>
            </a:r>
            <a:r>
              <a:rPr dirty="0"/>
              <a:t> </a:t>
            </a:r>
            <a:r>
              <a:rPr dirty="0" err="1"/>
              <a:t>elettronici</a:t>
            </a:r>
            <a:r>
              <a:rPr dirty="0"/>
              <a:t> e </a:t>
            </a:r>
            <a:r>
              <a:rPr dirty="0" err="1"/>
              <a:t>programmazione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/>
              <a:t>Tipi di </a:t>
            </a: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illuminazione</a:t>
            </a:r>
            <a:r>
              <a:rPr dirty="0"/>
              <a:t> per </a:t>
            </a:r>
            <a:r>
              <a:rPr dirty="0" err="1"/>
              <a:t>aeromobili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Principi</a:t>
            </a:r>
            <a:r>
              <a:rPr dirty="0"/>
              <a:t> </a:t>
            </a:r>
            <a:r>
              <a:rPr dirty="0" err="1"/>
              <a:t>elettrici</a:t>
            </a:r>
            <a:r>
              <a:rPr dirty="0"/>
              <a:t> e </a:t>
            </a:r>
            <a:r>
              <a:rPr dirty="0" err="1"/>
              <a:t>ottici</a:t>
            </a:r>
            <a:r>
              <a:rPr dirty="0"/>
              <a:t> </a:t>
            </a:r>
            <a:r>
              <a:rPr dirty="0" err="1"/>
              <a:t>dell'illuminazione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aeromobili</a:t>
            </a:r>
            <a:endParaRPr dirty="0"/>
          </a:p>
          <a:p>
            <a:pPr>
              <a:defRPr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dirty="0" err="1"/>
              <a:t>Installazione</a:t>
            </a:r>
            <a:r>
              <a:rPr dirty="0"/>
              <a:t> e </a:t>
            </a:r>
            <a:r>
              <a:rPr dirty="0" err="1"/>
              <a:t>manutenzione</a:t>
            </a:r>
            <a:r>
              <a:rPr dirty="0"/>
              <a:t> di </a:t>
            </a:r>
            <a:r>
              <a:rPr dirty="0" err="1"/>
              <a:t>sistemi</a:t>
            </a:r>
            <a:r>
              <a:rPr dirty="0"/>
              <a:t> di </a:t>
            </a:r>
            <a:r>
              <a:rPr dirty="0" err="1"/>
              <a:t>illuminazione</a:t>
            </a:r>
            <a:r>
              <a:rPr dirty="0"/>
              <a:t> per </a:t>
            </a:r>
            <a:r>
              <a:rPr dirty="0" err="1"/>
              <a:t>aeromobili</a:t>
            </a:r>
            <a:endParaRPr dirty="0"/>
          </a:p>
        </p:txBody>
      </p:sp>
      <p:pic>
        <p:nvPicPr>
          <p:cNvPr id="5" name="Picture 4" descr="Untitled design(4)"/>
          <p:cNvPicPr>
            <a:picLocks noChangeAspect="1"/>
          </p:cNvPicPr>
          <p:nvPr/>
        </p:nvPicPr>
        <p:blipFill>
          <a:blip r:embed="rId2"/>
          <a:srcRect t="26469" b="27593"/>
          <a:stretch>
            <a:fillRect/>
          </a:stretch>
        </p:blipFill>
        <p:spPr>
          <a:xfrm>
            <a:off x="10439400" y="2781300"/>
            <a:ext cx="7389495" cy="6035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659</Words>
  <Application>Microsoft Office PowerPoint</Application>
  <PresentationFormat>Personalizado</PresentationFormat>
  <Paragraphs>74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Microsoft Sans Serif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Diseño sin nombre</dc:title>
  <dc:creator>Monia Coppola</dc:creator>
  <cp:keywords>DAE3Hts2lAc,BAEXurJiHZU</cp:keywords>
  <cp:lastModifiedBy>Javier Serón Molina</cp:lastModifiedBy>
  <cp:revision>20</cp:revision>
  <dcterms:created xsi:type="dcterms:W3CDTF">2023-07-14T21:14:16Z</dcterms:created>
  <dcterms:modified xsi:type="dcterms:W3CDTF">2024-01-17T16:38:55Z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2022-02-01T03:00:00Z</vt:filetime>
  </property>
  <property fmtid="{D5CDD505-2E9C-101B-9397-08002B2CF9AE}" pid="3" name="Creator">
    <vt:lpwstr>Canva</vt:lpwstr>
  </property>
  <property fmtid="{D5CDD505-2E9C-101B-9397-08002B2CF9AE}" pid="4" name="LastSaved">
    <vt:filetime>2022-02-01T03:00:00Z</vt:filetime>
  </property>
  <property fmtid="{D5CDD505-2E9C-101B-9397-08002B2CF9AE}" pid="5" name="ICV">
    <vt:lpwstr/>
  </property>
  <property fmtid="{D5CDD505-2E9C-101B-9397-08002B2CF9AE}" pid="6" name="KSOProductBuildVer">
    <vt:lpwstr>1033-11.1.0.11698</vt:lpwstr>
  </property>
</Properties>
</file>